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wmf" ContentType="image/x-wmf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56" r:id="rId3"/>
    <p:sldId id="257" r:id="rId4"/>
    <p:sldId id="294" r:id="rId5"/>
    <p:sldId id="295" r:id="rId6"/>
    <p:sldId id="296" r:id="rId7"/>
    <p:sldId id="297" r:id="rId8"/>
    <p:sldId id="290" r:id="rId9"/>
    <p:sldId id="299" r:id="rId10"/>
    <p:sldId id="303" r:id="rId11"/>
    <p:sldId id="321" r:id="rId12"/>
    <p:sldId id="311" r:id="rId13"/>
    <p:sldId id="291" r:id="rId14"/>
    <p:sldId id="300" r:id="rId15"/>
    <p:sldId id="304" r:id="rId16"/>
    <p:sldId id="308" r:id="rId17"/>
    <p:sldId id="312" r:id="rId18"/>
    <p:sldId id="292" r:id="rId19"/>
    <p:sldId id="301" r:id="rId20"/>
    <p:sldId id="305" r:id="rId21"/>
    <p:sldId id="309" r:id="rId22"/>
    <p:sldId id="313" r:id="rId23"/>
    <p:sldId id="293" r:id="rId24"/>
    <p:sldId id="302" r:id="rId25"/>
    <p:sldId id="306" r:id="rId26"/>
    <p:sldId id="310" r:id="rId27"/>
    <p:sldId id="314" r:id="rId28"/>
    <p:sldId id="319" r:id="rId29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FFFFFF"/>
    <a:srgbClr val="3939CF"/>
    <a:srgbClr val="FF99FF"/>
    <a:srgbClr val="FF33CC"/>
    <a:srgbClr val="3CC2F2"/>
    <a:srgbClr val="660033"/>
    <a:srgbClr val="FF66FF"/>
    <a:srgbClr val="800000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 autoAdjust="0"/>
    <p:restoredTop sz="94693" autoAdjust="0"/>
  </p:normalViewPr>
  <p:slideViewPr>
    <p:cSldViewPr>
      <p:cViewPr>
        <p:scale>
          <a:sx n="51" d="100"/>
          <a:sy n="51" d="100"/>
        </p:scale>
        <p:origin x="-1262" y="-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476C1-CC53-4999-8886-B135B66CC2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D2A10-BB9B-4761-BCEF-8DF6731874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489E1-56CD-4AED-B124-AFDB20FF6B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465CED-262B-498B-B2E9-002AACFB3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9FA73-96E8-412A-A852-ACE848381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1C3B2D-3EBA-47C3-83E6-AD68CC26A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EF236-6835-4137-9CC2-757E30DDE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D3CFD-4F3B-4800-8CD6-F59931286E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36435B-F8B9-4886-A2C9-CDADCC2A92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E0A07-A318-4543-9A39-9D5A875EB0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BF61B-8A74-49D1-8646-177C6F0BB3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>
              <a:defRPr/>
            </a:pPr>
            <a:fld id="{EF710CA5-5166-4BDE-823A-BA68DF106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1.png"/><Relationship Id="rId5" Type="http://schemas.openxmlformats.org/officeDocument/2006/relationships/image" Target="../media/image15.jpe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16.jpeg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13" Type="http://schemas.openxmlformats.org/officeDocument/2006/relationships/slide" Target="slide8.xml"/><Relationship Id="rId18" Type="http://schemas.openxmlformats.org/officeDocument/2006/relationships/slide" Target="slide13.xml"/><Relationship Id="rId26" Type="http://schemas.openxmlformats.org/officeDocument/2006/relationships/slide" Target="slide22.xml"/><Relationship Id="rId3" Type="http://schemas.openxmlformats.org/officeDocument/2006/relationships/control" Target="../activeX/activeX2.xml"/><Relationship Id="rId21" Type="http://schemas.openxmlformats.org/officeDocument/2006/relationships/slide" Target="slide17.xml"/><Relationship Id="rId34" Type="http://schemas.openxmlformats.org/officeDocument/2006/relationships/image" Target="../media/image7.wmf"/><Relationship Id="rId7" Type="http://schemas.openxmlformats.org/officeDocument/2006/relationships/slide" Target="slide4.xml"/><Relationship Id="rId12" Type="http://schemas.openxmlformats.org/officeDocument/2006/relationships/slide" Target="slide9.xml"/><Relationship Id="rId17" Type="http://schemas.openxmlformats.org/officeDocument/2006/relationships/slide" Target="slide14.xml"/><Relationship Id="rId25" Type="http://schemas.openxmlformats.org/officeDocument/2006/relationships/slide" Target="slide20.xml"/><Relationship Id="rId33" Type="http://schemas.openxmlformats.org/officeDocument/2006/relationships/image" Target="../media/image6.jpeg"/><Relationship Id="rId2" Type="http://schemas.openxmlformats.org/officeDocument/2006/relationships/control" Target="../activeX/activeX1.xml"/><Relationship Id="rId16" Type="http://schemas.openxmlformats.org/officeDocument/2006/relationships/slide" Target="slide12.xml"/><Relationship Id="rId20" Type="http://schemas.openxmlformats.org/officeDocument/2006/relationships/slide" Target="slide15.xml"/><Relationship Id="rId29" Type="http://schemas.openxmlformats.org/officeDocument/2006/relationships/slide" Target="slide26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11" Type="http://schemas.openxmlformats.org/officeDocument/2006/relationships/slide" Target="slide7.xml"/><Relationship Id="rId24" Type="http://schemas.openxmlformats.org/officeDocument/2006/relationships/slide" Target="slide21.xml"/><Relationship Id="rId32" Type="http://schemas.openxmlformats.org/officeDocument/2006/relationships/image" Target="../media/image5.png"/><Relationship Id="rId5" Type="http://schemas.openxmlformats.org/officeDocument/2006/relationships/control" Target="../activeX/activeX4.xml"/><Relationship Id="rId15" Type="http://schemas.openxmlformats.org/officeDocument/2006/relationships/slide" Target="slide10.xml"/><Relationship Id="rId23" Type="http://schemas.openxmlformats.org/officeDocument/2006/relationships/slide" Target="slide18.xml"/><Relationship Id="rId28" Type="http://schemas.openxmlformats.org/officeDocument/2006/relationships/slide" Target="slide23.xml"/><Relationship Id="rId10" Type="http://schemas.openxmlformats.org/officeDocument/2006/relationships/slide" Target="slide5.xml"/><Relationship Id="rId19" Type="http://schemas.openxmlformats.org/officeDocument/2006/relationships/slide" Target="slide16.xml"/><Relationship Id="rId31" Type="http://schemas.openxmlformats.org/officeDocument/2006/relationships/slide" Target="slide27.xml"/><Relationship Id="rId4" Type="http://schemas.openxmlformats.org/officeDocument/2006/relationships/control" Target="../activeX/activeX3.xml"/><Relationship Id="rId9" Type="http://schemas.openxmlformats.org/officeDocument/2006/relationships/slide" Target="slide6.xml"/><Relationship Id="rId14" Type="http://schemas.openxmlformats.org/officeDocument/2006/relationships/slide" Target="slide11.xml"/><Relationship Id="rId22" Type="http://schemas.openxmlformats.org/officeDocument/2006/relationships/slide" Target="slide19.xml"/><Relationship Id="rId27" Type="http://schemas.openxmlformats.org/officeDocument/2006/relationships/slide" Target="slide24.xml"/><Relationship Id="rId30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7.jpeg"/><Relationship Id="rId5" Type="http://schemas.openxmlformats.org/officeDocument/2006/relationships/hyperlink" Target="http://sakhapress.ru/wp-content/uploads/2013/03/51518d72f0014.jpg" TargetMode="External"/><Relationship Id="rId4" Type="http://schemas.openxmlformats.org/officeDocument/2006/relationships/slide" Target="slide2.xml"/><Relationship Id="rId9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image" Target="../media/image11.png"/><Relationship Id="rId5" Type="http://schemas.openxmlformats.org/officeDocument/2006/relationships/image" Target="../media/image18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jpe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hyperlink" Target="http://sanaalar.ru/uploads/gallery/main/2/160465747-88696745-2.jpg" TargetMode="External"/><Relationship Id="rId5" Type="http://schemas.openxmlformats.org/officeDocument/2006/relationships/image" Target="../media/image11.png"/><Relationship Id="rId4" Type="http://schemas.openxmlformats.org/officeDocument/2006/relationships/slide" Target="slide2.xml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-381000" y="457200"/>
            <a:ext cx="8991600" cy="6019800"/>
          </a:xfrm>
          <a:prstGeom prst="roundRect">
            <a:avLst/>
          </a:prstGeom>
          <a:solidFill>
            <a:srgbClr val="3939CF"/>
          </a:solidFill>
          <a:ln w="76200" cmpd="thickThin">
            <a:solidFill>
              <a:schemeClr val="bg2">
                <a:lumMod val="20000"/>
                <a:lumOff val="80000"/>
              </a:schemeClr>
            </a:solidFill>
            <a:prstDash val="solid"/>
          </a:ln>
          <a:scene3d>
            <a:camera prst="perspectiveLeft"/>
            <a:lightRig rig="threePt" dir="t"/>
          </a:scene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 cmpd="thickThin">
                <a:solidFill>
                  <a:schemeClr val="tx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23551" y="762000"/>
            <a:ext cx="5737468" cy="200054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endParaRPr lang="ru-RU" sz="9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ru-R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Туохтуурга</a:t>
            </a:r>
            <a:r>
              <a:rPr lang="ru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ru-RU" sz="28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хатылаа</a:t>
            </a:r>
            <a:r>
              <a:rPr lang="sah-RU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һын уруок</a:t>
            </a:r>
            <a:endParaRPr lang="ru-RU" sz="2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2055" name="Рисунок 6" descr="19school.g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2800" y="4572000"/>
            <a:ext cx="245850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133706"/>
            <a:ext cx="2080531" cy="27146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l="5403" t="2270" r="9897" b="2528"/>
          <a:stretch>
            <a:fillRect/>
          </a:stretch>
        </p:blipFill>
        <p:spPr bwMode="auto">
          <a:xfrm>
            <a:off x="6096000" y="2919392"/>
            <a:ext cx="2214578" cy="2928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17621" y="3514470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Тумаҥҥа үктэнэн,  тууйулла мунааран,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Турабын туос сатыы айаммар бутуллан...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 курдук ааһыа дуу олохпут кэрэтэ,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Туолуо дуу, тохтуо дуу эдэр саас эрэлэ?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804642" y="1676400"/>
            <a:ext cx="7620000" cy="193899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sah-RU" b="1" dirty="0"/>
              <a:t>Туохтуурдарга сурук бэлиэтин бул, туохтууру көннөр:</a:t>
            </a:r>
            <a:endParaRPr lang="ru-RU" b="1" dirty="0"/>
          </a:p>
          <a:p>
            <a:r>
              <a:rPr lang="sah-RU" dirty="0"/>
              <a:t> Тумаҥҥа үктэнэн  тууйулла мунааран,</a:t>
            </a:r>
            <a:endParaRPr lang="ru-RU" dirty="0"/>
          </a:p>
          <a:p>
            <a:r>
              <a:rPr lang="sah-RU" dirty="0"/>
              <a:t>Сөтүөлүүбүн  туос сатыы айаммар бутуллан...</a:t>
            </a:r>
            <a:endParaRPr lang="ru-RU" dirty="0"/>
          </a:p>
          <a:p>
            <a:r>
              <a:rPr lang="sah-RU" dirty="0"/>
              <a:t>Бу курдук ааһыа дуу олохпут кэрэтэ,</a:t>
            </a:r>
            <a:endParaRPr lang="ru-RU" dirty="0"/>
          </a:p>
          <a:p>
            <a:r>
              <a:rPr lang="sah-RU" dirty="0"/>
              <a:t>Туолуо дуу  тохтуо дуу эдэр саас эрэлэ? («Кэм кэрдии</a:t>
            </a:r>
            <a:r>
              <a:rPr lang="sah-RU" dirty="0" smtClean="0"/>
              <a:t>”).</a:t>
            </a:r>
            <a:endParaRPr lang="ru-RU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67700" y="831513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Булугас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өй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2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>
                <a:solidFill>
                  <a:srgbClr val="FF0000"/>
                </a:solidFill>
              </a:ln>
              <a:solidFill>
                <a:srgbClr val="FFFF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7620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480" y="-4299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Туяра\Desktop\uzora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640"/>
          <a:stretch/>
        </p:blipFill>
        <p:spPr bwMode="auto">
          <a:xfrm>
            <a:off x="7783925" y="-29343"/>
            <a:ext cx="1360075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3581400" y="2650931"/>
            <a:ext cx="5029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«К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үнүү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»</a:t>
            </a:r>
          </a:p>
          <a:p>
            <a:pPr algn="ctr">
              <a:spcBef>
                <a:spcPct val="50000"/>
              </a:spcBef>
            </a:pP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Варя Ларионова – Ый кыыһа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731838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Ырыа</a:t>
            </a:r>
            <a:r>
              <a:rPr lang="ru-RU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20</a:t>
            </a:r>
            <a:r>
              <a:rPr lang="en-US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</a:t>
            </a:r>
            <a:endParaRPr lang="en-US" sz="4400" b="1" spc="50" dirty="0">
              <a:ln w="11430"/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6" name="Picture 2" descr="C:\Users\Аграфена\Desktop\ый кыыьа 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8918" y="1524000"/>
            <a:ext cx="2487681" cy="3423414"/>
          </a:xfrm>
          <a:prstGeom prst="rect">
            <a:avLst/>
          </a:prstGeom>
          <a:noFill/>
        </p:spPr>
      </p:pic>
      <p:pic>
        <p:nvPicPr>
          <p:cNvPr id="3" name="кунуу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43400" y="1524000"/>
            <a:ext cx="609600" cy="609600"/>
          </a:xfrm>
          <a:prstGeom prst="rect">
            <a:avLst/>
          </a:prstGeom>
        </p:spPr>
      </p:pic>
      <p:pic>
        <p:nvPicPr>
          <p:cNvPr id="24" name="Picture 2" descr="http://i030.radikal.ru/0712/55/6ecaecb054d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" b="99533" l="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928" y="0"/>
            <a:ext cx="3191916" cy="22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93835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8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3273972" y="572814"/>
            <a:ext cx="5181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Грамматика 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2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/>
              <a:solidFill>
                <a:schemeClr val="accent3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64957" y="4382125"/>
            <a:ext cx="55978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ah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Алҕаар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алҕаабытыҥ</a:t>
            </a:r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Абылаар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- абылаабытыҥ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754800" y="1371600"/>
            <a:ext cx="7620000" cy="267765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sah-RU" sz="2800" dirty="0" smtClean="0"/>
              <a:t> </a:t>
            </a:r>
            <a:r>
              <a:rPr lang="sah-RU" sz="2800" dirty="0"/>
              <a:t>Т</a:t>
            </a:r>
            <a:r>
              <a:rPr lang="sah-RU" sz="2800" dirty="0" smtClean="0"/>
              <a:t>уохтууру </a:t>
            </a:r>
            <a:r>
              <a:rPr lang="sah-RU" sz="2800" dirty="0"/>
              <a:t>булан ааспыт кэмҥэ уларыт:</a:t>
            </a:r>
            <a:endParaRPr lang="ru-RU" sz="2800" dirty="0"/>
          </a:p>
          <a:p>
            <a:r>
              <a:rPr lang="sah-RU" sz="2800" dirty="0"/>
              <a:t>Доҕоруом, бу курдук нарыннык</a:t>
            </a:r>
            <a:endParaRPr lang="ru-RU" sz="2800" dirty="0"/>
          </a:p>
          <a:p>
            <a:r>
              <a:rPr lang="sah-RU" sz="2800" dirty="0"/>
              <a:t>Мин ыраах айаммын эн алҕаар,</a:t>
            </a:r>
            <a:endParaRPr lang="ru-RU" sz="2800" dirty="0"/>
          </a:p>
          <a:p>
            <a:r>
              <a:rPr lang="sah-RU" sz="2800" dirty="0"/>
              <a:t>Бу курдук уйаннык, ураннык</a:t>
            </a:r>
            <a:endParaRPr lang="ru-RU" sz="2800" dirty="0"/>
          </a:p>
          <a:p>
            <a:r>
              <a:rPr lang="sah-RU" sz="2800" dirty="0"/>
              <a:t>Мин чугас бэйэбин абылаар... </a:t>
            </a:r>
            <a:endParaRPr lang="sah-RU" sz="2800" dirty="0" smtClean="0"/>
          </a:p>
          <a:p>
            <a:r>
              <a:rPr lang="sah-RU" sz="2800" dirty="0" smtClean="0"/>
              <a:t>(“</a:t>
            </a:r>
            <a:r>
              <a:rPr lang="sah-RU" sz="2800" dirty="0"/>
              <a:t>Эрэнэ сүрэхпин аһабын</a:t>
            </a:r>
            <a:r>
              <a:rPr lang="sah-RU" sz="2800" dirty="0" smtClean="0"/>
              <a:t>”).</a:t>
            </a:r>
            <a:endParaRPr lang="ru-RU" sz="2800" dirty="0"/>
          </a:p>
        </p:txBody>
      </p:sp>
      <p:pic>
        <p:nvPicPr>
          <p:cNvPr id="24" name="Picture 2" descr="C:\Users\Туяра\Desktop\uzora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437" l="4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8540"/>
            <a:ext cx="38576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" grpId="0"/>
      <p:bldP spid="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343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Сыһыат туохтуур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533400" y="1903274"/>
            <a:ext cx="8291400" cy="2308324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ah-RU" sz="3600" dirty="0"/>
              <a:t>Хайаан?  Хайыы? Хайаат?  Хайаары? диэн ыйытыыга хоруйдуур  сүрүн хайааһыҥҥа хосуһар ойоҕос хайааһыны бэлиэтиир туохтуур формата? </a:t>
            </a:r>
            <a:endParaRPr lang="ru-RU" sz="36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Times New Roman" charset="0"/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60960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sah-RU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Быһаарыы </a:t>
            </a:r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300</a:t>
            </a:r>
            <a:endParaRPr lang="en-US" sz="4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-1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B970"/>
              </a:clrFrom>
              <a:clrTo>
                <a:srgbClr val="F5B9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06" b="99495" l="10438" r="91246">
                        <a14:backgroundMark x1="26599" y1="54545" x2="34680" y2="45960"/>
                        <a14:backgroundMark x1="41077" y1="41919" x2="47475" y2="44444"/>
                        <a14:backgroundMark x1="39057" y1="58586" x2="41077" y2="51010"/>
                        <a14:backgroundMark x1="44108" y1="67677" x2="32997" y2="74242"/>
                        <a14:backgroundMark x1="27946" y1="65152" x2="28956" y2="67677"/>
                        <a14:backgroundMark x1="57912" y1="43434" x2="70370" y2="50000"/>
                        <a14:backgroundMark x1="61279" y1="60101" x2="58586" y2="53535"/>
                        <a14:backgroundMark x1="56902" y1="70202" x2="65657" y2="75253"/>
                        <a14:backgroundMark x1="78451" y1="67677" x2="76768" y2="76768"/>
                        <a14:backgroundMark x1="73401" y1="69192" x2="70707" y2="70202"/>
                        <a14:backgroundMark x1="68687" y1="28283" x2="62290" y2="25253"/>
                        <a14:backgroundMark x1="72054" y1="38384" x2="73401" y2="31818"/>
                        <a14:backgroundMark x1="73064" y1="22727" x2="73401" y2="19192"/>
                        <a14:backgroundMark x1="80808" y1="51010" x2="83502" y2="50000"/>
                        <a14:backgroundMark x1="32323" y1="27778" x2="36700" y2="24242"/>
                        <a14:backgroundMark x1="26263" y1="41919" x2="30640" y2="36869"/>
                        <a14:backgroundMark x1="16835" y1="44949" x2="19529" y2="47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89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343400"/>
            <a:ext cx="9144000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Төннөн кэллим эйиэхэ. </a:t>
            </a:r>
            <a:r>
              <a:rPr lang="sah-RU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Хайаан? Көмө туохтуур </a:t>
            </a:r>
            <a:endParaRPr lang="ru-RU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>
              <a:spcBef>
                <a:spcPct val="50000"/>
              </a:spcBef>
            </a:pPr>
            <a:r>
              <a:rPr lang="ru-RU" sz="3600" b="1" dirty="0" smtClean="0">
                <a:ln>
                  <a:solidFill>
                    <a:srgbClr val="FFFF00"/>
                  </a:solidFill>
                </a:ln>
                <a:solidFill>
                  <a:srgbClr val="FFFFFF"/>
                </a:solidFill>
                <a:latin typeface="Calibri" pitchFamily="34" charset="0"/>
              </a:rPr>
              <a:t> </a:t>
            </a: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066800" y="1809454"/>
            <a:ext cx="7010400" cy="2246769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/>
            <a:r>
              <a:rPr lang="sah-RU" sz="2800" b="1" dirty="0"/>
              <a:t>Көмө туохтууру бул:</a:t>
            </a:r>
            <a:endParaRPr lang="ru-RU" sz="2800" dirty="0"/>
          </a:p>
          <a:p>
            <a:r>
              <a:rPr lang="sah-RU" sz="2800" dirty="0"/>
              <a:t>Ааспыт кэмим ол кэрэ</a:t>
            </a:r>
            <a:endParaRPr lang="ru-RU" sz="2800" dirty="0"/>
          </a:p>
          <a:p>
            <a:r>
              <a:rPr lang="sah-RU" sz="2800" dirty="0"/>
              <a:t>Өйдөбүлүн бэрийэ</a:t>
            </a:r>
            <a:endParaRPr lang="ru-RU" sz="2800" dirty="0"/>
          </a:p>
          <a:p>
            <a:r>
              <a:rPr lang="sah-RU" sz="2800" dirty="0"/>
              <a:t>Өспөт санаа күүһүнэн</a:t>
            </a:r>
            <a:endParaRPr lang="ru-RU" sz="2800" dirty="0"/>
          </a:p>
          <a:p>
            <a:r>
              <a:rPr lang="sah-RU" sz="2800" dirty="0"/>
              <a:t>Төннөн кэллим эйиэхэ. (“Таптыыр харах</a:t>
            </a:r>
            <a:r>
              <a:rPr lang="sah-RU" sz="2800" dirty="0" smtClean="0"/>
              <a:t>”)</a:t>
            </a:r>
            <a:endParaRPr lang="ru-RU" sz="2800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731838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Этиилэр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3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>
                <a:solidFill>
                  <a:srgbClr val="00B05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6322320" y="731838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1144326" y="661575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60114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60198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813949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ah-RU" sz="28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Сылгыһыттыыр  </a:t>
            </a:r>
            <a:r>
              <a:rPr lang="sah-RU" sz="28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буоллар - </a:t>
            </a:r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Маныыһыттыыр 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буоллар,</a:t>
            </a:r>
          </a:p>
          <a:p>
            <a:pPr algn="ctr"/>
            <a:r>
              <a:rPr lang="sah-RU" sz="2800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Утуйа  олорор </a:t>
            </a:r>
            <a:r>
              <a:rPr lang="sah-RU" sz="280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</a:rPr>
              <a:t>буоллар - </a:t>
            </a:r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Кэтии сылдьар 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буоллар</a:t>
            </a: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839221" y="1981200"/>
            <a:ext cx="5500800" cy="2677656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sah-RU" b="1" dirty="0"/>
              <a:t>Туохтуурдары көннөр: </a:t>
            </a:r>
            <a:endParaRPr lang="ru-RU" b="1" dirty="0"/>
          </a:p>
          <a:p>
            <a:pPr algn="ctr"/>
            <a:r>
              <a:rPr lang="sah-RU" dirty="0"/>
              <a:t>Барар сириҥ аайы</a:t>
            </a:r>
            <a:endParaRPr lang="ru-RU" dirty="0"/>
          </a:p>
          <a:p>
            <a:pPr algn="ctr"/>
            <a:r>
              <a:rPr lang="sah-RU" dirty="0"/>
              <a:t>Мааны хатыҥ буолан</a:t>
            </a:r>
            <a:endParaRPr lang="ru-RU" dirty="0"/>
          </a:p>
          <a:p>
            <a:pPr algn="ctr"/>
            <a:r>
              <a:rPr lang="sah-RU" dirty="0"/>
              <a:t>Сылгыһыттыыр  буоллар!</a:t>
            </a:r>
            <a:endParaRPr lang="ru-RU" dirty="0"/>
          </a:p>
          <a:p>
            <a:pPr algn="ctr"/>
            <a:r>
              <a:rPr lang="sah-RU" dirty="0"/>
              <a:t>Кэлэр сириҥ аайы</a:t>
            </a:r>
            <a:endParaRPr lang="ru-RU" dirty="0"/>
          </a:p>
          <a:p>
            <a:pPr algn="ctr"/>
            <a:r>
              <a:rPr lang="sah-RU" dirty="0"/>
              <a:t>Кэрэ  чыычаах буолан</a:t>
            </a:r>
            <a:endParaRPr lang="ru-RU" dirty="0"/>
          </a:p>
          <a:p>
            <a:pPr algn="ctr"/>
            <a:r>
              <a:rPr lang="sah-RU" dirty="0" smtClean="0"/>
              <a:t>          Утуйа  </a:t>
            </a:r>
            <a:r>
              <a:rPr lang="sah-RU" dirty="0"/>
              <a:t>олорор буоллар! (“Күнүү”).</a:t>
            </a:r>
            <a:endParaRPr lang="ru-RU" b="1" dirty="0" smtClean="0">
              <a:solidFill>
                <a:srgbClr val="00008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803800"/>
            <a:ext cx="900000" cy="72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303621" y="91440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Булугас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өй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3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>
                <a:solidFill>
                  <a:srgbClr val="FF0000"/>
                </a:solidFill>
              </a:ln>
              <a:solidFill>
                <a:srgbClr val="FFFF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53722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53722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5497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803800"/>
            <a:ext cx="900000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362700"/>
            <a:ext cx="2590800" cy="38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48904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399" y="-47767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Туяра\Desktop\uzora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241"/>
          <a:stretch/>
        </p:blipFill>
        <p:spPr bwMode="auto">
          <a:xfrm>
            <a:off x="7332077" y="-47767"/>
            <a:ext cx="1811923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5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1620000" y="3858904"/>
            <a:ext cx="6001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Дуэт Кофе</a:t>
            </a:r>
          </a:p>
          <a:p>
            <a:pPr algn="ctr">
              <a:spcBef>
                <a:spcPct val="50000"/>
              </a:spcBef>
            </a:pPr>
            <a:r>
              <a:rPr lang="sah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Үрүҥ хаар – хара түүн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1811178" y="475055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Ырыа</a:t>
            </a:r>
            <a:r>
              <a:rPr lang="ru-RU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300</a:t>
            </a:r>
            <a:endParaRPr lang="en-US" sz="4400" b="1" spc="50" dirty="0">
              <a:ln w="11430"/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урун туун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84821" y="1589690"/>
            <a:ext cx="609600" cy="609600"/>
          </a:xfrm>
          <a:prstGeom prst="rect">
            <a:avLst/>
          </a:prstGeom>
        </p:spPr>
      </p:pic>
      <p:pic>
        <p:nvPicPr>
          <p:cNvPr id="24" name="Picture 2" descr="http://www.afisha-online.ru/uploads/attach_normal/51518d35c0c09.jpg"/>
          <p:cNvPicPr>
            <a:picLocks noChangeAspect="1" noChangeArrowheads="1"/>
          </p:cNvPicPr>
          <p:nvPr/>
        </p:nvPicPr>
        <p:blipFill rotWithShape="1">
          <a:blip r:embed="rId6" cstate="print"/>
          <a:srcRect l="6077" r="14792" b="20190"/>
          <a:stretch/>
        </p:blipFill>
        <p:spPr bwMode="auto">
          <a:xfrm>
            <a:off x="2799786" y="1523108"/>
            <a:ext cx="3471041" cy="2335796"/>
          </a:xfrm>
          <a:prstGeom prst="rect">
            <a:avLst/>
          </a:prstGeom>
          <a:noFill/>
        </p:spPr>
      </p:pic>
      <p:pic>
        <p:nvPicPr>
          <p:cNvPr id="25" name="Picture 2" descr="http://i030.radikal.ru/0712/55/6ecaecb054d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" b="99533" l="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928" y="233149"/>
            <a:ext cx="3191916" cy="22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1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558917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3200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Төннөн кэллим </a:t>
            </a:r>
            <a:r>
              <a:rPr lang="sah-RU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Төннөөхтөөн </a:t>
            </a:r>
            <a:r>
              <a:rPr lang="sah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кэлээхтээтим 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3276600" y="604345"/>
            <a:ext cx="5181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Грамматика 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3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/>
              <a:solidFill>
                <a:schemeClr val="accent3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066800" y="1961852"/>
            <a:ext cx="7010400" cy="2246769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sah-RU" sz="2800" dirty="0"/>
              <a:t>Туохтууру кыччатар халыыпка уларыт: </a:t>
            </a:r>
            <a:endParaRPr lang="ru-RU" sz="2800" dirty="0"/>
          </a:p>
          <a:p>
            <a:r>
              <a:rPr lang="sah-RU" sz="2800" dirty="0"/>
              <a:t>Ааспыт кэмим ол кэрэ</a:t>
            </a:r>
            <a:endParaRPr lang="ru-RU" sz="2800" dirty="0"/>
          </a:p>
          <a:p>
            <a:r>
              <a:rPr lang="sah-RU" sz="2800" dirty="0"/>
              <a:t>Өйдөбүлүн бэрийэ</a:t>
            </a:r>
            <a:endParaRPr lang="ru-RU" sz="2800" dirty="0"/>
          </a:p>
          <a:p>
            <a:r>
              <a:rPr lang="sah-RU" sz="2800" dirty="0" smtClean="0"/>
              <a:t>Өспөт </a:t>
            </a:r>
            <a:r>
              <a:rPr lang="sah-RU" sz="2800" dirty="0"/>
              <a:t>санаа күүһүнэн</a:t>
            </a:r>
            <a:endParaRPr lang="ru-RU" sz="2800" dirty="0"/>
          </a:p>
          <a:p>
            <a:r>
              <a:rPr lang="sah-RU" sz="2800" dirty="0"/>
              <a:t>Төннөн кэллим эйиэхэ.  (“Таптыыр харах</a:t>
            </a:r>
            <a:r>
              <a:rPr lang="sah-RU" sz="2800" dirty="0" smtClean="0"/>
              <a:t>”)</a:t>
            </a:r>
            <a:endParaRPr lang="ru-RU" sz="2800" dirty="0"/>
          </a:p>
        </p:txBody>
      </p:sp>
      <p:pic>
        <p:nvPicPr>
          <p:cNvPr id="24" name="Picture 2" descr="C:\Users\Туяра\Desktop\uzora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437" l="4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8540"/>
            <a:ext cx="38576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343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Тус туохтуур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066800" y="2485072"/>
            <a:ext cx="7010400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ah-RU" sz="3600" dirty="0"/>
              <a:t>Туохтуур кэминэн уонна киэбинэн сирэйдэнэн уларыйар  халыыба? </a:t>
            </a:r>
            <a:endParaRPr lang="ru-RU" sz="36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Times New Roman" charset="0"/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60960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sah-RU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Быһаарыы </a:t>
            </a:r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400</a:t>
            </a:r>
            <a:endParaRPr lang="en-US" sz="4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57550" y="6172200"/>
            <a:ext cx="2590800" cy="381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 descr="C:\Users\Туяра\Desktop\uzora-1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B970"/>
              </a:clrFrom>
              <a:clrTo>
                <a:srgbClr val="F5B9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06" b="99495" l="10438" r="91246">
                        <a14:backgroundMark x1="26599" y1="54545" x2="34680" y2="45960"/>
                        <a14:backgroundMark x1="41077" y1="41919" x2="47475" y2="44444"/>
                        <a14:backgroundMark x1="39057" y1="58586" x2="41077" y2="51010"/>
                        <a14:backgroundMark x1="44108" y1="67677" x2="32997" y2="74242"/>
                        <a14:backgroundMark x1="27946" y1="65152" x2="28956" y2="67677"/>
                        <a14:backgroundMark x1="57912" y1="43434" x2="70370" y2="50000"/>
                        <a14:backgroundMark x1="61279" y1="60101" x2="58586" y2="53535"/>
                        <a14:backgroundMark x1="56902" y1="70202" x2="65657" y2="75253"/>
                        <a14:backgroundMark x1="78451" y1="67677" x2="76768" y2="76768"/>
                        <a14:backgroundMark x1="73401" y1="69192" x2="70707" y2="70202"/>
                        <a14:backgroundMark x1="68687" y1="28283" x2="62290" y2="25253"/>
                        <a14:backgroundMark x1="72054" y1="38384" x2="73401" y2="31818"/>
                        <a14:backgroundMark x1="73064" y1="22727" x2="73401" y2="19192"/>
                        <a14:backgroundMark x1="80808" y1="51010" x2="83502" y2="50000"/>
                        <a14:backgroundMark x1="32323" y1="27778" x2="36700" y2="24242"/>
                        <a14:backgroundMark x1="26263" y1="41919" x2="30640" y2="36869"/>
                        <a14:backgroundMark x1="16835" y1="44949" x2="19529" y2="47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89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1206" y="4762960"/>
            <a:ext cx="94637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халыйар, </a:t>
            </a:r>
            <a:r>
              <a:rPr lang="sah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халыйар, үтэйэр, тэлээрэр</a:t>
            </a:r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sah-RU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Хайыыр?  Дьүһүннүүр </a:t>
            </a:r>
            <a:r>
              <a:rPr lang="sah-RU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туохтуур</a:t>
            </a:r>
            <a:r>
              <a:rPr lang="ru-RU" sz="3600" b="1" i="1" dirty="0" smtClean="0">
                <a:ln>
                  <a:solidFill>
                    <a:srgbClr val="FFFF00"/>
                  </a:solidFill>
                </a:ln>
                <a:solidFill>
                  <a:srgbClr val="FFFFFF"/>
                </a:solidFill>
                <a:latin typeface="Calibri" pitchFamily="34" charset="0"/>
              </a:rPr>
              <a:t> </a:t>
            </a:r>
            <a:endParaRPr lang="en-US" sz="3600" b="1" i="1" dirty="0">
              <a:ln>
                <a:solidFill>
                  <a:srgbClr val="FFFF00"/>
                </a:solidFill>
              </a:ln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188930" y="1727547"/>
            <a:ext cx="6858000" cy="267765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/>
            <a:r>
              <a:rPr lang="sah-RU" sz="2800" b="1" dirty="0"/>
              <a:t>Дьүһүннүүр туохтууру бул:</a:t>
            </a:r>
            <a:endParaRPr lang="ru-RU" sz="2800" dirty="0"/>
          </a:p>
          <a:p>
            <a:r>
              <a:rPr lang="sah-RU" sz="2800" dirty="0"/>
              <a:t>Сымнаҕас көмүк хаар сырдыгын үрдүгэр</a:t>
            </a:r>
            <a:endParaRPr lang="ru-RU" sz="2800" dirty="0"/>
          </a:p>
          <a:p>
            <a:r>
              <a:rPr lang="sah-RU" sz="2800" dirty="0"/>
              <a:t>Хара түүн халыйдар халыйар, халыйар...</a:t>
            </a:r>
            <a:endParaRPr lang="ru-RU" sz="2800" dirty="0"/>
          </a:p>
          <a:p>
            <a:r>
              <a:rPr lang="sah-RU" sz="2800" dirty="0"/>
              <a:t>Ол дьулаан үөмүүнү үөрүүнэн үтэйэр</a:t>
            </a:r>
            <a:endParaRPr lang="ru-RU" sz="2800" dirty="0"/>
          </a:p>
          <a:p>
            <a:r>
              <a:rPr lang="sah-RU" sz="2800" dirty="0"/>
              <a:t>Үүммүт түүн үөһүгэр үрүҥ хаар тэлээрэр. (“Хара түүн-үрүҥ түүн” </a:t>
            </a:r>
            <a:r>
              <a:rPr lang="sah-RU" sz="2800" dirty="0" smtClean="0"/>
              <a:t>).</a:t>
            </a:r>
            <a:endParaRPr lang="ru-RU" sz="2800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67700" y="60960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Этиилэр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4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>
                <a:solidFill>
                  <a:srgbClr val="00B05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1144326" y="539337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6333961" y="609600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0" name="Text Box 51"/>
          <p:cNvSpPr txBox="1">
            <a:spLocks noChangeArrowheads="1"/>
          </p:cNvSpPr>
          <p:nvPr/>
        </p:nvSpPr>
        <p:spPr bwMode="auto">
          <a:xfrm>
            <a:off x="949801" y="627075"/>
            <a:ext cx="133614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sah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Быһаарыы</a:t>
            </a:r>
            <a:r>
              <a:rPr lang="sah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3112" name="Text Box 161"/>
          <p:cNvSpPr txBox="1">
            <a:spLocks noChangeArrowheads="1"/>
          </p:cNvSpPr>
          <p:nvPr/>
        </p:nvSpPr>
        <p:spPr bwMode="auto">
          <a:xfrm>
            <a:off x="2348965" y="627075"/>
            <a:ext cx="11969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sah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Этиилэр</a:t>
            </a:r>
            <a:r>
              <a:rPr lang="sah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13" name="Text Box 162"/>
          <p:cNvSpPr txBox="1">
            <a:spLocks noChangeArrowheads="1"/>
          </p:cNvSpPr>
          <p:nvPr/>
        </p:nvSpPr>
        <p:spPr bwMode="auto">
          <a:xfrm>
            <a:off x="3715346" y="627075"/>
            <a:ext cx="134112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Булугас</a:t>
            </a: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 </a:t>
            </a:r>
            <a:r>
              <a:rPr lang="ru-RU" sz="18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өй</a:t>
            </a:r>
            <a:r>
              <a:rPr lang="ru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  </a:t>
            </a:r>
          </a:p>
        </p:txBody>
      </p:sp>
      <p:sp>
        <p:nvSpPr>
          <p:cNvPr id="3114" name="Text Box 163"/>
          <p:cNvSpPr txBox="1">
            <a:spLocks noChangeArrowheads="1"/>
          </p:cNvSpPr>
          <p:nvPr/>
        </p:nvSpPr>
        <p:spPr bwMode="auto">
          <a:xfrm>
            <a:off x="5262913" y="627075"/>
            <a:ext cx="119697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sah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Ырыа</a:t>
            </a:r>
            <a:r>
              <a:rPr lang="sah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 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15" name="Text Box 164"/>
          <p:cNvSpPr txBox="1">
            <a:spLocks noChangeArrowheads="1"/>
          </p:cNvSpPr>
          <p:nvPr/>
        </p:nvSpPr>
        <p:spPr bwMode="auto">
          <a:xfrm>
            <a:off x="6622772" y="627374"/>
            <a:ext cx="14446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sah-RU" sz="1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latin typeface="Arial Narrow" pitchFamily="34" charset="0"/>
              </a:rPr>
              <a:t>Грамматика</a:t>
            </a:r>
            <a:r>
              <a:rPr lang="sah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endParaRPr lang="ru-RU" sz="1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3121" name="Text Box 171">
            <a:hlinkClick r:id="" action="ppaction://macro?name=team1"/>
          </p:cNvPr>
          <p:cNvSpPr txBox="1">
            <a:spLocks noChangeArrowheads="1"/>
          </p:cNvSpPr>
          <p:nvPr/>
        </p:nvSpPr>
        <p:spPr bwMode="auto">
          <a:xfrm>
            <a:off x="1219200" y="5503492"/>
            <a:ext cx="99060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ru-RU" sz="2000" b="1" dirty="0" smtClean="0">
                <a:solidFill>
                  <a:srgbClr val="FFFFFF"/>
                </a:solidFill>
                <a:latin typeface="Arial" pitchFamily="34" charset="0"/>
              </a:rPr>
              <a:t>1</a:t>
            </a:r>
            <a:endParaRPr lang="en-US" sz="2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3125" name="Text Box 178"/>
          <p:cNvSpPr txBox="1">
            <a:spLocks noChangeArrowheads="1"/>
          </p:cNvSpPr>
          <p:nvPr/>
        </p:nvSpPr>
        <p:spPr bwMode="auto">
          <a:xfrm>
            <a:off x="990600" y="5867400"/>
            <a:ext cx="1444625" cy="762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2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Arial" pitchFamily="34" charset="0"/>
              </a:rPr>
              <a:t>0</a:t>
            </a:r>
          </a:p>
        </p:txBody>
      </p:sp>
      <p:sp>
        <p:nvSpPr>
          <p:cNvPr id="57" name="Скругленный прямоугольник 56">
            <a:hlinkClick r:id="rId7" action="ppaction://hlinksldjump"/>
          </p:cNvPr>
          <p:cNvSpPr/>
          <p:nvPr/>
        </p:nvSpPr>
        <p:spPr>
          <a:xfrm>
            <a:off x="2317453" y="11850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100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58" name="Скругленный прямоугольник 57">
            <a:hlinkClick r:id="rId8" action="ppaction://hlinksldjump"/>
          </p:cNvPr>
          <p:cNvSpPr/>
          <p:nvPr/>
        </p:nvSpPr>
        <p:spPr>
          <a:xfrm>
            <a:off x="949801" y="11850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100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59" name="Скругленный прямоугольник 58">
            <a:hlinkClick r:id="rId9" action="ppaction://hlinksldjump"/>
          </p:cNvPr>
          <p:cNvSpPr/>
          <p:nvPr/>
        </p:nvSpPr>
        <p:spPr>
          <a:xfrm>
            <a:off x="5262913" y="116595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100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0" name="Скругленный прямоугольник 59">
            <a:hlinkClick r:id="rId10" action="ppaction://hlinksldjump"/>
          </p:cNvPr>
          <p:cNvSpPr/>
          <p:nvPr/>
        </p:nvSpPr>
        <p:spPr>
          <a:xfrm>
            <a:off x="3755906" y="116595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100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1" name="Скругленный прямоугольник 60">
            <a:hlinkClick r:id="rId11" action="ppaction://hlinksldjump"/>
          </p:cNvPr>
          <p:cNvSpPr/>
          <p:nvPr/>
        </p:nvSpPr>
        <p:spPr>
          <a:xfrm>
            <a:off x="6727862" y="116595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100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4" name="Скругленный прямоугольник 63">
            <a:hlinkClick r:id="rId12" action="ppaction://hlinksldjump"/>
          </p:cNvPr>
          <p:cNvSpPr/>
          <p:nvPr/>
        </p:nvSpPr>
        <p:spPr>
          <a:xfrm>
            <a:off x="2317453" y="20232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200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5" name="Скругленный прямоугольник 64">
            <a:hlinkClick r:id="rId13" action="ppaction://hlinksldjump"/>
          </p:cNvPr>
          <p:cNvSpPr/>
          <p:nvPr/>
        </p:nvSpPr>
        <p:spPr>
          <a:xfrm>
            <a:off x="949801" y="2044221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200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6" name="Скругленный прямоугольник 65">
            <a:hlinkClick r:id="rId14" action="ppaction://hlinksldjump"/>
          </p:cNvPr>
          <p:cNvSpPr/>
          <p:nvPr/>
        </p:nvSpPr>
        <p:spPr>
          <a:xfrm>
            <a:off x="5262913" y="2044221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200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7" name="Скругленный прямоугольник 66">
            <a:hlinkClick r:id="rId15" action="ppaction://hlinksldjump"/>
          </p:cNvPr>
          <p:cNvSpPr/>
          <p:nvPr/>
        </p:nvSpPr>
        <p:spPr>
          <a:xfrm>
            <a:off x="3755906" y="2044221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200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68" name="Скругленный прямоугольник 67">
            <a:hlinkClick r:id="rId16" action="ppaction://hlinksldjump"/>
          </p:cNvPr>
          <p:cNvSpPr/>
          <p:nvPr/>
        </p:nvSpPr>
        <p:spPr>
          <a:xfrm>
            <a:off x="6708775" y="2044221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200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0" name="Скругленный прямоугольник 69">
            <a:hlinkClick r:id="rId17" action="ppaction://hlinksldjump"/>
          </p:cNvPr>
          <p:cNvSpPr/>
          <p:nvPr/>
        </p:nvSpPr>
        <p:spPr>
          <a:xfrm>
            <a:off x="2317453" y="28614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300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1" name="Скругленный прямоугольник 70">
            <a:hlinkClick r:id="rId18" action="ppaction://hlinksldjump"/>
          </p:cNvPr>
          <p:cNvSpPr/>
          <p:nvPr/>
        </p:nvSpPr>
        <p:spPr>
          <a:xfrm>
            <a:off x="949801" y="28614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300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2" name="Скругленный прямоугольник 71">
            <a:hlinkClick r:id="rId19" action="ppaction://hlinksldjump"/>
          </p:cNvPr>
          <p:cNvSpPr/>
          <p:nvPr/>
        </p:nvSpPr>
        <p:spPr>
          <a:xfrm>
            <a:off x="5262913" y="28614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300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3" name="Скругленный прямоугольник 72">
            <a:hlinkClick r:id="rId20" action="ppaction://hlinksldjump"/>
          </p:cNvPr>
          <p:cNvSpPr/>
          <p:nvPr/>
        </p:nvSpPr>
        <p:spPr>
          <a:xfrm>
            <a:off x="3755906" y="28614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300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4" name="Скругленный прямоугольник 73">
            <a:hlinkClick r:id="rId21" action="ppaction://hlinksldjump"/>
          </p:cNvPr>
          <p:cNvSpPr/>
          <p:nvPr/>
        </p:nvSpPr>
        <p:spPr>
          <a:xfrm>
            <a:off x="6708775" y="28614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300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6" name="Скругленный прямоугольник 75">
            <a:hlinkClick r:id="rId22" action="ppaction://hlinksldjump"/>
          </p:cNvPr>
          <p:cNvSpPr/>
          <p:nvPr/>
        </p:nvSpPr>
        <p:spPr>
          <a:xfrm>
            <a:off x="2317453" y="36996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400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7" name="Скругленный прямоугольник 76">
            <a:hlinkClick r:id="rId23" action="ppaction://hlinksldjump"/>
          </p:cNvPr>
          <p:cNvSpPr/>
          <p:nvPr/>
        </p:nvSpPr>
        <p:spPr>
          <a:xfrm>
            <a:off x="949801" y="36996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400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8" name="Скругленный прямоугольник 77">
            <a:hlinkClick r:id="rId24" action="ppaction://hlinksldjump"/>
          </p:cNvPr>
          <p:cNvSpPr/>
          <p:nvPr/>
        </p:nvSpPr>
        <p:spPr>
          <a:xfrm>
            <a:off x="5262913" y="36996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400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79" name="Скругленный прямоугольник 78">
            <a:hlinkClick r:id="rId25" action="ppaction://hlinksldjump"/>
          </p:cNvPr>
          <p:cNvSpPr/>
          <p:nvPr/>
        </p:nvSpPr>
        <p:spPr>
          <a:xfrm>
            <a:off x="3755906" y="36996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400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80" name="Скругленный прямоугольник 79">
            <a:hlinkClick r:id="rId26" action="ppaction://hlinksldjump"/>
          </p:cNvPr>
          <p:cNvSpPr/>
          <p:nvPr/>
        </p:nvSpPr>
        <p:spPr>
          <a:xfrm>
            <a:off x="6708775" y="36996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400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82" name="Скругленный прямоугольник 81">
            <a:hlinkClick r:id="rId27" action="ppaction://hlinksldjump"/>
          </p:cNvPr>
          <p:cNvSpPr/>
          <p:nvPr/>
        </p:nvSpPr>
        <p:spPr>
          <a:xfrm>
            <a:off x="2317453" y="45378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500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83" name="Скругленный прямоугольник 82">
            <a:hlinkClick r:id="rId28" action="ppaction://hlinksldjump"/>
          </p:cNvPr>
          <p:cNvSpPr/>
          <p:nvPr/>
        </p:nvSpPr>
        <p:spPr>
          <a:xfrm>
            <a:off x="949801" y="45378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500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84" name="Скругленный прямоугольник 83">
            <a:hlinkClick r:id="rId29" action="ppaction://hlinksldjump"/>
          </p:cNvPr>
          <p:cNvSpPr/>
          <p:nvPr/>
        </p:nvSpPr>
        <p:spPr>
          <a:xfrm>
            <a:off x="5262913" y="45378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500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85" name="Скругленный прямоугольник 84">
            <a:hlinkClick r:id="rId30" action="ppaction://hlinksldjump"/>
          </p:cNvPr>
          <p:cNvSpPr/>
          <p:nvPr/>
        </p:nvSpPr>
        <p:spPr>
          <a:xfrm>
            <a:off x="3755906" y="45378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500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86" name="Скругленный прямоугольник 85">
            <a:hlinkClick r:id="rId31" action="ppaction://hlinksldjump"/>
          </p:cNvPr>
          <p:cNvSpPr/>
          <p:nvPr/>
        </p:nvSpPr>
        <p:spPr>
          <a:xfrm>
            <a:off x="6708775" y="4537800"/>
            <a:ext cx="1260000" cy="720000"/>
          </a:xfrm>
          <a:prstGeom prst="round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mpact" pitchFamily="34" charset="0"/>
              </a:rPr>
              <a:t>500</a:t>
            </a:r>
            <a:endParaRPr lang="ru-RU" sz="36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mpact" pitchFamily="34" charset="0"/>
            </a:endParaRPr>
          </a:p>
        </p:txBody>
      </p:sp>
      <p:sp>
        <p:nvSpPr>
          <p:cNvPr id="55" name="Text Box 178"/>
          <p:cNvSpPr txBox="1">
            <a:spLocks noChangeArrowheads="1"/>
          </p:cNvSpPr>
          <p:nvPr/>
        </p:nvSpPr>
        <p:spPr bwMode="auto">
          <a:xfrm>
            <a:off x="2896658" y="5867400"/>
            <a:ext cx="1444625" cy="762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2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50000"/>
              </a:spcBef>
            </a:pP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56" name="Text Box 178"/>
          <p:cNvSpPr txBox="1">
            <a:spLocks noChangeArrowheads="1"/>
          </p:cNvSpPr>
          <p:nvPr/>
        </p:nvSpPr>
        <p:spPr bwMode="auto">
          <a:xfrm>
            <a:off x="4802716" y="5867400"/>
            <a:ext cx="1444625" cy="762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2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50000"/>
              </a:spcBef>
            </a:pP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63" name="Text Box 178"/>
          <p:cNvSpPr txBox="1">
            <a:spLocks noChangeArrowheads="1"/>
          </p:cNvSpPr>
          <p:nvPr/>
        </p:nvSpPr>
        <p:spPr bwMode="auto">
          <a:xfrm>
            <a:off x="6708775" y="5867400"/>
            <a:ext cx="1444625" cy="762000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38100">
            <a:solidFill>
              <a:schemeClr val="bg2">
                <a:lumMod val="40000"/>
                <a:lumOff val="60000"/>
              </a:schemeClr>
            </a:solidFill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 anchorCtr="1"/>
          <a:lstStyle/>
          <a:p>
            <a:pPr algn="ctr">
              <a:spcBef>
                <a:spcPct val="50000"/>
              </a:spcBef>
            </a:pPr>
            <a:endParaRPr lang="en-US" b="1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8" name="Text Box 171">
            <a:hlinkClick r:id="" action="ppaction://macro?name=team1"/>
          </p:cNvPr>
          <p:cNvSpPr txBox="1">
            <a:spLocks noChangeArrowheads="1"/>
          </p:cNvSpPr>
          <p:nvPr/>
        </p:nvSpPr>
        <p:spPr bwMode="auto">
          <a:xfrm>
            <a:off x="3117553" y="5503492"/>
            <a:ext cx="99060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</a:rPr>
              <a:t>2</a:t>
            </a:r>
            <a:endParaRPr lang="en-US" sz="2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89" name="Text Box 171">
            <a:hlinkClick r:id="" action="ppaction://macro?name=team1"/>
          </p:cNvPr>
          <p:cNvSpPr txBox="1">
            <a:spLocks noChangeArrowheads="1"/>
          </p:cNvSpPr>
          <p:nvPr/>
        </p:nvSpPr>
        <p:spPr bwMode="auto">
          <a:xfrm>
            <a:off x="5015906" y="5503492"/>
            <a:ext cx="99060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</a:rPr>
              <a:t>3</a:t>
            </a:r>
            <a:endParaRPr lang="en-US" sz="2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90" name="Text Box 171">
            <a:hlinkClick r:id="" action="ppaction://macro?name=team1"/>
          </p:cNvPr>
          <p:cNvSpPr txBox="1">
            <a:spLocks noChangeArrowheads="1"/>
          </p:cNvSpPr>
          <p:nvPr/>
        </p:nvSpPr>
        <p:spPr bwMode="auto">
          <a:xfrm>
            <a:off x="6914259" y="5503492"/>
            <a:ext cx="990601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latin typeface="Arial" pitchFamily="34" charset="0"/>
              </a:rPr>
              <a:t>4</a:t>
            </a:r>
            <a:endParaRPr lang="en-US" sz="2000" b="1" dirty="0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49" name="Рисунок 48" descr="help copy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8153400" y="5486400"/>
            <a:ext cx="1219200" cy="1219200"/>
          </a:xfrm>
          <a:prstGeom prst="rect">
            <a:avLst/>
          </a:prstGeom>
        </p:spPr>
      </p:pic>
      <p:pic>
        <p:nvPicPr>
          <p:cNvPr id="1070" name="Picture 46" descr="C:\Users\Туяра\Desktop\uzora-15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1526" y="691526"/>
            <a:ext cx="2195489" cy="8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6" descr="C:\Users\Туяра\Desktop\uzora-15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2517" y="2856784"/>
            <a:ext cx="2195489" cy="8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6" descr="C:\Users\Туяра\Desktop\uzora-15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0037" y="2840837"/>
            <a:ext cx="2195489" cy="8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Туяра\Desktop\uzora-15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51964" y="-30231"/>
            <a:ext cx="2195489" cy="8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6" descr="C:\Users\Туяра\Desktop\uzora-15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947452" y="-30232"/>
            <a:ext cx="2195489" cy="8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6" descr="C:\Users\Туяра\Desktop\uzora-15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149596" y="-30233"/>
            <a:ext cx="2195489" cy="8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6" descr="C:\Users\Туяра\Desktop\uzora-15.jpg"/>
          <p:cNvPicPr>
            <a:picLocks noChangeAspect="1" noChangeArrowheads="1"/>
          </p:cNvPicPr>
          <p:nvPr/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 rot="10800000">
            <a:off x="7338774" y="-39629"/>
            <a:ext cx="1097744" cy="8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6" descr="C:\Users\Туяра\Desktop\uzora-15.jpg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40037" y="661295"/>
            <a:ext cx="2195489" cy="81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78" name="TextBox1" r:id="rId2" imgW="1143000" imgH="457200"/>
        </mc:Choice>
        <mc:Fallback>
          <p:control name="TextBox1" r:id="rId2" imgW="1143000" imgH="457200">
            <p:pic>
              <p:nvPicPr>
                <p:cNvPr id="0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43000" y="6019800"/>
                  <a:ext cx="11430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79" name="TextBox2" r:id="rId3" imgW="1143000" imgH="457200"/>
        </mc:Choice>
        <mc:Fallback>
          <p:control name="TextBox2" r:id="rId3" imgW="1143000" imgH="457200">
            <p:pic>
              <p:nvPicPr>
                <p:cNvPr id="0" name="Text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48000" y="6019800"/>
                  <a:ext cx="11430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0" name="TextBox3" r:id="rId4" imgW="1143000" imgH="457200"/>
        </mc:Choice>
        <mc:Fallback>
          <p:control name="TextBox3" r:id="rId4" imgW="1143000" imgH="457200">
            <p:pic>
              <p:nvPicPr>
                <p:cNvPr id="0" name="Text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3000" y="6019800"/>
                  <a:ext cx="11430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81" name="TextBox4" r:id="rId5" imgW="1143000" imgH="457200"/>
        </mc:Choice>
        <mc:Fallback>
          <p:control name="TextBox4" r:id="rId5" imgW="1143000" imgH="457200">
            <p:pic>
              <p:nvPicPr>
                <p:cNvPr id="0" name="Text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58000" y="6019800"/>
                  <a:ext cx="11430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  <p:bldP spid="84" grpId="0" animBg="1"/>
      <p:bldP spid="85" grpId="0" animBg="1"/>
      <p:bldP spid="8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65596" y="60456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59321" y="6054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27296" y="4014275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Хаар түһэр, хаар түһэр, тыаһа суох тыл этэр,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Ааспыт кэм ааттала- хаар былыт  тэлгэнэр...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Сарсыҥҥы мин күммэр олоҕум салгыыта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Саҥа хаар, хара түүн кэриэтэ бутуллар.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445334" y="1694293"/>
            <a:ext cx="6216732" cy="2308324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sah-RU" b="1" dirty="0"/>
              <a:t>Туохтуурдары ситэр: </a:t>
            </a:r>
            <a:endParaRPr lang="ru-RU" b="1" dirty="0"/>
          </a:p>
          <a:p>
            <a:pPr algn="ctr"/>
            <a:r>
              <a:rPr lang="sah-RU" dirty="0"/>
              <a:t>Хаар түһэр, хаар түһэр, тыаһа суох тыл........,</a:t>
            </a:r>
            <a:endParaRPr lang="ru-RU" dirty="0"/>
          </a:p>
          <a:p>
            <a:pPr algn="ctr"/>
            <a:r>
              <a:rPr lang="sah-RU" dirty="0"/>
              <a:t>Ааспыт кэм ааттала- хаар былыт .............</a:t>
            </a:r>
            <a:endParaRPr lang="ru-RU" dirty="0"/>
          </a:p>
          <a:p>
            <a:pPr algn="ctr"/>
            <a:r>
              <a:rPr lang="sah-RU" dirty="0"/>
              <a:t>Сарсыҥҥы мин күммэр олоҕум салгыыта</a:t>
            </a:r>
            <a:endParaRPr lang="ru-RU" dirty="0"/>
          </a:p>
          <a:p>
            <a:pPr algn="ctr"/>
            <a:r>
              <a:rPr lang="sah-RU" dirty="0"/>
              <a:t>Саҥа хаар, хара түүн кэриэтэ.....................</a:t>
            </a:r>
            <a:r>
              <a:rPr lang="sah-RU" b="1" dirty="0"/>
              <a:t> </a:t>
            </a:r>
            <a:endParaRPr lang="sah-RU" b="1" dirty="0" smtClean="0"/>
          </a:p>
          <a:p>
            <a:pPr algn="ctr"/>
            <a:r>
              <a:rPr lang="sah-RU" b="1" dirty="0" smtClean="0"/>
              <a:t>(“</a:t>
            </a:r>
            <a:r>
              <a:rPr lang="sah-RU" dirty="0"/>
              <a:t>Үрүҥ хаар-хара түүн</a:t>
            </a:r>
            <a:r>
              <a:rPr lang="sah-RU" dirty="0" smtClean="0"/>
              <a:t>”).</a:t>
            </a:r>
            <a:endParaRPr lang="ru-RU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883403"/>
            <a:ext cx="900000" cy="72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67700" y="935463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Булугас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өй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4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>
                <a:solidFill>
                  <a:srgbClr val="FF0000"/>
                </a:solidFill>
              </a:ln>
              <a:solidFill>
                <a:srgbClr val="FFFF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88167" y="554090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56706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58393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3191" y="5838000"/>
            <a:ext cx="900000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303896" y="6324600"/>
            <a:ext cx="2590800" cy="38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67101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Туяра\Desktop\uzora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66304" y="-53453"/>
            <a:ext cx="1377696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08" y="-67101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4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1811178" y="60960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Ырыа</a:t>
            </a:r>
            <a:r>
              <a:rPr lang="ru-RU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4</a:t>
            </a:r>
            <a:r>
              <a:rPr lang="en-US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/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02572" y="2667000"/>
            <a:ext cx="52168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«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Кэм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-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кэрдии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» </a:t>
            </a:r>
          </a:p>
          <a:p>
            <a:pPr algn="ctr"/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Ольга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Спиридонова-Ника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24" name="Picture 2" descr="http://sakhapress.ru/wp-content/uploads/2013/03/51518d72f0014.jpg">
            <a:hlinkClick r:id="rId5"/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22088" b="10293"/>
          <a:stretch/>
        </p:blipFill>
        <p:spPr bwMode="auto">
          <a:xfrm>
            <a:off x="1204800" y="1628800"/>
            <a:ext cx="2695414" cy="3103483"/>
          </a:xfrm>
          <a:prstGeom prst="rect">
            <a:avLst/>
          </a:prstGeom>
          <a:noFill/>
        </p:spPr>
      </p:pic>
      <p:pic>
        <p:nvPicPr>
          <p:cNvPr id="2" name="кэм кэрдии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48900" y="1628800"/>
            <a:ext cx="609600" cy="609600"/>
          </a:xfrm>
          <a:prstGeom prst="rect">
            <a:avLst/>
          </a:prstGeom>
        </p:spPr>
      </p:pic>
      <p:pic>
        <p:nvPicPr>
          <p:cNvPr id="25" name="Picture 2" descr="http://i030.radikal.ru/0712/55/6ecaecb054d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" b="99533" l="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928" y="185382"/>
            <a:ext cx="3191916" cy="22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0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409902" y="3920738"/>
            <a:ext cx="841489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айманар, сандаарар, </a:t>
            </a:r>
            <a:r>
              <a:rPr lang="sah-RU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талбаарар </a:t>
            </a:r>
            <a:r>
              <a:rPr lang="sah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айманааччы, сандаарааччы, </a:t>
            </a:r>
            <a:r>
              <a:rPr lang="sah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талбаарааччы, </a:t>
            </a:r>
          </a:p>
          <a:p>
            <a:r>
              <a:rPr lang="sah-RU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намыҥныыр, </a:t>
            </a:r>
            <a:r>
              <a:rPr lang="sah-RU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намыҥныыр</a:t>
            </a:r>
            <a:r>
              <a:rPr lang="ru-RU" dirty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 </a:t>
            </a:r>
            <a:r>
              <a:rPr lang="sah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намыҥнааччы</a:t>
            </a:r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sah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намыҥнааччы</a:t>
            </a:r>
            <a:endParaRPr lang="ru-RU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1981200" y="609600"/>
            <a:ext cx="5181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Грамматика 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4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/>
              <a:solidFill>
                <a:schemeClr val="accent3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551021" y="1447800"/>
            <a:ext cx="8077200" cy="2308324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sah-RU" b="1" dirty="0"/>
              <a:t>Туохтууру үгэс  буолбут хайааһын киэбигэр уларыт:</a:t>
            </a:r>
            <a:endParaRPr lang="ru-RU" b="1" dirty="0"/>
          </a:p>
          <a:p>
            <a:r>
              <a:rPr lang="sah-RU" dirty="0"/>
              <a:t>Тапталтан айманар, сандаарар, талбаарар</a:t>
            </a:r>
            <a:endParaRPr lang="ru-RU" dirty="0"/>
          </a:p>
          <a:p>
            <a:r>
              <a:rPr lang="sah-RU" dirty="0"/>
              <a:t>Санаабар маарынныыр хаар түһэн кыыдамныыр.</a:t>
            </a:r>
            <a:endParaRPr lang="ru-RU" dirty="0"/>
          </a:p>
          <a:p>
            <a:r>
              <a:rPr lang="sah-RU" dirty="0"/>
              <a:t>Эмиэ биир сааскыбын сайыммын, күһүммүн</a:t>
            </a:r>
            <a:endParaRPr lang="ru-RU" dirty="0"/>
          </a:p>
          <a:p>
            <a:r>
              <a:rPr lang="sah-RU" dirty="0"/>
              <a:t>Саҥа хаар мэлдьэһэн намыҥныыр, намыҥныыр... </a:t>
            </a:r>
            <a:endParaRPr lang="sah-RU" dirty="0" smtClean="0"/>
          </a:p>
          <a:p>
            <a:r>
              <a:rPr lang="sah-RU" dirty="0" smtClean="0"/>
              <a:t>(“</a:t>
            </a:r>
            <a:r>
              <a:rPr lang="sah-RU" dirty="0"/>
              <a:t>Үрүҥ хаар-хара түүн”)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Times New Roman" charset="0"/>
            </a:endParaRPr>
          </a:p>
        </p:txBody>
      </p:sp>
      <p:pic>
        <p:nvPicPr>
          <p:cNvPr id="3074" name="Picture 2" descr="C:\Users\Туяра\Desktop\uzora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437" l="4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8540"/>
            <a:ext cx="38576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94593" y="4582180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Дьүһүннүүр уонна тыаһы үтүктэр туохтуурдар</a:t>
            </a:r>
            <a:endParaRPr lang="ru-RU" sz="2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551021" y="1617133"/>
            <a:ext cx="8077200" cy="286232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ah-RU" sz="3600" dirty="0"/>
              <a:t>Быһыыны-тутууну, дьүһүнү ойуулаан көрдөрөр уонна хамсааһыны,тыаһы-ууһу, саҥаны- иҥэни үтүктэр  Хайаата? Хайыыр? Хайыаҕа? ыйытыыга хоруйдуур  ханнык туохтуурдарый? </a:t>
            </a:r>
            <a:endParaRPr lang="ru-RU" sz="36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Times New Roman" charset="0"/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60960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sah-RU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Быһаарыы </a:t>
            </a:r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500</a:t>
            </a:r>
            <a:endParaRPr lang="en-US" sz="4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 descr="C:\Users\Туяра\Desktop\uzora-1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B970"/>
              </a:clrFrom>
              <a:clrTo>
                <a:srgbClr val="F5B9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06" b="99495" l="10438" r="91246">
                        <a14:backgroundMark x1="26599" y1="54545" x2="34680" y2="45960"/>
                        <a14:backgroundMark x1="41077" y1="41919" x2="47475" y2="44444"/>
                        <a14:backgroundMark x1="39057" y1="58586" x2="41077" y2="51010"/>
                        <a14:backgroundMark x1="44108" y1="67677" x2="32997" y2="74242"/>
                        <a14:backgroundMark x1="27946" y1="65152" x2="28956" y2="67677"/>
                        <a14:backgroundMark x1="57912" y1="43434" x2="70370" y2="50000"/>
                        <a14:backgroundMark x1="61279" y1="60101" x2="58586" y2="53535"/>
                        <a14:backgroundMark x1="56902" y1="70202" x2="65657" y2="75253"/>
                        <a14:backgroundMark x1="78451" y1="67677" x2="76768" y2="76768"/>
                        <a14:backgroundMark x1="73401" y1="69192" x2="70707" y2="70202"/>
                        <a14:backgroundMark x1="68687" y1="28283" x2="62290" y2="25253"/>
                        <a14:backgroundMark x1="72054" y1="38384" x2="73401" y2="31818"/>
                        <a14:backgroundMark x1="73064" y1="22727" x2="73401" y2="19192"/>
                        <a14:backgroundMark x1="80808" y1="51010" x2="83502" y2="50000"/>
                        <a14:backgroundMark x1="32323" y1="27778" x2="36700" y2="24242"/>
                        <a14:backgroundMark x1="26263" y1="41919" x2="30640" y2="36869"/>
                        <a14:backgroundMark x1="16835" y1="44949" x2="19529" y2="47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663" y="-66018"/>
            <a:ext cx="28289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17621" y="4474736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этэҕин,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таптатар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дэтэҕин</a:t>
            </a:r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 </a:t>
            </a:r>
            <a:r>
              <a:rPr lang="sah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Хайыыр</a:t>
            </a:r>
            <a:r>
              <a:rPr lang="sah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  Туохтуур. </a:t>
            </a:r>
            <a:endParaRPr lang="ru-RU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389888" y="1443334"/>
            <a:ext cx="6763512" cy="2677656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/>
            <a:r>
              <a:rPr lang="sah-RU" sz="2800" b="1" dirty="0"/>
              <a:t>Туохтууру бул: </a:t>
            </a:r>
            <a:endParaRPr lang="ru-RU" sz="2800" dirty="0"/>
          </a:p>
          <a:p>
            <a:r>
              <a:rPr lang="sah-RU" sz="2800" dirty="0"/>
              <a:t>Нарын да таптал тылларын</a:t>
            </a:r>
            <a:br>
              <a:rPr lang="sah-RU" sz="2800" dirty="0"/>
            </a:br>
            <a:r>
              <a:rPr lang="sah-RU" sz="2800" dirty="0"/>
              <a:t>Эн миэхэ булаҥҥын этэҕин,</a:t>
            </a:r>
            <a:br>
              <a:rPr lang="sah-RU" sz="2800" dirty="0"/>
            </a:br>
            <a:r>
              <a:rPr lang="sah-RU" sz="2800" dirty="0"/>
              <a:t>Бу сиргэ дьиҥнээхтик таптатар</a:t>
            </a:r>
            <a:br>
              <a:rPr lang="sah-RU" sz="2800" dirty="0"/>
            </a:br>
            <a:r>
              <a:rPr lang="sah-RU" sz="2800" dirty="0"/>
              <a:t>Соҕотох мин буолуом дэтэҕин. </a:t>
            </a:r>
            <a:endParaRPr lang="sah-RU" sz="2800" dirty="0" smtClean="0"/>
          </a:p>
          <a:p>
            <a:r>
              <a:rPr lang="sah-RU" sz="2800" dirty="0" smtClean="0"/>
              <a:t>(“</a:t>
            </a:r>
            <a:r>
              <a:rPr lang="sah-RU" sz="2800" dirty="0"/>
              <a:t>Эрэнэ сүрэхпин аһабын</a:t>
            </a:r>
            <a:r>
              <a:rPr lang="sah-RU" sz="2800" dirty="0" smtClean="0"/>
              <a:t>”)</a:t>
            </a:r>
            <a:endParaRPr lang="ru-RU" sz="2800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67700" y="30480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Этиилэр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5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>
                <a:solidFill>
                  <a:srgbClr val="00B05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6445859" y="304801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 rot="10800000">
            <a:off x="970698" y="304801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33954" y="6142250"/>
            <a:ext cx="5867400" cy="16525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16588" y="6125188"/>
            <a:ext cx="5867400" cy="197064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1800" y="3962400"/>
            <a:ext cx="91440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Күнүс миигин аттыгар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Күөйэ сылдьар баҕалаах,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Түүнүн миигин түүлүгэр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Көрөр ыра санаалаах. 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204800" y="1905000"/>
            <a:ext cx="6858000" cy="193899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sah-RU" b="1" dirty="0"/>
              <a:t>Этиини сааһылаа:</a:t>
            </a:r>
            <a:endParaRPr lang="ru-RU" b="1" dirty="0"/>
          </a:p>
          <a:p>
            <a:r>
              <a:rPr lang="sah-RU" dirty="0"/>
              <a:t> Көрөр ыра санаалаах.</a:t>
            </a:r>
            <a:endParaRPr lang="ru-RU" dirty="0"/>
          </a:p>
          <a:p>
            <a:r>
              <a:rPr lang="sah-RU" dirty="0"/>
              <a:t>Күөйэ сылдьар баҕалаах,</a:t>
            </a:r>
            <a:endParaRPr lang="ru-RU" dirty="0"/>
          </a:p>
          <a:p>
            <a:r>
              <a:rPr lang="sah-RU" dirty="0"/>
              <a:t>Күнүс миигин аттыгар</a:t>
            </a:r>
            <a:endParaRPr lang="ru-RU" dirty="0"/>
          </a:p>
          <a:p>
            <a:r>
              <a:rPr lang="sah-RU" dirty="0"/>
              <a:t>Түүнүн миигин түүлүгэр. (“Таптыыр харах</a:t>
            </a:r>
            <a:r>
              <a:rPr lang="sah-RU" dirty="0" smtClean="0"/>
              <a:t>”).</a:t>
            </a:r>
            <a:endParaRPr lang="ru-RU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75988" y="5947500"/>
            <a:ext cx="900000" cy="72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67700" y="990055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Булугас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өс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5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>
                <a:solidFill>
                  <a:srgbClr val="FF0000"/>
                </a:solidFill>
              </a:ln>
              <a:solidFill>
                <a:srgbClr val="FFFF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66352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663524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20000" y="5663525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71818" y="5947500"/>
            <a:ext cx="900000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94221" y="6477000"/>
            <a:ext cx="2590800" cy="38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7620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Туяра\Desktop\uzora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66304" y="-45947"/>
            <a:ext cx="1377696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202" y="-45947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5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1889329" y="576889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Ырыа</a:t>
            </a:r>
            <a:r>
              <a:rPr lang="ru-RU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5</a:t>
            </a:r>
            <a:r>
              <a:rPr lang="en-US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/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91182" y="2805518"/>
            <a:ext cx="321802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Таптыыр</a:t>
            </a:r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харах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cs typeface="Times New Roman" pitchFamily="18" charset="0"/>
            </a:endParaRPr>
          </a:p>
          <a:p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Кира Иванова </a:t>
            </a: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 rotWithShape="1">
          <a:blip r:embed="rId5" cstate="print"/>
          <a:srcRect b="17040"/>
          <a:stretch/>
        </p:blipFill>
        <p:spPr bwMode="auto">
          <a:xfrm>
            <a:off x="1066800" y="1600200"/>
            <a:ext cx="2555329" cy="3183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таптыыр харах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84821" y="1742090"/>
            <a:ext cx="609600" cy="609600"/>
          </a:xfrm>
          <a:prstGeom prst="rect">
            <a:avLst/>
          </a:prstGeom>
        </p:spPr>
      </p:pic>
      <p:pic>
        <p:nvPicPr>
          <p:cNvPr id="25" name="Picture 2" descr="http://i030.radikal.ru/0712/55/6ecaecb054d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" b="99533" l="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456" y="78201"/>
            <a:ext cx="3191916" cy="22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1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-18300" y="3619823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Сайыспакка хаалыахха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Санааны хаһан ситиэххэ,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Самныбакка күүтүөххэ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sah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Сааспын туолуохха</a:t>
            </a:r>
            <a:r>
              <a:rPr lang="sah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3193200" y="311424"/>
            <a:ext cx="5181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Грамматика 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5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/>
              <a:solidFill>
                <a:schemeClr val="accent3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457200" y="1413391"/>
            <a:ext cx="8367600" cy="193899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r>
              <a:rPr lang="sah-RU" b="1" dirty="0"/>
              <a:t>Хоһоонтон туохтуурдары булан үлүбүөй </a:t>
            </a:r>
            <a:r>
              <a:rPr lang="sah-RU" b="1" dirty="0" smtClean="0"/>
              <a:t>формаҕа уларыт</a:t>
            </a:r>
            <a:r>
              <a:rPr lang="sah-RU" b="1" dirty="0"/>
              <a:t>:</a:t>
            </a:r>
            <a:endParaRPr lang="ru-RU" b="1" dirty="0"/>
          </a:p>
          <a:p>
            <a:r>
              <a:rPr lang="sah-RU" dirty="0"/>
              <a:t>Сайыспакка хаалар</a:t>
            </a:r>
            <a:endParaRPr lang="ru-RU" dirty="0"/>
          </a:p>
          <a:p>
            <a:r>
              <a:rPr lang="sah-RU" dirty="0"/>
              <a:t>Санаа хаһан ситэрий,</a:t>
            </a:r>
            <a:endParaRPr lang="ru-RU" dirty="0"/>
          </a:p>
          <a:p>
            <a:r>
              <a:rPr lang="sah-RU" dirty="0"/>
              <a:t>Самныбакка күүтэр</a:t>
            </a:r>
            <a:endParaRPr lang="ru-RU" dirty="0"/>
          </a:p>
          <a:p>
            <a:r>
              <a:rPr lang="sah-RU" dirty="0"/>
              <a:t>Сааһым хаһан туоларый? (“Күнүү</a:t>
            </a:r>
            <a:r>
              <a:rPr lang="sah-RU" dirty="0" smtClean="0"/>
              <a:t>”)</a:t>
            </a:r>
            <a:endParaRPr lang="ru-RU" dirty="0"/>
          </a:p>
        </p:txBody>
      </p:sp>
      <p:pic>
        <p:nvPicPr>
          <p:cNvPr id="24" name="Picture 2" descr="C:\Users\Туяра\Desktop\uzora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437" l="4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74" y="100177"/>
            <a:ext cx="3235608" cy="113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066800" y="1755578"/>
            <a:ext cx="7010400" cy="3785652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Font typeface="Wingdings" pitchFamily="2" charset="2"/>
              <a:buChar char="q"/>
              <a:defRPr/>
            </a:pPr>
            <a:r>
              <a:rPr lang="sah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Оонньууга икки  эбэтэр үс хамаанда кыттыыны ылар</a:t>
            </a:r>
            <a:endParaRPr lang="ru-RU" sz="2000" b="1" dirty="0" smtClean="0">
              <a:solidFill>
                <a:srgbClr val="000080"/>
              </a:solidFill>
              <a:latin typeface="Calibri" pitchFamily="34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q"/>
              <a:defRPr/>
            </a:pP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Бастакы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хамаанда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категорияны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уонна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кини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сыанатын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талар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Сыылканы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баттаатахха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ыйытыы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тахсан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кэлэр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. «старт»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диэн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кнопка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баттаннаҕына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60 </a:t>
            </a:r>
            <a:r>
              <a:rPr lang="ru-RU" sz="2000" b="1" dirty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сөкүүндэ</a:t>
            </a:r>
            <a:r>
              <a:rPr lang="ru-RU" sz="2000" b="1" dirty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аа</a:t>
            </a:r>
            <a:r>
              <a:rPr lang="sah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ҕ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ыллыбытынан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барар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Ол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бириэмэҕэ хамаанда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сүбэлэһэн 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баран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сөптөөх хоруйу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биэрэр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Өскөтүн ол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бириэмэҕэ эппиэт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бэриллибэтэҕинэ  хоруйа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бэйэтэ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тахсан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кэлэр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.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Уонна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талбыт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сыанатыттан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көҕүрээн иһэр.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Онтон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эппиэтин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сөпкө эттэхтэринэ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Сөптөөх хоруй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баттанар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уонна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ылбыт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сыаната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эбиллэр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.</a:t>
            </a:r>
          </a:p>
          <a:p>
            <a:pPr>
              <a:buFont typeface="Wingdings" pitchFamily="2" charset="2"/>
              <a:buChar char="q"/>
              <a:defRPr/>
            </a:pP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Сүрүн түннүккэ кэллэххэ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ылбыт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бааллара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суруллар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иһэр.</a:t>
            </a:r>
            <a:r>
              <a:rPr lang="ru-RU" sz="2000" b="1" dirty="0" smtClean="0">
                <a:solidFill>
                  <a:srgbClr val="000080"/>
                </a:solidFill>
                <a:latin typeface="Calibri" pitchFamily="34" charset="0"/>
                <a:cs typeface="Times New Roman" pitchFamily="18" charset="0"/>
              </a:rPr>
              <a:t> </a:t>
            </a:r>
          </a:p>
          <a:p>
            <a:pPr>
              <a:defRPr/>
            </a:pPr>
            <a:endParaRPr lang="ru-RU" sz="2000" b="1" dirty="0" smtClean="0">
              <a:solidFill>
                <a:srgbClr val="000080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8071945" y="5642893"/>
            <a:ext cx="900000" cy="720000"/>
          </a:xfrm>
          <a:prstGeom prst="actionButtonHome">
            <a:avLst/>
          </a:prstGeom>
          <a:solidFill>
            <a:srgbClr val="FF0000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1518745" y="194472"/>
            <a:ext cx="610651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sah-RU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Оонньуу быраабылата</a:t>
            </a:r>
            <a:endParaRPr lang="en-US" sz="4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343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Туохтуур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066800" y="1931144"/>
            <a:ext cx="7010400" cy="2308324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ah-RU" sz="3600" dirty="0"/>
              <a:t>Хайааһыны бэлиэтиир уонна Тугу гынар? Хайыыр? Хайдах буолла? диэн ыйытыыга хоруйдуур саҥа чааһа? </a:t>
            </a:r>
            <a:endParaRPr lang="ru-RU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731838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Быһаарыы</a:t>
            </a:r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100</a:t>
            </a:r>
            <a:endParaRPr lang="en-US" sz="4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 smtClean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Туяра\Desktop\uzora-1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B970"/>
              </a:clrFrom>
              <a:clrTo>
                <a:srgbClr val="F5B9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06" b="99495" l="10438" r="91246">
                        <a14:backgroundMark x1="26599" y1="54545" x2="34680" y2="45960"/>
                        <a14:backgroundMark x1="41077" y1="41919" x2="47475" y2="44444"/>
                        <a14:backgroundMark x1="39057" y1="58586" x2="41077" y2="51010"/>
                        <a14:backgroundMark x1="44108" y1="67677" x2="32997" y2="74242"/>
                        <a14:backgroundMark x1="27946" y1="65152" x2="28956" y2="67677"/>
                        <a14:backgroundMark x1="57912" y1="43434" x2="70370" y2="50000"/>
                        <a14:backgroundMark x1="61279" y1="60101" x2="58586" y2="53535"/>
                        <a14:backgroundMark x1="56902" y1="70202" x2="65657" y2="75253"/>
                        <a14:backgroundMark x1="78451" y1="67677" x2="76768" y2="76768"/>
                        <a14:backgroundMark x1="73401" y1="69192" x2="70707" y2="70202"/>
                        <a14:backgroundMark x1="68687" y1="28283" x2="62290" y2="25253"/>
                        <a14:backgroundMark x1="72054" y1="38384" x2="73401" y2="31818"/>
                        <a14:backgroundMark x1="73064" y1="22727" x2="73401" y2="19192"/>
                        <a14:backgroundMark x1="80808" y1="51010" x2="83502" y2="50000"/>
                        <a14:backgroundMark x1="32323" y1="27778" x2="36700" y2="24242"/>
                        <a14:backgroundMark x1="26263" y1="41919" x2="30640" y2="36869"/>
                        <a14:backgroundMark x1="16835" y1="44949" x2="19529" y2="47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89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104382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Ааһыахтаах. </a:t>
            </a:r>
            <a:r>
              <a:rPr lang="sah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Ханнык аймалҕан? Кэлэр  кэмнээх аат туохтуур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457200" y="1905000"/>
            <a:ext cx="8367600" cy="1938992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 algn="ctr"/>
            <a:r>
              <a:rPr lang="sah-RU" b="1" dirty="0"/>
              <a:t>Аат туохтууру бул</a:t>
            </a:r>
            <a:r>
              <a:rPr lang="sah-RU" b="1" dirty="0" smtClean="0"/>
              <a:t>:</a:t>
            </a:r>
            <a:endParaRPr lang="sah-RU" dirty="0" smtClean="0"/>
          </a:p>
          <a:p>
            <a:r>
              <a:rPr lang="sah-RU" dirty="0" smtClean="0"/>
              <a:t>Дьыл </a:t>
            </a:r>
            <a:r>
              <a:rPr lang="sah-RU" dirty="0"/>
              <a:t>кэмэ кэлэрин, саас күһүн буоларын,</a:t>
            </a:r>
            <a:endParaRPr lang="ru-RU" dirty="0"/>
          </a:p>
          <a:p>
            <a:r>
              <a:rPr lang="sah-RU" dirty="0"/>
              <a:t>Үүммүт мас чэлгийээт кэхтэрин кэриэтэ</a:t>
            </a:r>
            <a:endParaRPr lang="ru-RU" dirty="0"/>
          </a:p>
          <a:p>
            <a:r>
              <a:rPr lang="sah-RU" dirty="0"/>
              <a:t>Эн биһи олохпут ааһыахтаах аймалҕан,</a:t>
            </a:r>
            <a:endParaRPr lang="ru-RU" dirty="0"/>
          </a:p>
          <a:p>
            <a:r>
              <a:rPr lang="sah-RU" dirty="0"/>
              <a:t>Бүтүөхтээх сүпсүлгэн күүгэнэ буолуо дуу?... (“Кэм кэрдии</a:t>
            </a:r>
            <a:r>
              <a:rPr lang="sah-RU" dirty="0" smtClean="0"/>
              <a:t>”).</a:t>
            </a:r>
            <a:endParaRPr lang="ru-RU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628611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Этиилэр</a:t>
            </a:r>
            <a:r>
              <a:rPr lang="ru-RU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100</a:t>
            </a:r>
            <a:endParaRPr lang="en-US" sz="4400" b="1" spc="50" dirty="0">
              <a:ln w="11430">
                <a:solidFill>
                  <a:srgbClr val="00B05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6400800" y="558348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1066800" y="558348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343400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Кырый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кырдьыбат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өлбөөр-өлбөөрбөт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өйдөө-өйдүүбүн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sah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ас-аһабын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620000" y="1296412"/>
            <a:ext cx="5867400" cy="3046988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t">
            <a:spAutoFit/>
          </a:bodyPr>
          <a:lstStyle/>
          <a:p>
            <a:pPr algn="ctr"/>
            <a:r>
              <a:rPr lang="sah-RU" b="1" dirty="0"/>
              <a:t>Туохтууру ситэр:</a:t>
            </a:r>
            <a:endParaRPr lang="ru-RU" b="1" dirty="0"/>
          </a:p>
          <a:p>
            <a:pPr algn="ctr"/>
            <a:r>
              <a:rPr lang="sah-RU" dirty="0"/>
              <a:t> Үйэлэр тухары кырый...</a:t>
            </a:r>
            <a:endParaRPr lang="ru-RU" dirty="0"/>
          </a:p>
          <a:p>
            <a:pPr algn="ctr"/>
            <a:r>
              <a:rPr lang="sah-RU" dirty="0"/>
              <a:t>Үйэлэр тухары өлбөөр...</a:t>
            </a:r>
            <a:endParaRPr lang="ru-RU" dirty="0"/>
          </a:p>
          <a:p>
            <a:pPr algn="ctr"/>
            <a:r>
              <a:rPr lang="sah-RU" dirty="0"/>
              <a:t>Сүрэхтэр кистэлэҥ тылларын,</a:t>
            </a:r>
            <a:endParaRPr lang="ru-RU" dirty="0"/>
          </a:p>
          <a:p>
            <a:pPr algn="ctr"/>
            <a:r>
              <a:rPr lang="sah-RU" dirty="0"/>
              <a:t>Сүрэхтэр таптаһар тылларын</a:t>
            </a:r>
            <a:endParaRPr lang="ru-RU" dirty="0"/>
          </a:p>
          <a:p>
            <a:pPr algn="ctr"/>
            <a:r>
              <a:rPr lang="sah-RU" dirty="0"/>
              <a:t>Эйигин кытары өйдөө...,</a:t>
            </a:r>
            <a:endParaRPr lang="ru-RU" dirty="0"/>
          </a:p>
          <a:p>
            <a:pPr algn="ctr"/>
            <a:r>
              <a:rPr lang="sah-RU" dirty="0"/>
              <a:t>Эрэнэ сүрэхпин ас.... </a:t>
            </a:r>
            <a:endParaRPr lang="sah-RU" dirty="0" smtClean="0"/>
          </a:p>
          <a:p>
            <a:pPr algn="ctr"/>
            <a:r>
              <a:rPr lang="sah-RU" dirty="0" smtClean="0"/>
              <a:t> </a:t>
            </a:r>
            <a:r>
              <a:rPr lang="sah-RU" dirty="0"/>
              <a:t>(“Эрэнэ сүрэхпин аһабын</a:t>
            </a:r>
            <a:r>
              <a:rPr lang="sah-RU" dirty="0" smtClean="0"/>
              <a:t>”).</a:t>
            </a:r>
            <a:endParaRPr lang="ru-RU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65665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Булугас</a:t>
            </a:r>
            <a:r>
              <a:rPr lang="ru-RU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err="1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өй</a:t>
            </a:r>
            <a:r>
              <a:rPr lang="en-US" sz="4400" b="1" spc="50" dirty="0" smtClean="0">
                <a:ln w="11430">
                  <a:solidFill>
                    <a:srgbClr val="FF0000"/>
                  </a:solidFill>
                </a:ln>
                <a:solidFill>
                  <a:srgbClr val="FFFF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100</a:t>
            </a:r>
            <a:endParaRPr lang="en-US" sz="4400" b="1" spc="50" dirty="0">
              <a:ln w="11430">
                <a:solidFill>
                  <a:srgbClr val="FF0000"/>
                </a:solidFill>
              </a:ln>
              <a:solidFill>
                <a:srgbClr val="FFFF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-76200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Туяра\Desktop\uzora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408" y="-60995"/>
            <a:ext cx="2755392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Туяра\Desktop\uzora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C3270"/>
              </a:clrFrom>
              <a:clrTo>
                <a:srgbClr val="0C32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7766304" y="-35747"/>
            <a:ext cx="1377696" cy="85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3714615"/>
            <a:ext cx="91440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«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Эрэнэ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сүрэхпин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аһабын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»</a:t>
            </a:r>
          </a:p>
          <a:p>
            <a:pPr algn="ctr">
              <a:spcBef>
                <a:spcPct val="50000"/>
              </a:spcBef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Екатерина, Алексей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Times New Roman" pitchFamily="18" charset="0"/>
              </a:rPr>
              <a:t>Егоровтар</a:t>
            </a:r>
            <a:endParaRPr lang="ru-RU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Управляющая кнопка: домой 18">
            <a:hlinkClick r:id="rId4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091519" y="411957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Ырыа</a:t>
            </a:r>
            <a:r>
              <a:rPr lang="ru-RU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b="1" spc="50" dirty="0" smtClean="0">
                <a:ln w="11430"/>
                <a:gradFill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100</a:t>
            </a:r>
            <a:endParaRPr lang="en-US" sz="4400" b="1" spc="50" dirty="0">
              <a:ln w="11430"/>
              <a:gradFill>
                <a:gsLst>
                  <a:gs pos="0">
                    <a:srgbClr val="FF3399"/>
                  </a:gs>
                  <a:gs pos="25000">
                    <a:srgbClr val="FF6633"/>
                  </a:gs>
                  <a:gs pos="50000">
                    <a:srgbClr val="FFFF00"/>
                  </a:gs>
                  <a:gs pos="75000">
                    <a:srgbClr val="01A78F"/>
                  </a:gs>
                  <a:gs pos="100000">
                    <a:srgbClr val="3366FF"/>
                  </a:gs>
                </a:gsLst>
                <a:lin ang="5400000" scaled="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эрэнэ сурэхпин аьабын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7200" y="1479331"/>
            <a:ext cx="609600" cy="609600"/>
          </a:xfrm>
          <a:prstGeom prst="rect">
            <a:avLst/>
          </a:prstGeom>
        </p:spPr>
      </p:pic>
      <p:pic>
        <p:nvPicPr>
          <p:cNvPr id="24" name="Picture 2" descr="Екатерина уонна Алексей Егоровтар">
            <a:hlinkClick r:id="rId6"/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r="4385" b="17854"/>
          <a:stretch/>
        </p:blipFill>
        <p:spPr bwMode="auto">
          <a:xfrm>
            <a:off x="2623261" y="1371599"/>
            <a:ext cx="3932719" cy="2383221"/>
          </a:xfrm>
          <a:prstGeom prst="rect">
            <a:avLst/>
          </a:prstGeom>
          <a:noFill/>
        </p:spPr>
      </p:pic>
      <p:pic>
        <p:nvPicPr>
          <p:cNvPr id="5122" name="Picture 2" descr="http://i030.radikal.ru/0712/55/6ecaecb054df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4" b="99533" l="167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928" y="233149"/>
            <a:ext cx="3191916" cy="227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023165"/>
            <a:ext cx="9144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Түргэнник да уста (оҕус, тарт) кэм-кэрдии сүүрүгэ</a:t>
            </a:r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3648455" y="210207"/>
            <a:ext cx="51816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Грамматика </a:t>
            </a:r>
            <a:r>
              <a:rPr lang="en-US" sz="4400" b="1" spc="50" dirty="0" smtClean="0">
                <a:ln w="11430"/>
                <a:solidFill>
                  <a:schemeClr val="accent3">
                    <a:lumMod val="9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100</a:t>
            </a:r>
            <a:endParaRPr lang="en-US" sz="4400" b="1" spc="50" dirty="0">
              <a:ln w="11430"/>
              <a:solidFill>
                <a:schemeClr val="accent3">
                  <a:lumMod val="9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chemeClr val="accent3"/>
          </a:solidFill>
          <a:ln>
            <a:solidFill>
              <a:srgbClr val="FFFFF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49675" y="1219200"/>
            <a:ext cx="5808822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sah-RU" b="1" dirty="0">
                <a:solidFill>
                  <a:srgbClr val="3939CF"/>
                </a:solidFill>
              </a:rPr>
              <a:t>Туохтууру тиэтэтэр көрүҥҥэ </a:t>
            </a:r>
            <a:r>
              <a:rPr lang="sah-RU" b="1" dirty="0" smtClean="0">
                <a:solidFill>
                  <a:srgbClr val="3939CF"/>
                </a:solidFill>
              </a:rPr>
              <a:t>уларыт</a:t>
            </a:r>
            <a:endParaRPr lang="ru-RU" b="1" dirty="0">
              <a:solidFill>
                <a:srgbClr val="3939CF"/>
              </a:solidFill>
            </a:endParaRPr>
          </a:p>
          <a:p>
            <a:r>
              <a:rPr lang="sah-RU" dirty="0">
                <a:solidFill>
                  <a:srgbClr val="3939CF"/>
                </a:solidFill>
              </a:rPr>
              <a:t>Түргэнник да устар кэм-кэрдии сүүрүгэ,</a:t>
            </a:r>
            <a:endParaRPr lang="ru-RU" dirty="0">
              <a:solidFill>
                <a:srgbClr val="3939CF"/>
              </a:solidFill>
            </a:endParaRPr>
          </a:p>
          <a:p>
            <a:r>
              <a:rPr lang="sah-RU" dirty="0">
                <a:solidFill>
                  <a:srgbClr val="3939CF"/>
                </a:solidFill>
              </a:rPr>
              <a:t>Арахсыы,кэтэһии, көрсүһүү күрэҕэ...</a:t>
            </a:r>
            <a:endParaRPr lang="ru-RU" dirty="0">
              <a:solidFill>
                <a:srgbClr val="3939CF"/>
              </a:solidFill>
            </a:endParaRPr>
          </a:p>
          <a:p>
            <a:r>
              <a:rPr lang="sah-RU" dirty="0">
                <a:solidFill>
                  <a:srgbClr val="3939CF"/>
                </a:solidFill>
              </a:rPr>
              <a:t>Бу курдук ааһыа дуу олохпут кэрэтэ,</a:t>
            </a:r>
            <a:endParaRPr lang="ru-RU" dirty="0">
              <a:solidFill>
                <a:srgbClr val="3939CF"/>
              </a:solidFill>
            </a:endParaRPr>
          </a:p>
          <a:p>
            <a:r>
              <a:rPr lang="sah-RU" dirty="0">
                <a:solidFill>
                  <a:srgbClr val="3939CF"/>
                </a:solidFill>
              </a:rPr>
              <a:t>Туолуо дуу, тохтуо дуу оҕо саас ырата? (“Кэм -кэрдии</a:t>
            </a:r>
            <a:r>
              <a:rPr lang="sah-RU" dirty="0" smtClean="0">
                <a:solidFill>
                  <a:srgbClr val="3939CF"/>
                </a:solidFill>
              </a:rPr>
              <a:t>”)</a:t>
            </a:r>
            <a:endParaRPr lang="ru-RU" dirty="0">
              <a:solidFill>
                <a:srgbClr val="3939CF"/>
              </a:solidFill>
            </a:endParaRPr>
          </a:p>
        </p:txBody>
      </p:sp>
      <p:pic>
        <p:nvPicPr>
          <p:cNvPr id="14" name="Picture 2" descr="C:\Users\Туяра\Desktop\uzora-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55" b="89437" l="4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48" y="8540"/>
            <a:ext cx="3857625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0" y="434340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Аат туохтуур</a:t>
            </a:r>
            <a:endParaRPr lang="ru-RU" sz="3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143000" y="2381071"/>
            <a:ext cx="6858000" cy="1200329"/>
          </a:xfrm>
          <a:prstGeom prst="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ah-RU" sz="3600" dirty="0"/>
              <a:t>Этиигэ кэм суолталаах быһаарыы буолар туохтуур халыыба? </a:t>
            </a:r>
            <a:endParaRPr lang="ru-RU" sz="3600" b="1" dirty="0" smtClean="0">
              <a:solidFill>
                <a:schemeClr val="accent6">
                  <a:lumMod val="75000"/>
                </a:schemeClr>
              </a:solidFill>
              <a:latin typeface="Calibri" pitchFamily="34" charset="0"/>
              <a:cs typeface="Times New Roman" charset="0"/>
            </a:endParaRPr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86000" y="609600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sah-RU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Быһаарыы </a:t>
            </a:r>
            <a:r>
              <a:rPr lang="en-US" sz="4400" b="1" spc="50" dirty="0" smtClean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200</a:t>
            </a:r>
            <a:endParaRPr lang="en-US" sz="44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FFFF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  <a:endParaRPr lang="ru-RU" sz="2000" b="1" dirty="0">
              <a:solidFill>
                <a:srgbClr val="2D2DB9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rgbClr val="FFFF00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2" descr="C:\Users\Туяра\Desktop\uzora-1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5B970"/>
              </a:clrFrom>
              <a:clrTo>
                <a:srgbClr val="F5B97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06" b="99495" l="10438" r="91246">
                        <a14:backgroundMark x1="26599" y1="54545" x2="34680" y2="45960"/>
                        <a14:backgroundMark x1="41077" y1="41919" x2="47475" y2="44444"/>
                        <a14:backgroundMark x1="39057" y1="58586" x2="41077" y2="51010"/>
                        <a14:backgroundMark x1="44108" y1="67677" x2="32997" y2="74242"/>
                        <a14:backgroundMark x1="27946" y1="65152" x2="28956" y2="67677"/>
                        <a14:backgroundMark x1="57912" y1="43434" x2="70370" y2="50000"/>
                        <a14:backgroundMark x1="61279" y1="60101" x2="58586" y2="53535"/>
                        <a14:backgroundMark x1="56902" y1="70202" x2="65657" y2="75253"/>
                        <a14:backgroundMark x1="78451" y1="67677" x2="76768" y2="76768"/>
                        <a14:backgroundMark x1="73401" y1="69192" x2="70707" y2="70202"/>
                        <a14:backgroundMark x1="68687" y1="28283" x2="62290" y2="25253"/>
                        <a14:backgroundMark x1="72054" y1="38384" x2="73401" y2="31818"/>
                        <a14:backgroundMark x1="73064" y1="22727" x2="73401" y2="19192"/>
                        <a14:backgroundMark x1="80808" y1="51010" x2="83502" y2="50000"/>
                        <a14:backgroundMark x1="32323" y1="27778" x2="36700" y2="24242"/>
                        <a14:backgroundMark x1="26263" y1="41919" x2="30640" y2="36869"/>
                        <a14:backgroundMark x1="16835" y1="44949" x2="19529" y2="47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2892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кругленный прямоугольник 21"/>
          <p:cNvSpPr/>
          <p:nvPr/>
        </p:nvSpPr>
        <p:spPr>
          <a:xfrm>
            <a:off x="1620000" y="5638800"/>
            <a:ext cx="5867400" cy="152400"/>
          </a:xfrm>
          <a:prstGeom prst="round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20000" y="5643000"/>
            <a:ext cx="5867400" cy="144000"/>
          </a:xfrm>
          <a:prstGeom prst="round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17621" y="4397792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ah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Кэтии сылдьар буоллар!  Кэтии сылдьар. </a:t>
            </a:r>
            <a:r>
              <a:rPr lang="sah-RU" sz="28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Хайыы сылдьар? Тэҥҥэ сыһыат туохтуур 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</a:rPr>
              <a:t> </a:t>
            </a:r>
            <a:endParaRPr lang="en-US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4" name="Rectangle 25"/>
          <p:cNvSpPr>
            <a:spLocks noChangeArrowheads="1"/>
          </p:cNvSpPr>
          <p:nvPr/>
        </p:nvSpPr>
        <p:spPr bwMode="auto">
          <a:xfrm>
            <a:off x="1922620" y="1331899"/>
            <a:ext cx="5564779" cy="3108543"/>
          </a:xfrm>
          <a:prstGeom prst="rect">
            <a:avLst/>
          </a:prstGeom>
          <a:solidFill>
            <a:srgbClr val="FFFFFF"/>
          </a:solidFill>
          <a:ln>
            <a:solidFill>
              <a:schemeClr val="accent1"/>
            </a:solidFill>
            <a:headEnd/>
            <a:tailEnd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lvl="0"/>
            <a:r>
              <a:rPr lang="sah-RU" sz="2800" b="1" dirty="0"/>
              <a:t>Сыһыат туохтууру бул</a:t>
            </a:r>
            <a:endParaRPr lang="ru-RU" sz="2800" dirty="0"/>
          </a:p>
          <a:p>
            <a:r>
              <a:rPr lang="sah-RU" sz="2800" dirty="0"/>
              <a:t>Барар сириҥ аайы</a:t>
            </a:r>
            <a:endParaRPr lang="ru-RU" sz="2800" dirty="0"/>
          </a:p>
          <a:p>
            <a:r>
              <a:rPr lang="sah-RU" sz="2800" dirty="0"/>
              <a:t>Мааны хатыҥ буолан</a:t>
            </a:r>
            <a:endParaRPr lang="ru-RU" sz="2800" dirty="0"/>
          </a:p>
          <a:p>
            <a:r>
              <a:rPr lang="sah-RU" sz="2800" dirty="0"/>
              <a:t>Маныыһыттыыр буоллар!</a:t>
            </a:r>
            <a:endParaRPr lang="ru-RU" sz="2800" dirty="0"/>
          </a:p>
          <a:p>
            <a:r>
              <a:rPr lang="sah-RU" sz="2800" dirty="0"/>
              <a:t>Кэлэр сириҥ аайы</a:t>
            </a:r>
            <a:endParaRPr lang="ru-RU" sz="2800" dirty="0"/>
          </a:p>
          <a:p>
            <a:r>
              <a:rPr lang="sah-RU" sz="2800" dirty="0"/>
              <a:t>Кэрэ чыычаах буолан</a:t>
            </a:r>
            <a:endParaRPr lang="ru-RU" sz="2800" dirty="0"/>
          </a:p>
          <a:p>
            <a:r>
              <a:rPr lang="sah-RU" sz="2800" dirty="0"/>
              <a:t>Кэтии сылдьар буоллар! (“Күнүү”).</a:t>
            </a:r>
            <a:endParaRPr lang="ru-RU" sz="2800" dirty="0"/>
          </a:p>
        </p:txBody>
      </p:sp>
      <p:sp>
        <p:nvSpPr>
          <p:cNvPr id="19" name="Управляющая кнопка: домой 18">
            <a:hlinkClick r:id="rId2" action="ppaction://hlinksldjump" highlightClick="1"/>
          </p:cNvPr>
          <p:cNvSpPr/>
          <p:nvPr/>
        </p:nvSpPr>
        <p:spPr>
          <a:xfrm>
            <a:off x="7924800" y="5181600"/>
            <a:ext cx="900000" cy="720000"/>
          </a:xfrm>
          <a:prstGeom prst="actionButtonHome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Text Box 51"/>
          <p:cNvSpPr txBox="1">
            <a:spLocks noChangeArrowheads="1"/>
          </p:cNvSpPr>
          <p:nvPr/>
        </p:nvSpPr>
        <p:spPr bwMode="auto">
          <a:xfrm>
            <a:off x="2267700" y="516014"/>
            <a:ext cx="4572000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ru-RU" sz="4400" b="1" spc="50" dirty="0" err="1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Этиилэр</a:t>
            </a:r>
            <a:r>
              <a:rPr lang="ru-RU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 </a:t>
            </a:r>
            <a:r>
              <a:rPr lang="ru-RU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2</a:t>
            </a:r>
            <a:r>
              <a:rPr lang="en-US" sz="4400" b="1" spc="50" dirty="0" smtClean="0">
                <a:ln w="11430">
                  <a:solidFill>
                    <a:srgbClr val="00B050"/>
                  </a:solidFill>
                </a:ln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00</a:t>
            </a:r>
            <a:endParaRPr lang="en-US" sz="4400" b="1" spc="50" dirty="0">
              <a:ln w="11430">
                <a:solidFill>
                  <a:srgbClr val="00B050"/>
                </a:solidFill>
              </a:ln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ekton Pro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10540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343400" y="5105400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30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64957" y="5121067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6</a:t>
            </a:r>
            <a:r>
              <a:rPr lang="ru-RU" dirty="0" smtClean="0">
                <a:solidFill>
                  <a:srgbClr val="FFFF00"/>
                </a:solidFill>
              </a:rPr>
              <a:t>0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04800" y="5181600"/>
            <a:ext cx="900000" cy="720000"/>
          </a:xfrm>
          <a:prstGeom prst="rect">
            <a:avLst/>
          </a:prstGeom>
          <a:solidFill>
            <a:srgbClr val="E0E0E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2000" b="1" dirty="0" smtClean="0">
                <a:solidFill>
                  <a:srgbClr val="2D2DB9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старт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276600" y="6172200"/>
            <a:ext cx="2590800" cy="381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ah-RU" sz="2000" dirty="0">
                <a:ln>
                  <a:solidFill>
                    <a:sysClr val="windowText" lastClr="000000"/>
                  </a:solidFill>
                </a:ln>
                <a:latin typeface="Arial" pitchFamily="34" charset="0"/>
                <a:cs typeface="Arial" pitchFamily="34" charset="0"/>
              </a:rPr>
              <a:t>Сөптөөх хоруй</a:t>
            </a:r>
            <a:endParaRPr lang="ru-RU" sz="2000" dirty="0">
              <a:ln>
                <a:solidFill>
                  <a:sysClr val="windowText" lastClr="000000"/>
                </a:solidFill>
              </a:ln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6491597" y="516014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Туяра\Desktop\uzora 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75" b="89844" l="0" r="544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2432"/>
          <a:stretch/>
        </p:blipFill>
        <p:spPr bwMode="auto">
          <a:xfrm>
            <a:off x="1013130" y="445751"/>
            <a:ext cx="1680960" cy="78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6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 animBg="1"/>
      <p:bldP spid="3091" grpId="0"/>
      <p:bldP spid="3091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601af364f1b0b255f2ad491dca828fc5085ea83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0000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AAAA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2697</TotalTime>
  <Words>1115</Words>
  <Application>Microsoft Office PowerPoint</Application>
  <PresentationFormat>Экран (4:3)</PresentationFormat>
  <Paragraphs>326</Paragraphs>
  <Slides>28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Default Design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Mayers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Галина</dc:creator>
  <cp:lastModifiedBy>Admin</cp:lastModifiedBy>
  <cp:revision>255</cp:revision>
  <dcterms:created xsi:type="dcterms:W3CDTF">2006-08-11T05:33:13Z</dcterms:created>
  <dcterms:modified xsi:type="dcterms:W3CDTF">2014-11-08T05:26:21Z</dcterms:modified>
</cp:coreProperties>
</file>