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100" d="100"/>
          <a:sy n="100" d="100"/>
        </p:scale>
        <p:origin x="-318" y="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1666C-90FC-49E8-A236-0930E94B5258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87D4D-02DC-4C02-809B-7994F74DAB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5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87D4D-02DC-4C02-809B-7994F74DAB9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7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2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20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8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19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3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8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82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3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8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7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8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04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0BC454A-0C23-4181-927D-CF6CF402A5D0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BE5FE9C-CAA5-45B8-B566-2703057A93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804" y="4648200"/>
            <a:ext cx="7457587" cy="457200"/>
          </a:xfrm>
        </p:spPr>
        <p:txBody>
          <a:bodyPr>
            <a:noAutofit/>
          </a:bodyPr>
          <a:lstStyle/>
          <a:p>
            <a:r>
              <a:rPr lang="ru-RU" sz="2000" dirty="0" smtClean="0"/>
              <a:t>Урок математики в 6 классе.</a:t>
            </a:r>
          </a:p>
          <a:p>
            <a:pPr algn="l"/>
            <a:endParaRPr lang="ru-RU" sz="2000" i="1" dirty="0"/>
          </a:p>
          <a:p>
            <a:pPr algn="l"/>
            <a:r>
              <a:rPr lang="ru-RU" sz="2000" i="1" dirty="0" smtClean="0"/>
              <a:t>Учитель математики ГБОУ </a:t>
            </a:r>
            <a:r>
              <a:rPr lang="ru-RU" sz="2000" i="1" dirty="0" smtClean="0"/>
              <a:t>«Школа №15»</a:t>
            </a:r>
            <a:endParaRPr lang="ru-RU" sz="2000" i="1" dirty="0" smtClean="0"/>
          </a:p>
          <a:p>
            <a:pPr algn="l"/>
            <a:r>
              <a:rPr lang="ru-RU" sz="2000" i="1" dirty="0" smtClean="0"/>
              <a:t>Дмитрий Вадимович </a:t>
            </a:r>
            <a:r>
              <a:rPr lang="ru-RU" sz="2000" i="1" dirty="0" err="1" smtClean="0"/>
              <a:t>Лабзин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Наибольший общий делитель.</a:t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3" action="ppaction://hlinksldjump"/>
              </a:rPr>
              <a:t>Взаимно простые числа.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5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80618"/>
            <a:ext cx="266429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Устная работа.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1257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Вычислите: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5169" y="1805746"/>
                <a:ext cx="1181734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а)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0,7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∙10</m:t>
                    </m:r>
                  </m:oMath>
                </a14:m>
                <a:endParaRPr lang="ru-RU" b="0" dirty="0" smtClean="0">
                  <a:ea typeface="Cambria Math"/>
                </a:endParaRPr>
              </a:p>
              <a:p>
                <a:r>
                  <a:rPr lang="ru-RU" dirty="0" smtClean="0"/>
                  <a:t>             :  2</a:t>
                </a:r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- 0,3</a:t>
                </a:r>
              </a:p>
              <a:p>
                <a:r>
                  <a:rPr lang="ru-RU" u="sng" dirty="0"/>
                  <a:t> </a:t>
                </a:r>
                <a:r>
                  <a:rPr lang="ru-RU" u="sng" dirty="0" smtClean="0"/>
                  <a:t>          : 0,4</a:t>
                </a:r>
              </a:p>
              <a:p>
                <a:r>
                  <a:rPr lang="ru-RU" dirty="0" smtClean="0"/>
                  <a:t>              ?</a:t>
                </a:r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69" y="1805746"/>
                <a:ext cx="1181734" cy="1477328"/>
              </a:xfrm>
              <a:prstGeom prst="rect">
                <a:avLst/>
              </a:prstGeom>
              <a:blipFill rotWithShape="1">
                <a:blip r:embed="rId3"/>
                <a:stretch>
                  <a:fillRect l="-4663" t="-2058" r="-3627" b="-53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18381" y="1807656"/>
                <a:ext cx="1253035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б) 5 :10 </m:t>
                      </m:r>
                    </m:oMath>
                  </m:oMathPara>
                </a14:m>
                <a:endParaRPr lang="ru-RU" b="0" i="1" dirty="0" smtClean="0">
                  <a:latin typeface="Cambria Math"/>
                </a:endParaRPr>
              </a:p>
              <a:p>
                <a:r>
                  <a:rPr lang="ru-RU" b="0" dirty="0" smtClean="0">
                    <a:ea typeface="Cambria Math"/>
                  </a:rPr>
                  <a:t>         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∙0,2</m:t>
                    </m:r>
                  </m:oMath>
                </a14:m>
                <a:endParaRPr lang="ru-RU" b="0" i="1" dirty="0" smtClean="0">
                  <a:latin typeface="Cambria Math"/>
                  <a:ea typeface="Cambria Math"/>
                </a:endParaRPr>
              </a:p>
              <a:p>
                <a:r>
                  <a:rPr lang="ru-RU" b="0" dirty="0" smtClean="0">
                    <a:ea typeface="Cambria Math"/>
                  </a:rPr>
                  <a:t>            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+2 </m:t>
                    </m:r>
                  </m:oMath>
                </a14:m>
                <a:endParaRPr lang="ru-RU" b="0" i="1" dirty="0" smtClean="0">
                  <a:latin typeface="Cambria Math"/>
                  <a:ea typeface="Cambria Math"/>
                </a:endParaRPr>
              </a:p>
              <a:p>
                <a:r>
                  <a:rPr lang="ru-RU" b="0" u="sng" dirty="0" smtClean="0">
                    <a:ea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a:rPr lang="ru-RU" b="0" i="1" u="sng" smtClean="0">
                        <a:latin typeface="Cambria Math"/>
                        <a:ea typeface="Cambria Math"/>
                      </a:rPr>
                      <m:t>:0,7</m:t>
                    </m:r>
                  </m:oMath>
                </a14:m>
                <a:endParaRPr lang="ru-RU" b="0" u="sng" dirty="0" smtClean="0"/>
              </a:p>
              <a:p>
                <a:r>
                  <a:rPr lang="ru-RU" dirty="0" smtClean="0"/>
                  <a:t>               ?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8381" y="1807656"/>
                <a:ext cx="1253035" cy="1477328"/>
              </a:xfrm>
              <a:prstGeom prst="rect">
                <a:avLst/>
              </a:prstGeom>
              <a:blipFill rotWithShape="1">
                <a:blip r:embed="rId4"/>
                <a:stretch>
                  <a:fillRect b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995936" y="1146061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Опровергните утверждение:</a:t>
            </a:r>
          </a:p>
          <a:p>
            <a:r>
              <a:rPr lang="ru-RU" dirty="0"/>
              <a:t> </a:t>
            </a:r>
            <a:r>
              <a:rPr lang="ru-RU" dirty="0" smtClean="0"/>
              <a:t>    «Число 2 является общим делителем</a:t>
            </a:r>
          </a:p>
          <a:p>
            <a:r>
              <a:rPr lang="ru-RU" dirty="0"/>
              <a:t> </a:t>
            </a:r>
            <a:r>
              <a:rPr lang="ru-RU" dirty="0" smtClean="0"/>
              <a:t>     всех чисел».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92885" y="2069391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Как называются числа, кратные 2?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28703" y="256664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Назовите число, которое является</a:t>
            </a:r>
          </a:p>
          <a:p>
            <a:r>
              <a:rPr lang="ru-RU" dirty="0" smtClean="0"/>
              <a:t>      делителем любого числа?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3388930"/>
            <a:ext cx="230425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Письменно.</a:t>
            </a:r>
            <a:endParaRPr lang="ru-R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43808" y="3429000"/>
            <a:ext cx="516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Разложите число 2376 на простые множители.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39852" y="4211796"/>
            <a:ext cx="97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2376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239852" y="4490536"/>
            <a:ext cx="79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792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311860" y="4787860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264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311860" y="5075892"/>
            <a:ext cx="72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88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39852" y="5363924"/>
            <a:ext cx="79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44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446296" y="5642664"/>
            <a:ext cx="101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446296" y="5939988"/>
            <a:ext cx="590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446296" y="6228020"/>
            <a:ext cx="6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1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952468" y="4283804"/>
            <a:ext cx="0" cy="22322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37163" y="4211796"/>
            <a:ext cx="42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037163" y="4490536"/>
            <a:ext cx="42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037163" y="4787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4031940" y="5075892"/>
            <a:ext cx="354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037163" y="5363924"/>
            <a:ext cx="421478" cy="382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037163" y="5642664"/>
            <a:ext cx="498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959932" y="59306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824028" y="4569460"/>
                <a:ext cx="30396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0" smtClean="0">
                          <a:latin typeface="Cambria Math"/>
                        </a:rPr>
                        <m:t>2376=2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∙2∙2∙3∙3∙3∙11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028" y="4569460"/>
                <a:ext cx="303961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095836" y="379833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Решение.</a:t>
            </a:r>
            <a:endParaRPr lang="ru-RU" sz="1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39852" y="116632"/>
            <a:ext cx="378042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Наибольший общий делитель.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45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  <p:bldP spid="8" grpId="0"/>
      <p:bldP spid="11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Овал 34"/>
          <p:cNvSpPr/>
          <p:nvPr/>
        </p:nvSpPr>
        <p:spPr>
          <a:xfrm>
            <a:off x="1835696" y="4725144"/>
            <a:ext cx="5328592" cy="432048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26064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Найдите все общие делители чисел 18 и 60.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629980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Решение.</a:t>
            </a:r>
            <a:endParaRPr lang="ru-RU" sz="1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96853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Делители числа 18: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9685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1;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9714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2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980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3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980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6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707904" y="980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9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9807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18.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14127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Делители числа 60: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43808" y="14127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1;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59832" y="141567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2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14249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3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91880" y="14249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4;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14249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5;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14249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6;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39952" y="142230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10;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499992" y="142230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12;</a:t>
            </a:r>
            <a:endParaRPr lang="ru-RU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60032" y="142230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15;</a:t>
            </a:r>
            <a:endParaRPr lang="ru-RU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20072" y="142230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20;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80112" y="142230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30;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40152" y="142230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60.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5576" y="18448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Общие делители: 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71800" y="18457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1;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87824" y="184865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2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03848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3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419872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6.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755576" y="2217991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Назовите наибольший общий делитель чисел 18 и 60.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55576" y="2587323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- Число 6.</a:t>
            </a:r>
            <a:endParaRPr lang="ru-RU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755576" y="2956655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Попробуйте сформулировать, какое число называют наибольшим общим делителем двух натуральных чисел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2" name="Горизонтальный свиток 31"/>
          <p:cNvSpPr/>
          <p:nvPr/>
        </p:nvSpPr>
        <p:spPr>
          <a:xfrm>
            <a:off x="755576" y="3501008"/>
            <a:ext cx="7920880" cy="1080120"/>
          </a:xfrm>
          <a:prstGeom prst="horizontalScroll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259632" y="371790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Наибольшее натуральное число, на которое делятся без остатка числа </a:t>
            </a:r>
            <a:r>
              <a:rPr lang="en-US" i="1" dirty="0" smtClean="0">
                <a:solidFill>
                  <a:srgbClr val="FF0000"/>
                </a:solidFill>
              </a:rPr>
              <a:t>a </a:t>
            </a:r>
            <a:r>
              <a:rPr lang="ru-RU" i="1" dirty="0" smtClean="0">
                <a:solidFill>
                  <a:srgbClr val="FF0000"/>
                </a:solidFill>
              </a:rPr>
              <a:t>и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ru-RU" i="1" dirty="0" smtClean="0">
                <a:solidFill>
                  <a:srgbClr val="FF0000"/>
                </a:solidFill>
              </a:rPr>
              <a:t>, называют наибольшим общим делителем.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57954" y="4725144"/>
            <a:ext cx="185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НОД(18;60) = 6.</a:t>
            </a:r>
            <a:endParaRPr lang="ru-RU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39852" y="4725144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Пишут: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755576" y="558924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Скажите, пожалуйста, удобен ли рассмотренный способ нахождения НОД?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755576" y="595857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Почему?</a:t>
            </a:r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843808" y="1337866"/>
            <a:ext cx="900100" cy="2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031940" y="177281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915816" y="1769914"/>
            <a:ext cx="576064" cy="1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9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750"/>
                            </p:stCondLst>
                            <p:childTnLst>
                              <p:par>
                                <p:cTn id="2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способ.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5797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Разложим числа 18 и 60 на простые множители.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11560" y="908720"/>
                <a:ext cx="22188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18=2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∙9=2∙3∙3</m:t>
                    </m:r>
                  </m:oMath>
                </a14:m>
                <a:r>
                  <a:rPr lang="ru-RU" i="1" dirty="0" smtClean="0"/>
                  <a:t>;</a:t>
                </a:r>
                <a:endParaRPr lang="ru-RU" i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908720"/>
                <a:ext cx="2218877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197" r="-192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11560" y="1268760"/>
                <a:ext cx="3818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60=2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∙30=2∙2∙15=2∙2∙3∙5.</m:t>
                      </m:r>
                    </m:oMath>
                  </m:oMathPara>
                </a14:m>
                <a:endParaRPr lang="ru-RU" i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268760"/>
                <a:ext cx="381867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539552" y="170080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Приведите примеры делителей числа 18;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39552" y="20608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Приведите примеры делителей числа 60;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39552" y="242088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Приведите примеры общих делителей чисел 18 и 60;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95536" y="279022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39552" y="279022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Как найти наибольший общий делитель 18 и 60?</a:t>
            </a:r>
            <a:endParaRPr lang="ru-RU" dirty="0"/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611560" y="3356992"/>
            <a:ext cx="4320480" cy="3312368"/>
          </a:xfrm>
          <a:prstGeom prst="verticalScroll">
            <a:avLst/>
          </a:prstGeom>
          <a:solidFill>
            <a:schemeClr val="accent1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2195736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Алгоритм.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1187624" y="4006805"/>
            <a:ext cx="3242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1.Разложить данные числа на простые множители;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1187624" y="465487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Сравнить множители чисел и вычеркнуть разные;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187624" y="5241974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3. Вычислить</a:t>
            </a:r>
          </a:p>
          <a:p>
            <a:r>
              <a:rPr lang="ru-RU" dirty="0"/>
              <a:t> </a:t>
            </a:r>
            <a:r>
              <a:rPr lang="ru-RU" dirty="0" smtClean="0"/>
              <a:t>произведение оставшихся множителей.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788024" y="3995772"/>
                <a:ext cx="15103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</a:rPr>
                      <m:t>18=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2∙3∙3</m:t>
                    </m:r>
                  </m:oMath>
                </a14:m>
                <a:r>
                  <a:rPr lang="ru-RU" i="1" dirty="0" smtClean="0"/>
                  <a:t>;</a:t>
                </a:r>
                <a:endParaRPr lang="ru-RU" i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995772"/>
                <a:ext cx="151035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41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785774" y="4355812"/>
                <a:ext cx="1837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60=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2∙2∙3∙5.</m:t>
                      </m:r>
                    </m:oMath>
                  </m:oMathPara>
                </a14:m>
                <a:endParaRPr lang="ru-RU" i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774" y="4355812"/>
                <a:ext cx="183736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единительная линия 51"/>
          <p:cNvCxnSpPr/>
          <p:nvPr/>
        </p:nvCxnSpPr>
        <p:spPr>
          <a:xfrm flipV="1">
            <a:off x="5940152" y="3995772"/>
            <a:ext cx="216024" cy="33419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5724128" y="4390946"/>
            <a:ext cx="216024" cy="33419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6300192" y="4365104"/>
            <a:ext cx="216024" cy="33419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754915" y="4715852"/>
                <a:ext cx="26974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НОД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/>
                            </a:rPr>
                            <m:t>18;60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</a:rPr>
                        <m:t>=2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∙3=6.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915" y="4715852"/>
                <a:ext cx="2697405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1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7" grpId="0"/>
      <p:bldP spid="38" grpId="0"/>
      <p:bldP spid="39" grpId="0"/>
      <p:bldP spid="40" grpId="0"/>
      <p:bldP spid="41" grpId="0"/>
      <p:bldP spid="43" grpId="0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Задание.</a:t>
            </a:r>
            <a:endParaRPr lang="ru-RU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76470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Найдите НОД чисел 24 и 35.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2474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Решение.</a:t>
            </a:r>
            <a:endParaRPr lang="ru-RU" sz="1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20" y="1412776"/>
                <a:ext cx="3703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24=2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∙12=2∙3∙4=2∙2∙2∙3;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12776"/>
                <a:ext cx="3703258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1520" y="1772816"/>
                <a:ext cx="12602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35=5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∙7.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72816"/>
                <a:ext cx="126028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520" y="2132856"/>
                <a:ext cx="1979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НОД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/>
                            </a:rPr>
                            <m:t>24;35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</a:rPr>
                        <m:t>=1.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132856"/>
                <a:ext cx="197926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Горизонтальный свиток 8"/>
          <p:cNvSpPr/>
          <p:nvPr/>
        </p:nvSpPr>
        <p:spPr>
          <a:xfrm>
            <a:off x="3954778" y="908719"/>
            <a:ext cx="4978860" cy="1800201"/>
          </a:xfrm>
          <a:prstGeom prst="horizontalScroll">
            <a:avLst/>
          </a:prstGeom>
          <a:solidFill>
            <a:srgbClr val="FFFF00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355976" y="128153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Натуральные числа называются взаимно простыми, если их наибольший общий делитель равен 1.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7804" y="251356"/>
            <a:ext cx="284431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Взаимно простые числа.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82030" y="2780928"/>
            <a:ext cx="3382732" cy="432048"/>
          </a:xfrm>
          <a:prstGeom prst="ellipse">
            <a:avLst/>
          </a:prstGeom>
          <a:solidFill>
            <a:schemeClr val="accent1"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115616" y="27809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Это интересно!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7504" y="34290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Делители числа 18: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1;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11760" y="343190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2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27784" y="34411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3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43808" y="34411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6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059832" y="34411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9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75856" y="34411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18.</a:t>
            </a:r>
            <a:endParaRPr lang="ru-RU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7504" y="37170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Делители числа 60:</a:t>
            </a:r>
            <a:endParaRPr lang="ru-RU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95736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1;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411760" y="37199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2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627784" y="37292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3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2843808" y="37292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4;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059832" y="37292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5;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75856" y="372922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6;</a:t>
            </a:r>
            <a:endParaRPr lang="ru-RU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491880" y="37265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10;</a:t>
            </a:r>
            <a:endParaRPr lang="ru-RU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851920" y="37265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12;</a:t>
            </a:r>
            <a:endParaRPr lang="ru-RU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211960" y="37265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15;</a:t>
            </a:r>
            <a:endParaRPr lang="ru-RU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37265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20;</a:t>
            </a:r>
            <a:endParaRPr lang="ru-RU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32040" y="37265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30;</a:t>
            </a:r>
            <a:endParaRPr lang="ru-RU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292080" y="37265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60.</a:t>
            </a:r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2460" y="4005064"/>
                <a:ext cx="19792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НОД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/>
                            </a:rPr>
                            <m:t>18;60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=6.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0" y="4005064"/>
                <a:ext cx="197926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107504" y="42930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Делители числа </a:t>
            </a:r>
            <a:r>
              <a:rPr lang="ru-RU" i="1" dirty="0"/>
              <a:t>6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2267744" y="429599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2</a:t>
            </a:r>
            <a:r>
              <a:rPr lang="ru-RU" i="1" dirty="0" smtClean="0"/>
              <a:t>;</a:t>
            </a:r>
            <a:endParaRPr lang="ru-RU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483768" y="43052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3;</a:t>
            </a:r>
            <a:endParaRPr lang="ru-RU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2699792" y="431264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6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2051720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1;</a:t>
            </a:r>
            <a:endParaRPr lang="ru-RU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107504" y="458112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Заметьте, что числа 1; 2; 3; 6 являются общими делителями чисел 18 и 60.</a:t>
            </a:r>
            <a:endParaRPr lang="ru-RU" dirty="0"/>
          </a:p>
        </p:txBody>
      </p:sp>
      <p:sp>
        <p:nvSpPr>
          <p:cNvPr id="48" name="Вертикальный свиток 47"/>
          <p:cNvSpPr/>
          <p:nvPr/>
        </p:nvSpPr>
        <p:spPr>
          <a:xfrm>
            <a:off x="5436096" y="3577662"/>
            <a:ext cx="3491880" cy="3096344"/>
          </a:xfrm>
          <a:prstGeom prst="verticalScroll">
            <a:avLst/>
          </a:prstGeom>
          <a:solidFill>
            <a:schemeClr val="accent1">
              <a:alpha val="8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5940152" y="4149080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Каждый делитель числа НОД(</a:t>
            </a:r>
            <a:r>
              <a:rPr lang="en-US" dirty="0" err="1" smtClean="0"/>
              <a:t>a;b</a:t>
            </a:r>
            <a:r>
              <a:rPr lang="en-US" dirty="0" smtClean="0"/>
              <a:t>)</a:t>
            </a:r>
            <a:r>
              <a:rPr lang="ru-RU" dirty="0" smtClean="0"/>
              <a:t> является общим делителем чисел </a:t>
            </a:r>
            <a:r>
              <a:rPr lang="en-US" dirty="0" smtClean="0"/>
              <a:t>a </a:t>
            </a:r>
            <a:r>
              <a:rPr lang="ru-RU" dirty="0" smtClean="0"/>
              <a:t>и </a:t>
            </a:r>
            <a:r>
              <a:rPr lang="en-US" dirty="0" smtClean="0"/>
              <a:t>b </a:t>
            </a:r>
            <a:r>
              <a:rPr lang="ru-RU" dirty="0" smtClean="0"/>
              <a:t>и, наоборот, каждый их общий делитель является делителем числа НОД (</a:t>
            </a:r>
            <a:r>
              <a:rPr lang="en-US" dirty="0" smtClean="0"/>
              <a:t>a</a:t>
            </a:r>
            <a:r>
              <a:rPr lang="ru-RU" dirty="0" smtClean="0"/>
              <a:t>;</a:t>
            </a:r>
            <a:r>
              <a:rPr lang="en-US" dirty="0" smtClean="0"/>
              <a:t>b)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07504" y="5227459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Например, НОД (108;196) = 4. Значит, сразу можно сказать, что общие делители чисел 108 и 196 – это делители числа 4, то есть </a:t>
            </a:r>
          </a:p>
          <a:p>
            <a:r>
              <a:rPr lang="ru-RU" dirty="0" smtClean="0"/>
              <a:t>1; 2; 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06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7" grpId="0"/>
      <p:bldP spid="38" grpId="0"/>
      <p:bldP spid="40" grpId="0"/>
      <p:bldP spid="41" grpId="0"/>
      <p:bldP spid="45" grpId="0"/>
      <p:bldP spid="46" grpId="0"/>
      <p:bldP spid="47" grpId="0"/>
      <p:bldP spid="48" grpId="0" animBg="1"/>
      <p:bldP spid="49" grpId="0"/>
      <p:bldP spid="50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609</Words>
  <Application>Microsoft Office PowerPoint</Application>
  <PresentationFormat>Экран (4:3)</PresentationFormat>
  <Paragraphs>135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Аптека</vt:lpstr>
      <vt:lpstr>Наибольший общий делитель. Взаимно простые числа.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Наибольший общий делитель. Взаимно простые числа.</dc:title>
  <dc:creator>RePack by Diakov</dc:creator>
  <cp:lastModifiedBy>RePack by Diakov</cp:lastModifiedBy>
  <cp:revision>27</cp:revision>
  <cp:lastPrinted>2014-12-12T08:13:23Z</cp:lastPrinted>
  <dcterms:created xsi:type="dcterms:W3CDTF">2014-06-23T08:38:34Z</dcterms:created>
  <dcterms:modified xsi:type="dcterms:W3CDTF">2014-12-12T08:14:29Z</dcterms:modified>
</cp:coreProperties>
</file>