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8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4" autoAdjust="0"/>
    <p:restoredTop sz="86353" autoAdjust="0"/>
  </p:normalViewPr>
  <p:slideViewPr>
    <p:cSldViewPr>
      <p:cViewPr varScale="1">
        <p:scale>
          <a:sx n="98" d="100"/>
          <a:sy n="98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635B4-0325-424F-8C52-9FC21D5ACC0F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62992-6028-4B77-851F-B29CB8E4B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62992-6028-4B77-851F-B29CB8E4BBB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62992-6028-4B77-851F-B29CB8E4BBB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62992-6028-4B77-851F-B29CB8E4BBB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62992-6028-4B77-851F-B29CB8E4BBB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62992-6028-4B77-851F-B29CB8E4BBBA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62992-6028-4B77-851F-B29CB8E4BBBA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62992-6028-4B77-851F-B29CB8E4BBB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62992-6028-4B77-851F-B29CB8E4BBB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62992-6028-4B77-851F-B29CB8E4BBB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62992-6028-4B77-851F-B29CB8E4BBB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62992-6028-4B77-851F-B29CB8E4BBB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62992-6028-4B77-851F-B29CB8E4BBB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62992-6028-4B77-851F-B29CB8E4BBB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62992-6028-4B77-851F-B29CB8E4BBB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0C8A75E-B16D-419C-AFAF-98BFE885BA8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3508D5A-3165-4357-9D72-D1B70C8B6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A75E-B16D-419C-AFAF-98BFE885BA8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8D5A-3165-4357-9D72-D1B70C8B6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A75E-B16D-419C-AFAF-98BFE885BA8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8D5A-3165-4357-9D72-D1B70C8B6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A75E-B16D-419C-AFAF-98BFE885BA8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8D5A-3165-4357-9D72-D1B70C8B6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A75E-B16D-419C-AFAF-98BFE885BA8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8D5A-3165-4357-9D72-D1B70C8B6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A75E-B16D-419C-AFAF-98BFE885BA8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8D5A-3165-4357-9D72-D1B70C8B6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C8A75E-B16D-419C-AFAF-98BFE885BA8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508D5A-3165-4357-9D72-D1B70C8B6B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0C8A75E-B16D-419C-AFAF-98BFE885BA8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3508D5A-3165-4357-9D72-D1B70C8B6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A75E-B16D-419C-AFAF-98BFE885BA8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8D5A-3165-4357-9D72-D1B70C8B6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A75E-B16D-419C-AFAF-98BFE885BA8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8D5A-3165-4357-9D72-D1B70C8B6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A75E-B16D-419C-AFAF-98BFE885BA8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08D5A-3165-4357-9D72-D1B70C8B6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0C8A75E-B16D-419C-AFAF-98BFE885BA8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3508D5A-3165-4357-9D72-D1B70C8B6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pull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javascript:view('leningrad_4.htm','view');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hyperlink" Target="javascript:view('moskva.htm','view');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808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>
                <a:solidFill>
                  <a:srgbClr val="FF0000"/>
                </a:solidFill>
                <a:latin typeface="Century" pitchFamily="18" charset="0"/>
              </a:rPr>
              <a:t>«Великая Отечественная  война в истории страны её итоги и значение» </a:t>
            </a:r>
            <a:endParaRPr lang="ru-RU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8496944" cy="4104456"/>
          </a:xfrm>
        </p:spPr>
        <p:txBody>
          <a:bodyPr>
            <a:normAutofit/>
          </a:bodyPr>
          <a:lstStyle/>
          <a:p>
            <a:pPr marL="18288" algn="r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8288" algn="r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8288" algn="r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8288" algn="r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8288" algn="r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истории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8288" algn="r"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обществознания </a:t>
            </a:r>
          </a:p>
          <a:p>
            <a:pPr marL="18288" algn="r"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МБОУ 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Домашовской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СОШ</a:t>
            </a:r>
          </a:p>
          <a:p>
            <a:pPr marL="18288" algn="r"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Иванова Нина Михайловна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7890" name="Picture 2" descr="http://im1-tub-ru.yandex.net/i?id=77b67cf0f11b2bc0ea342de4dd792033-11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4248472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5. Советская гвардия появилась в результате:</a:t>
            </a:r>
          </a:p>
          <a:p>
            <a:r>
              <a:rPr lang="ru-RU" dirty="0" smtClean="0"/>
              <a:t>А)Смоленского сражения;</a:t>
            </a:r>
          </a:p>
          <a:p>
            <a:r>
              <a:rPr lang="ru-RU" dirty="0" smtClean="0"/>
              <a:t>Б) защиты Ленинграда;</a:t>
            </a:r>
          </a:p>
          <a:p>
            <a:r>
              <a:rPr lang="ru-RU" dirty="0" smtClean="0"/>
              <a:t>В) Обороны Севастополя;</a:t>
            </a:r>
          </a:p>
          <a:p>
            <a:r>
              <a:rPr lang="ru-RU" dirty="0" smtClean="0"/>
              <a:t>Г) Ельцинской операции;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6.В чем заключалось значение битвы за Москву:</a:t>
            </a:r>
          </a:p>
          <a:p>
            <a:r>
              <a:rPr lang="ru-RU" dirty="0" smtClean="0"/>
              <a:t>А) стратегическая инициатива перешла в руки советского командования;</a:t>
            </a:r>
          </a:p>
          <a:p>
            <a:r>
              <a:rPr lang="ru-RU" dirty="0" smtClean="0"/>
              <a:t>Б) был сорван план молниеносной войны;</a:t>
            </a:r>
          </a:p>
          <a:p>
            <a:r>
              <a:rPr lang="ru-RU" dirty="0" smtClean="0"/>
              <a:t>В) был открыт второй фронт в Европе.</a:t>
            </a:r>
          </a:p>
          <a:p>
            <a:r>
              <a:rPr lang="ru-RU" dirty="0" smtClean="0"/>
              <a:t>Г) слабость германской армии.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595384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7.Коренной перелом в ходе ВОВ наступил после:</a:t>
            </a:r>
          </a:p>
          <a:p>
            <a:r>
              <a:rPr lang="ru-RU" dirty="0" smtClean="0"/>
              <a:t>А) Курской битвы; </a:t>
            </a:r>
          </a:p>
          <a:p>
            <a:r>
              <a:rPr lang="ru-RU" dirty="0" smtClean="0"/>
              <a:t>Б) Сталинградской битвы;       </a:t>
            </a:r>
          </a:p>
          <a:p>
            <a:r>
              <a:rPr lang="ru-RU" dirty="0" smtClean="0"/>
              <a:t>В)контрнаступление советских войск под Москвой;</a:t>
            </a:r>
          </a:p>
          <a:p>
            <a:r>
              <a:rPr lang="ru-RU" dirty="0" smtClean="0"/>
              <a:t>Г) снятия блокады Ленинграда</a:t>
            </a:r>
            <a:r>
              <a:rPr lang="ru-RU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8. Название «Дорога жизни» связана с сопротивлением врагу защитников: </a:t>
            </a:r>
          </a:p>
          <a:p>
            <a:r>
              <a:rPr lang="ru-RU" dirty="0" smtClean="0"/>
              <a:t>А) Харькова; </a:t>
            </a:r>
          </a:p>
          <a:p>
            <a:r>
              <a:rPr lang="ru-RU" dirty="0" smtClean="0"/>
              <a:t>Б) Ленинграда;   </a:t>
            </a:r>
          </a:p>
          <a:p>
            <a:r>
              <a:rPr lang="ru-RU" dirty="0" smtClean="0"/>
              <a:t>В) Смоленска;  </a:t>
            </a:r>
          </a:p>
          <a:p>
            <a:r>
              <a:rPr lang="ru-RU" dirty="0" smtClean="0"/>
              <a:t>Г) Москвы.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953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9.Когда проходила Потсдамская конференция?</a:t>
            </a:r>
          </a:p>
          <a:p>
            <a:r>
              <a:rPr lang="ru-RU" dirty="0" smtClean="0"/>
              <a:t>А) 4-11 февраля 1945 г.; </a:t>
            </a:r>
          </a:p>
          <a:p>
            <a:r>
              <a:rPr lang="ru-RU" dirty="0" smtClean="0"/>
              <a:t>Б)17 июля – 2 августа 1945 г;                                  </a:t>
            </a:r>
          </a:p>
          <a:p>
            <a:r>
              <a:rPr lang="ru-RU" dirty="0" smtClean="0"/>
              <a:t>В)14 августа – 2 сентября 1945 г.;                    </a:t>
            </a:r>
          </a:p>
          <a:p>
            <a:r>
              <a:rPr lang="ru-RU" dirty="0" smtClean="0"/>
              <a:t>Г) 4 -11 января  1945 г.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10. Когда завершилась вторая мировая война?</a:t>
            </a:r>
          </a:p>
          <a:p>
            <a:r>
              <a:rPr lang="ru-RU" dirty="0" smtClean="0"/>
              <a:t>А) 9 мая 1945 г;  </a:t>
            </a:r>
          </a:p>
          <a:p>
            <a:r>
              <a:rPr lang="ru-RU" dirty="0" smtClean="0"/>
              <a:t>Б) 9 августа 1945 г</a:t>
            </a:r>
            <a:r>
              <a:rPr lang="ru-RU" i="1" dirty="0" smtClean="0"/>
              <a:t>;   </a:t>
            </a:r>
          </a:p>
          <a:p>
            <a:r>
              <a:rPr lang="ru-RU" dirty="0" smtClean="0"/>
              <a:t>В) 2 августа 1945 г;  </a:t>
            </a:r>
          </a:p>
          <a:p>
            <a:r>
              <a:rPr lang="ru-RU" dirty="0" smtClean="0"/>
              <a:t>Г) 3 августа 1945 г.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 этап. </a:t>
            </a:r>
            <a:r>
              <a:rPr lang="ru-RU" b="1" dirty="0" smtClean="0">
                <a:solidFill>
                  <a:srgbClr val="7030A0"/>
                </a:solidFill>
              </a:rPr>
              <a:t>Факты в цифрах.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124744"/>
          <a:ext cx="8857110" cy="375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  <a:gridCol w="1440286"/>
              </a:tblGrid>
              <a:tr h="375819"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Цифры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556792"/>
          <a:ext cx="7416824" cy="432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</a:tblGrid>
              <a:tr h="432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 Сколько дней и ночей продолжалась В О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война?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668345" y="1556792"/>
          <a:ext cx="1368151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</a:tblGrid>
              <a:tr h="432048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1418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988840"/>
          <a:ext cx="7416824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 По плану Германии СССР должен быть уничтожен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за…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668344" y="1988840"/>
          <a:ext cx="1368152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504056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4-5 мес.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2492896"/>
          <a:ext cx="741682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3"/>
              </a:tblGrid>
              <a:tr h="5097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 Сколько времени героически сражались защитники Брестской крепости?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668344" y="2492896"/>
          <a:ext cx="1368152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 августа 1941 г.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9512" y="3140968"/>
          <a:ext cx="741682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 Сколько дней и ночей продолжалась героическая оборона Ленинграда?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668344" y="3140968"/>
          <a:ext cx="1368152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648072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900 дней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79512" y="3789040"/>
          <a:ext cx="7416824" cy="44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</a:tblGrid>
              <a:tr h="442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5. Сколько дней отражали атаки защитники Севастополя?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668344" y="3789041"/>
          <a:ext cx="1368152" cy="43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432047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250 дней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9512" y="4221088"/>
          <a:ext cx="7416824" cy="677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</a:tblGrid>
              <a:tr h="677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Сколько партизан действовало на оккупированной территории к концу 1943 года?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7668343" y="4221088"/>
          <a:ext cx="1368152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мил. 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79512" y="4869160"/>
          <a:ext cx="7416824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</a:tblGrid>
              <a:tr h="648072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7.Сколько дней и ночей продолжалась Сталинградская битва?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668344" y="4869161"/>
          <a:ext cx="1368152" cy="648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648071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79512" y="5517232"/>
          <a:ext cx="741682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</a:tblGrid>
              <a:tr h="216024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8. Сколько действовало партизанских отрядов на  территории СССР а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конеце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1943 года?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668344" y="5517232"/>
          <a:ext cx="1368152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648072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6200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79512" y="6165304"/>
          <a:ext cx="741682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9. Сколько городов носит почетное звание «Город – герой»?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7668344" y="6165304"/>
          <a:ext cx="1368152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648072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92899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4этап.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Великие полководцы в портретах.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Командующий советскими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войсками в Финляндии.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 1940-1941г. – народный 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Комиссар Обороны СССР.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 июня 1941 г. председателем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 Ставки Главнокомандования.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разное время был назначен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командующим Западным,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Юго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Западным, Южным,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Сталинградским фронтами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/>
              <a:t>                                                    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Semyon Konstantinovich Timoshenko (1895-1970), Soviet military command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04864"/>
            <a:ext cx="28083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00192" y="1700808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Verdana" pitchFamily="34" charset="0"/>
              </a:rPr>
              <a:t>С.К.Тимошенко</a:t>
            </a:r>
            <a:endParaRPr lang="ru-RU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23554" name="Picture 2" descr="http://im3-tub-ru.yandex.net/i?id=5b7fda40e74d50f1ab7dd70760a4eca0-5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3920" y="1412776"/>
            <a:ext cx="720080" cy="5760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692696"/>
            <a:ext cx="3384376" cy="3600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Жуков Г.К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49480" cy="547260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Начальник Генштаба, заместитель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Верховного Главнокомандующего,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член Ставки Верховного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Главнокомандования, в разное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время командовал разными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фронтами.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 июня 1941 г., на совещании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 Кремле с 20:50 до 22:20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предложил Сталину проект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 Директивы №1 - о вторжении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Германии.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Принял безоговорочную 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капитуляцию войск фашистской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Германии.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Принял Парад Победы СССР 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над  Германией в ВО войне в Москве.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Обзор - Г.К.Жуков: правда о начале вой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628800"/>
            <a:ext cx="2952328" cy="4392488"/>
          </a:xfrm>
          <a:prstGeom prst="rect">
            <a:avLst/>
          </a:prstGeom>
          <a:noFill/>
        </p:spPr>
      </p:pic>
      <p:pic>
        <p:nvPicPr>
          <p:cNvPr id="22532" name="Picture 4" descr="http://im3-tub-ru.yandex.net/i?id=5b7fda40e74d50f1ab7dd70760a4eca0-59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692696"/>
            <a:ext cx="720080" cy="7920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268760"/>
            <a:ext cx="288032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Д.Г.Павлов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604867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качестве инструктора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участвовал в Гражданской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войне в Испании, участник боев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японцами на КВЖД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советско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финской войны 1939-1940годов.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Командующий Западным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фронтом в июне 1941 г., генерал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армии, Герой  Советского Союза 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Обвинен в трусости,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преднамеренном развале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управления фронтом и сдаче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противнику без боя.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Вместе с другими был приговорен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лишению воинского  звания и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смертной казни, расстрелу.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avlov d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060848"/>
            <a:ext cx="302433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im3-tub-ru.yandex.net/i?id=5b7fda40e74d50f1ab7dd70760a4eca0-59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620688"/>
            <a:ext cx="936104" cy="7920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43000"/>
            <a:ext cx="4104456" cy="7738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К.К.Рокоссовский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604867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 1937 году был арестован по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обвинению «за потерю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классовой бдительности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 марта 1940 года был освобождён,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реабилитирован.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30 сентября 1942 года был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назначен командующим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Донским фронтом, руководил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действиями войск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Курско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Орловской дуге, летом 1944г.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провёл операцию по освобождению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Белоруссии.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Командовал Парадом Победы 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в Москве.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upload.wikimedia.org/wikipedia/commons/thumb/c/c0/RokossovskyKK.jpg/220px-RokossovskyK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988840"/>
            <a:ext cx="31683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im3-tub-ru.yandex.net/i?id=5b7fda40e74d50f1ab7dd70760a4eca0-5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20688"/>
            <a:ext cx="792088" cy="7200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5 этап.  </a:t>
            </a:r>
            <a:r>
              <a:rPr lang="ru-RU" b="1" dirty="0" smtClean="0">
                <a:solidFill>
                  <a:srgbClr val="7030A0"/>
                </a:solidFill>
              </a:rPr>
              <a:t>События в датах.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5" y="1125538"/>
          <a:ext cx="669674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Начало Второй мировой войны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04248" y="1124744"/>
          <a:ext cx="223224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288032">
                <a:tc>
                  <a:txBody>
                    <a:bodyPr/>
                    <a:lstStyle/>
                    <a:p>
                      <a:r>
                        <a:rPr lang="ru-RU" dirty="0" smtClean="0"/>
                        <a:t>1сентября 1939</a:t>
                      </a:r>
                      <a:r>
                        <a:rPr lang="ru-RU" baseline="0" dirty="0" smtClean="0"/>
                        <a:t> 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484784"/>
          <a:ext cx="6696744" cy="706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</a:tblGrid>
              <a:tr h="706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Контрнаступление советских войск под Сталинградом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04248" y="1484784"/>
          <a:ext cx="2232248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19 ноября 1942</a:t>
                      </a:r>
                      <a:r>
                        <a:rPr lang="ru-RU" baseline="0" dirty="0" smtClean="0"/>
                        <a:t> г.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4" y="2132856"/>
          <a:ext cx="6696744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Танковое сражение под Прохоровкой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04248" y="2132856"/>
          <a:ext cx="2232248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12 июля</a:t>
                      </a:r>
                      <a:r>
                        <a:rPr lang="ru-RU" baseline="0" dirty="0" smtClean="0"/>
                        <a:t> 1943 г.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504" y="2636912"/>
          <a:ext cx="6696744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Тегеранская конференция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804248" y="2636912"/>
          <a:ext cx="2232248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648072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28ноября-1 декабря 1943 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7504" y="3284984"/>
          <a:ext cx="6696744" cy="437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</a:tblGrid>
              <a:tr h="437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Прорыв блокады Ленинграда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804248" y="3284984"/>
          <a:ext cx="223224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18 января 1943 г.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7504" y="3717032"/>
          <a:ext cx="66967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Выход советских войск к государственной границе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804247" y="3717032"/>
          <a:ext cx="223224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26 марта 1944 г.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07504" y="4077072"/>
          <a:ext cx="6696744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Потсдамская конференция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804247" y="4077072"/>
          <a:ext cx="223224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9"/>
              </a:tblGrid>
              <a:tr h="3600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17 июня-2 августа 1945 г.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7504" y="4653136"/>
          <a:ext cx="66967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Берлинская операция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804247" y="4653136"/>
          <a:ext cx="2232248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16 апреля-8</a:t>
                      </a:r>
                      <a:r>
                        <a:rPr kumimoji="0" lang="ru-RU" sz="1800" b="1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мая 1945 г.</a:t>
                      </a:r>
                      <a:endParaRPr kumimoji="0" lang="ru-RU" sz="1800" b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7504" y="5301208"/>
          <a:ext cx="6696744" cy="403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</a:tblGrid>
              <a:tr h="403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Подписание безоговорочной капитуляция Германии 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804248" y="5301208"/>
          <a:ext cx="2232248" cy="43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432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8 мая 1945 г.</a:t>
                      </a:r>
                      <a:endParaRPr kumimoji="0" lang="ru-RU" sz="1800" b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07504" y="5661248"/>
          <a:ext cx="6696744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Парад Победы в Москве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804248" y="6093294"/>
          <a:ext cx="2232248" cy="764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764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2сентября 1945г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07504" y="6165304"/>
          <a:ext cx="6696744" cy="692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</a:tblGrid>
              <a:tr h="692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Капитуляция Японии, окончание Второй мировой войны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6804248" y="5661248"/>
          <a:ext cx="2232248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24 июня 1945</a:t>
                      </a:r>
                      <a:r>
                        <a:rPr lang="ru-RU" baseline="0" dirty="0" smtClean="0"/>
                        <a:t> г.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85698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этап.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Война в лицах.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ССР ВКонтакте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23042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1124744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изображен на портрете, какому событию посвящена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картин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е,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её автор, что вы можете рассказать о данной героине?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Кукрыниксы. Таня (Подвиг Зои Космодемьянской).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44824"/>
            <a:ext cx="5184576" cy="3168352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79512" y="4984838"/>
            <a:ext cx="8712968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Примерный ответ: 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Таня (подвиг Зои Космодемьянской). художники Кукрыниксы. «Казнь Зои Космодемьянской».</a:t>
            </a:r>
            <a:endParaRPr kumimoji="0" lang="ru-RU" sz="160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Зоя Космодемьянская, красноармеец диверсионно-разведывательной группы штаба Западного фронта. Была заброшена в немецкий тыл, схвачена при попытке поджечь сарай, в д. Петрищево. На допросе назвалась Таней. 29 ноября 1941 была казнена. Первая женщина, удостоенная звания Герой</a:t>
            </a:r>
            <a:r>
              <a:rPr kumimoji="0" lang="ru-RU" sz="160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Советского Союза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(посмертно). Во время Великой</a:t>
            </a:r>
            <a:r>
              <a:rPr kumimoji="0" lang="ru-RU" sz="160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Отечественной войны с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 символом героизма советских граждан.</a:t>
            </a:r>
            <a:endParaRPr kumimoji="0" lang="ru-RU" sz="160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entury" pitchFamily="18" charset="0"/>
              </a:rPr>
              <a:t>Цели: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Century" pitchFamily="18" charset="0"/>
              </a:rPr>
              <a:t>Повторить, закрепить и систематизировать учебный материал по теме: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Verdana" pitchFamily="34" charset="0"/>
              </a:rPr>
              <a:t>«Великая Отечественная  война в истории страны её итоги и значение».</a:t>
            </a:r>
          </a:p>
          <a:p>
            <a:pPr algn="ctr"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изображен на портрете, какому событию посвящена картина и кто её автор, что вы можете рассказать о данном герое?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49424"/>
            <a:ext cx="8507288" cy="2475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Search - Paruchev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556792"/>
            <a:ext cx="5112568" cy="3168352"/>
          </a:xfrm>
          <a:prstGeom prst="rect">
            <a:avLst/>
          </a:prstGeom>
          <a:noFill/>
        </p:spPr>
      </p:pic>
      <p:pic>
        <p:nvPicPr>
          <p:cNvPr id="13316" name="Picture 4" descr="http://im1-tub-ru.yandex.net/i?id=08ab7fba4f84491f25974ee9021f00a5-47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2664296" cy="324036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23528" y="4768160"/>
            <a:ext cx="8640960" cy="2031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Примерный ответ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 Матросов. Картина художника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В.Е.Памфилова. «Подвиг Александра Матросова»,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Матросов в сентябре 1942 года был призван в армию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Служил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рядовым стрелкового полка.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Известен благодаря героическому,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самопожертвенному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подвигу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 закрыл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своей грудью амбразуру</a:t>
            </a:r>
            <a:r>
              <a:rPr kumimoji="0" lang="ru-RU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немецкого дзота,</a:t>
            </a:r>
            <a:r>
              <a:rPr kumimoji="0" lang="ru-RU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и обеспечил продвижение нашей стрелковой части вперёд.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Бой состоялся у Великих Лук, Псковской области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 февраля 1943 года. Александру было  18 лет. Герой Советского Союза.</a:t>
            </a: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7 этап. </a:t>
            </a:r>
            <a:r>
              <a:rPr lang="ru-RU" b="1" dirty="0" smtClean="0">
                <a:solidFill>
                  <a:srgbClr val="7030A0"/>
                </a:solidFill>
              </a:rPr>
              <a:t>Стратегия и тактика.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7260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Назовите, какому кодовому названию плана той или иной операции, соответствует  тактическое место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её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проведения. Покажите на карте планы СССР(красным флажком) и Германии (синим).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2204864"/>
          <a:ext cx="19442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«Кутузов»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51720" y="2204864"/>
          <a:ext cx="698477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5"/>
              </a:tblGrid>
              <a:tr h="149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Советский план по освобождению Орла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2564904"/>
          <a:ext cx="19442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«Румянцев»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51720" y="2564904"/>
          <a:ext cx="698477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</a:tblGrid>
              <a:tr h="139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Сов. план освобождение Белгорода и Харькова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4" y="2924944"/>
          <a:ext cx="19442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«Цитадель»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51720" y="2924944"/>
          <a:ext cx="698477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</a:tblGrid>
              <a:tr h="56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Гитлеровский план окружения сов. войск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под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Курском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504" y="3284984"/>
          <a:ext cx="19442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«Тайфун»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051720" y="3284984"/>
          <a:ext cx="698477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Гитлеровский план захвата Москвы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7504" y="3645024"/>
          <a:ext cx="19442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«Барбаросса»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051720" y="3645024"/>
          <a:ext cx="69847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Гитлеровский план захвата СССР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7504" y="4005064"/>
          <a:ext cx="19442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«Ост»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051720" y="4005064"/>
          <a:ext cx="698477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7"/>
              </a:tblGrid>
              <a:tr h="1390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Установление режима террора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07504" y="4365104"/>
          <a:ext cx="19442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«Багратион»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051720" y="4365104"/>
          <a:ext cx="69847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Советский план освобождения Белоруссии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7504" y="4725144"/>
          <a:ext cx="1944216" cy="42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427072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«Кольцо»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051720" y="4725144"/>
          <a:ext cx="698477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Ликвидация немецкой группировки под Сталинградом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7504" y="5085185"/>
          <a:ext cx="1944216" cy="437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437768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«Уран»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051720" y="5085184"/>
          <a:ext cx="6984776" cy="504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</a:tblGrid>
              <a:tr h="504055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 советского контрнаступления под Сталинградом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07504" y="5517232"/>
          <a:ext cx="19442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«Эдельвейс»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051720" y="5517232"/>
          <a:ext cx="69847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Гитлеровский план захвата Кавказа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07504" y="5877272"/>
          <a:ext cx="19442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«Концерт»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051720" y="5877272"/>
          <a:ext cx="69847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Рельсовая война в тылу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немецо-фашистских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войск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6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8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8этап.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Война в искусстве.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43204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1)История в памятниках.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Укажите название памятника, где он находится, его автор.</a:t>
            </a:r>
          </a:p>
          <a:p>
            <a:endParaRPr lang="ru-RU" dirty="0"/>
          </a:p>
        </p:txBody>
      </p:sp>
      <p:pic>
        <p:nvPicPr>
          <p:cNvPr id="4" name="Рисунок 3" descr="https://upload.wikimedia.org/wikipedia/ru/thumb/5/5e/Rodina_mat_zovet.jpg/318px-Rodina_mat_zove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16561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4437112"/>
          <a:ext cx="1800200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2304256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Мамаевом курган. Волгоград. Монумент «Родина –мать зовёт!», скульптор Е.В. Вучетич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Памятник Защитникам Советского Заполярья в Мурманске (Россия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412776"/>
            <a:ext cx="17281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64288" y="4365104"/>
          <a:ext cx="1872208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2376264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«Защитникам Советского Заполярья», </a:t>
                      </a:r>
                      <a:r>
                        <a:rPr kumimoji="0" lang="ru-RU" sz="1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 народе «Алёша». </a:t>
                      </a:r>
                      <a:r>
                        <a:rPr kumimoji="0" lang="ru-RU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Мурманск, скульптор 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И. Бродский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http://bigwar.msk.ru/pages/cities/img/leningrad_4_s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412776"/>
            <a:ext cx="25202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cache2.rutraveller.ru/icache/place/4/965/003/49653_362x21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1412776"/>
            <a:ext cx="27363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gorod32.moy.su/_ph/1/1/137178627.jpg?141737263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4149080"/>
            <a:ext cx="2448272" cy="161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bigwar.msk.ru/pages/cities/img/moskva_s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4149080"/>
            <a:ext cx="2592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907704" y="3068960"/>
          <a:ext cx="2520280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1080120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«Разорванное Кольцо»,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скульптор </a:t>
                      </a:r>
                      <a:r>
                        <a:rPr kumimoji="0"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 М. </a:t>
                      </a:r>
                      <a:r>
                        <a:rPr kumimoji="0" lang="ru-RU" sz="1200" b="1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Симун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на  берегу </a:t>
                      </a:r>
                      <a:r>
                        <a:rPr kumimoji="0"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Ладожского озера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деревня </a:t>
                      </a:r>
                      <a:r>
                        <a:rPr kumimoji="0" lang="ru-RU" sz="1200" b="1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Коккорево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Ленинградская область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499992" y="3068960"/>
          <a:ext cx="2736303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3"/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«Мужество» Брестская  крепость, авторский коллектив под руководством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А.Кибальникова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979712" y="5805264"/>
          <a:ext cx="244827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936104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Памятник воинам и партизанам. Брянск, скульптор А. П.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Файдыш-Крандиевский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572000" y="5805264"/>
          <a:ext cx="252028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936104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Памятник «Неизвестному солдату» у Кремлёвской стены. Москва, скульптор 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Томский Н.В.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Художественная культура и кино.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Приведите в соответствие.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7200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628800"/>
          <a:ext cx="439248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432048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 лесу прифронтовом»   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2132856"/>
          <a:ext cx="403244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</a:tblGrid>
              <a:tr h="432048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«Секретарь райкома»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1520" y="2636913"/>
          <a:ext cx="439248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442848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«Они сражались за Родину»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1520" y="3140968"/>
          <a:ext cx="4032448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</a:tblGrid>
              <a:tr h="504056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 свиданья мальчики»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1520" y="3717032"/>
          <a:ext cx="439248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432048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«Горячий снег»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51520" y="4221088"/>
          <a:ext cx="4032448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</a:tblGrid>
              <a:tr h="504056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«Молодая гвардия»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1520" y="4797152"/>
          <a:ext cx="432048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504056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«Василий Тёркин»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51520" y="5373216"/>
          <a:ext cx="403244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</a:tblGrid>
              <a:tr h="432048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«Землянка»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436096" y="1628800"/>
          <a:ext cx="25202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Окуджава Б.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436096" y="2132856"/>
          <a:ext cx="25202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Бондарев Ю.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436095" y="2636912"/>
          <a:ext cx="252028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1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Блантер</a:t>
                      </a: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436096" y="3140968"/>
          <a:ext cx="2520280" cy="5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529208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Симонов К.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436096" y="3717032"/>
          <a:ext cx="25202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432048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Пырьев</a:t>
                      </a: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И.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436096" y="4221088"/>
          <a:ext cx="252028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504056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Твардовский А.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436096" y="4797152"/>
          <a:ext cx="2520280" cy="5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529208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Листов К.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436096" y="5373216"/>
          <a:ext cx="2520280" cy="5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529208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Фадеев А.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9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856984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 Война в плакатах.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предложенных ниже изображениях укажите: автора, название произведения.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Admin\Мои документы\Мои рисунки\плакаты ВОВ\4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201622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Мои рисунки\плакаты ВОВ\12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628800"/>
            <a:ext cx="21602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5013176"/>
            <a:ext cx="1872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Л.Ф Голованов. «Красной Армии –Слава!»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5085184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В.Б. Корецкий.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«Будь вы прокляты»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085184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И.М.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Таидзе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«Родина –Мать зовёт!»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2 | Плакаты Великой Отечественной войны 1941-1945 год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628800"/>
            <a:ext cx="2232248" cy="3240360"/>
          </a:xfrm>
          <a:prstGeom prst="rect">
            <a:avLst/>
          </a:prstGeom>
          <a:noFill/>
        </p:spPr>
      </p:pic>
      <p:pic>
        <p:nvPicPr>
          <p:cNvPr id="15" name="Рисунок 14" descr="1 | Плакаты Великой Отечественной войны 1941-1945 годов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628800"/>
            <a:ext cx="20882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092280" y="5085184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В.Иванов «Пьём воду родного Днепра…»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856984" cy="72008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 Факты в картинах</a:t>
            </a:r>
            <a:r>
              <a:rPr lang="ru-RU" sz="2700" b="1" dirty="0" smtClean="0"/>
              <a:t>. </a:t>
            </a:r>
            <a:r>
              <a:rPr lang="ru-RU" sz="2200" b="1" dirty="0" smtClean="0">
                <a:solidFill>
                  <a:schemeClr val="tx1"/>
                </a:solidFill>
              </a:rPr>
              <a:t>О каких  событиях войны идёт речь, указать хронологию событий, автора и название картины.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Содержимое 3" descr="http://im0-tub-ru.yandex.net/i?id=a5cdfbdcf5c329b4fd40b5341ba78b5a-101-144&amp;n=2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04864"/>
            <a:ext cx="14401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ы о Великой Отечественной войн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276872"/>
            <a:ext cx="14775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ы о Великой Отечественной войне. Русская живопись. Галерея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41277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ы о Великой Отечественной войн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412776"/>
            <a:ext cx="29523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16-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4149080"/>
            <a:ext cx="2808312" cy="153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http://lemur59.ru/sites/default/files/images/0004-006-1-sentjabrja-1939-goda-nachalas-samaja-zhestokaja-i-krovoprolitnaja-vojna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149080"/>
            <a:ext cx="2952328" cy="152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4653136"/>
            <a:ext cx="14401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Блокада  Ленинграда с 15 сентября 1941 по18 января 1943 г. А.Пахомов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«На Неву за водой».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96336" y="4653136"/>
            <a:ext cx="14401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Парад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июня 1945 года на Красной площади в Москве. К.Антонов. «Победители»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2924944"/>
            <a:ext cx="280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Марш пленных немцев состоялся а Москве 17 июля 1944 г. А. Михайлов. «Пленные в Москве».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499992" y="2915461"/>
            <a:ext cx="29523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Форсирование Днепра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26 августа-23 декабря 1943г.  Ю.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Непринцев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Форсирование Днепра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5733256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Взятие Берлина.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Победа - 9 мая 1945 года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П.А. Кривоногов « Победа».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5661248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Гарнизон крепости защищался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22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июня-по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август 1941 г. П.Кривоногов. «Защитники Брестской крепости»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1639357"/>
            <a:ext cx="827584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 flipH="1">
            <a:off x="-684584" y="3140968"/>
            <a:ext cx="72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 flipH="1">
            <a:off x="-684583" y="5131742"/>
            <a:ext cx="684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0" y="9200376"/>
            <a:ext cx="2199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14230200"/>
            <a:ext cx="21672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0" y="1681891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0" y="20799996"/>
            <a:ext cx="21993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0" y="2460084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0" y="2686779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0" y="2932524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0" y="3163029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0" y="3371626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0" y="3771676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0" y="4150771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0" y="4549869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55" name="Rectangle 43"/>
          <p:cNvSpPr>
            <a:spLocks noChangeArrowheads="1"/>
          </p:cNvSpPr>
          <p:nvPr/>
        </p:nvSpPr>
        <p:spPr bwMode="auto">
          <a:xfrm>
            <a:off x="0" y="49422621"/>
            <a:ext cx="21993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56" name="Rectangle 44"/>
          <p:cNvSpPr>
            <a:spLocks noChangeArrowheads="1"/>
          </p:cNvSpPr>
          <p:nvPr/>
        </p:nvSpPr>
        <p:spPr bwMode="auto">
          <a:xfrm>
            <a:off x="0" y="52956767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0" y="56709617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0" y="5904324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59" name="Rectangle 47"/>
          <p:cNvSpPr>
            <a:spLocks noChangeArrowheads="1"/>
          </p:cNvSpPr>
          <p:nvPr/>
        </p:nvSpPr>
        <p:spPr bwMode="auto">
          <a:xfrm>
            <a:off x="0" y="6142449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0" y="6367239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86" name="Rectangle 74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87" name="Rectangle 75"/>
          <p:cNvSpPr>
            <a:spLocks noChangeArrowheads="1"/>
          </p:cNvSpPr>
          <p:nvPr/>
        </p:nvSpPr>
        <p:spPr bwMode="auto">
          <a:xfrm>
            <a:off x="0" y="1639357"/>
            <a:ext cx="226344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88" name="Rectangle 76"/>
          <p:cNvSpPr>
            <a:spLocks noChangeArrowheads="1"/>
          </p:cNvSpPr>
          <p:nvPr/>
        </p:nvSpPr>
        <p:spPr bwMode="auto">
          <a:xfrm>
            <a:off x="0" y="3388667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89" name="Rectangle 77"/>
          <p:cNvSpPr>
            <a:spLocks noChangeArrowheads="1"/>
          </p:cNvSpPr>
          <p:nvPr/>
        </p:nvSpPr>
        <p:spPr bwMode="auto">
          <a:xfrm>
            <a:off x="-468560" y="5131742"/>
            <a:ext cx="144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92" name="Rectangle 80"/>
          <p:cNvSpPr>
            <a:spLocks noChangeArrowheads="1"/>
          </p:cNvSpPr>
          <p:nvPr/>
        </p:nvSpPr>
        <p:spPr bwMode="auto">
          <a:xfrm>
            <a:off x="0" y="1178019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93" name="Rectangle 81"/>
          <p:cNvSpPr>
            <a:spLocks noChangeArrowheads="1"/>
          </p:cNvSpPr>
          <p:nvPr/>
        </p:nvSpPr>
        <p:spPr bwMode="auto">
          <a:xfrm>
            <a:off x="0" y="14209068"/>
            <a:ext cx="22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94" name="Rectangle 82"/>
          <p:cNvSpPr>
            <a:spLocks noChangeArrowheads="1"/>
          </p:cNvSpPr>
          <p:nvPr/>
        </p:nvSpPr>
        <p:spPr bwMode="auto">
          <a:xfrm>
            <a:off x="0" y="1681891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95" name="Rectangle 83"/>
          <p:cNvSpPr>
            <a:spLocks noChangeArrowheads="1"/>
          </p:cNvSpPr>
          <p:nvPr/>
        </p:nvSpPr>
        <p:spPr bwMode="auto">
          <a:xfrm>
            <a:off x="0" y="2083846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96" name="Rectangle 84"/>
          <p:cNvSpPr>
            <a:spLocks noChangeArrowheads="1"/>
          </p:cNvSpPr>
          <p:nvPr/>
        </p:nvSpPr>
        <p:spPr bwMode="auto">
          <a:xfrm>
            <a:off x="0" y="2460084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97" name="Rectangle 85"/>
          <p:cNvSpPr>
            <a:spLocks noChangeArrowheads="1"/>
          </p:cNvSpPr>
          <p:nvPr/>
        </p:nvSpPr>
        <p:spPr bwMode="auto">
          <a:xfrm>
            <a:off x="0" y="26813932"/>
            <a:ext cx="226344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98" name="Rectangle 86"/>
          <p:cNvSpPr>
            <a:spLocks noChangeArrowheads="1"/>
          </p:cNvSpPr>
          <p:nvPr/>
        </p:nvSpPr>
        <p:spPr bwMode="auto">
          <a:xfrm>
            <a:off x="0" y="2932524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00" name="Rectangle 88"/>
          <p:cNvSpPr>
            <a:spLocks noChangeArrowheads="1"/>
          </p:cNvSpPr>
          <p:nvPr/>
        </p:nvSpPr>
        <p:spPr bwMode="auto">
          <a:xfrm>
            <a:off x="0" y="3371626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01" name="Rectangle 89"/>
          <p:cNvSpPr>
            <a:spLocks noChangeArrowheads="1"/>
          </p:cNvSpPr>
          <p:nvPr/>
        </p:nvSpPr>
        <p:spPr bwMode="auto">
          <a:xfrm>
            <a:off x="0" y="3771676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02" name="Rectangle 90"/>
          <p:cNvSpPr>
            <a:spLocks noChangeArrowheads="1"/>
          </p:cNvSpPr>
          <p:nvPr/>
        </p:nvSpPr>
        <p:spPr bwMode="auto">
          <a:xfrm>
            <a:off x="0" y="41469246"/>
            <a:ext cx="21993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03" name="Rectangle 91"/>
          <p:cNvSpPr>
            <a:spLocks noChangeArrowheads="1"/>
          </p:cNvSpPr>
          <p:nvPr/>
        </p:nvSpPr>
        <p:spPr bwMode="auto">
          <a:xfrm>
            <a:off x="0" y="4549869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05" name="Rectangle 93"/>
          <p:cNvSpPr>
            <a:spLocks noChangeArrowheads="1"/>
          </p:cNvSpPr>
          <p:nvPr/>
        </p:nvSpPr>
        <p:spPr bwMode="auto">
          <a:xfrm>
            <a:off x="0" y="52956767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06" name="Rectangle 94"/>
          <p:cNvSpPr>
            <a:spLocks noChangeArrowheads="1"/>
          </p:cNvSpPr>
          <p:nvPr/>
        </p:nvSpPr>
        <p:spPr bwMode="auto">
          <a:xfrm>
            <a:off x="0" y="56709617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07" name="Rectangle 95"/>
          <p:cNvSpPr>
            <a:spLocks noChangeArrowheads="1"/>
          </p:cNvSpPr>
          <p:nvPr/>
        </p:nvSpPr>
        <p:spPr bwMode="auto">
          <a:xfrm>
            <a:off x="0" y="5904324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08" name="Rectangle 96"/>
          <p:cNvSpPr>
            <a:spLocks noChangeArrowheads="1"/>
          </p:cNvSpPr>
          <p:nvPr/>
        </p:nvSpPr>
        <p:spPr bwMode="auto">
          <a:xfrm>
            <a:off x="0" y="6142449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09" name="Rectangle 97"/>
          <p:cNvSpPr>
            <a:spLocks noChangeArrowheads="1"/>
          </p:cNvSpPr>
          <p:nvPr/>
        </p:nvSpPr>
        <p:spPr bwMode="auto">
          <a:xfrm>
            <a:off x="0" y="6367239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10" name="Rectangle 98"/>
          <p:cNvSpPr>
            <a:spLocks noChangeArrowheads="1"/>
          </p:cNvSpPr>
          <p:nvPr/>
        </p:nvSpPr>
        <p:spPr bwMode="auto">
          <a:xfrm>
            <a:off x="0" y="661283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35" name="Rectangle 123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37" name="Rectangle 125"/>
          <p:cNvSpPr>
            <a:spLocks noChangeArrowheads="1"/>
          </p:cNvSpPr>
          <p:nvPr/>
        </p:nvSpPr>
        <p:spPr bwMode="auto">
          <a:xfrm>
            <a:off x="0" y="3334807"/>
            <a:ext cx="226344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38" name="Rectangle 126"/>
          <p:cNvSpPr>
            <a:spLocks noChangeArrowheads="1"/>
          </p:cNvSpPr>
          <p:nvPr/>
        </p:nvSpPr>
        <p:spPr bwMode="auto">
          <a:xfrm>
            <a:off x="-720080" y="5085184"/>
            <a:ext cx="72008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39" name="Rectangle 127"/>
          <p:cNvSpPr>
            <a:spLocks noChangeArrowheads="1"/>
          </p:cNvSpPr>
          <p:nvPr/>
        </p:nvSpPr>
        <p:spPr bwMode="auto">
          <a:xfrm>
            <a:off x="0" y="688434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40" name="Rectangle 128"/>
          <p:cNvSpPr>
            <a:spLocks noChangeArrowheads="1"/>
          </p:cNvSpPr>
          <p:nvPr/>
        </p:nvSpPr>
        <p:spPr bwMode="auto">
          <a:xfrm>
            <a:off x="0" y="924654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41" name="Rectangle 129"/>
          <p:cNvSpPr>
            <a:spLocks noChangeArrowheads="1"/>
          </p:cNvSpPr>
          <p:nvPr/>
        </p:nvSpPr>
        <p:spPr bwMode="auto">
          <a:xfrm>
            <a:off x="0" y="11726332"/>
            <a:ext cx="226344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42" name="Rectangle 130"/>
          <p:cNvSpPr>
            <a:spLocks noChangeArrowheads="1"/>
          </p:cNvSpPr>
          <p:nvPr/>
        </p:nvSpPr>
        <p:spPr bwMode="auto">
          <a:xfrm>
            <a:off x="0" y="14262928"/>
            <a:ext cx="21672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45" name="Rectangle 133"/>
          <p:cNvSpPr>
            <a:spLocks noChangeArrowheads="1"/>
          </p:cNvSpPr>
          <p:nvPr/>
        </p:nvSpPr>
        <p:spPr bwMode="auto">
          <a:xfrm>
            <a:off x="0" y="24562371"/>
            <a:ext cx="21672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46" name="Rectangle 134"/>
          <p:cNvSpPr>
            <a:spLocks noChangeArrowheads="1"/>
          </p:cNvSpPr>
          <p:nvPr/>
        </p:nvSpPr>
        <p:spPr bwMode="auto">
          <a:xfrm>
            <a:off x="0" y="26813932"/>
            <a:ext cx="226344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49" name="Rectangle 137"/>
          <p:cNvSpPr>
            <a:spLocks noChangeArrowheads="1"/>
          </p:cNvSpPr>
          <p:nvPr/>
        </p:nvSpPr>
        <p:spPr bwMode="auto">
          <a:xfrm>
            <a:off x="0" y="3371626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50" name="Rectangle 138"/>
          <p:cNvSpPr>
            <a:spLocks noChangeArrowheads="1"/>
          </p:cNvSpPr>
          <p:nvPr/>
        </p:nvSpPr>
        <p:spPr bwMode="auto">
          <a:xfrm>
            <a:off x="0" y="3771676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52" name="Rectangle 140"/>
          <p:cNvSpPr>
            <a:spLocks noChangeArrowheads="1"/>
          </p:cNvSpPr>
          <p:nvPr/>
        </p:nvSpPr>
        <p:spPr bwMode="auto">
          <a:xfrm>
            <a:off x="0" y="45489674"/>
            <a:ext cx="45719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53" name="Rectangle 141"/>
          <p:cNvSpPr>
            <a:spLocks noChangeArrowheads="1"/>
          </p:cNvSpPr>
          <p:nvPr/>
        </p:nvSpPr>
        <p:spPr bwMode="auto">
          <a:xfrm>
            <a:off x="0" y="4944211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54" name="Rectangle 142"/>
          <p:cNvSpPr>
            <a:spLocks noChangeArrowheads="1"/>
          </p:cNvSpPr>
          <p:nvPr/>
        </p:nvSpPr>
        <p:spPr bwMode="auto">
          <a:xfrm>
            <a:off x="0" y="5296827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55" name="Rectangle 143"/>
          <p:cNvSpPr>
            <a:spLocks noChangeArrowheads="1"/>
          </p:cNvSpPr>
          <p:nvPr/>
        </p:nvSpPr>
        <p:spPr bwMode="auto">
          <a:xfrm>
            <a:off x="0" y="56709617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56" name="Rectangle 144"/>
          <p:cNvSpPr>
            <a:spLocks noChangeArrowheads="1"/>
          </p:cNvSpPr>
          <p:nvPr/>
        </p:nvSpPr>
        <p:spPr bwMode="auto">
          <a:xfrm>
            <a:off x="0" y="5904324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57" name="Rectangle 145"/>
          <p:cNvSpPr>
            <a:spLocks noChangeArrowheads="1"/>
          </p:cNvSpPr>
          <p:nvPr/>
        </p:nvSpPr>
        <p:spPr bwMode="auto">
          <a:xfrm>
            <a:off x="0" y="6142449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58" name="Rectangle 146"/>
          <p:cNvSpPr>
            <a:spLocks noChangeArrowheads="1"/>
          </p:cNvSpPr>
          <p:nvPr/>
        </p:nvSpPr>
        <p:spPr bwMode="auto">
          <a:xfrm>
            <a:off x="0" y="6367239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  <p:bldP spid="11" grpId="0"/>
      <p:bldP spid="11" grpId="1"/>
      <p:bldP spid="12" grpId="0"/>
      <p:bldP spid="12" grpId="1"/>
      <p:bldP spid="7169" grpId="0"/>
      <p:bldP spid="7169" grpId="1"/>
      <p:bldP spid="14" grpId="0"/>
      <p:bldP spid="14" grpId="1"/>
      <p:bldP spid="15" grpId="0"/>
      <p:bldP spid="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85698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9 этап.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История в документах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Прочтите отрывок документа. Укажите и расскажите о каком событии идет речь.</a:t>
            </a: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50405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…Некоторые неумные люди на фронте утешают себя разговорами о том, что мы можем и дальше отступать на восток, так как у нас много территории , много земли, много населения…»</a:t>
            </a:r>
          </a:p>
          <a:p>
            <a:pPr lvl="8">
              <a:buFont typeface="Wingdings" pitchFamily="2" charset="2"/>
              <a:buChar char="q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(Враг бросает на фронт все новые силы и, не считаясь с большими для него потерями, лезет вперед, рвется в глубь Советского Союза, захватывает новые районы, опустошает и разоряет наши города и села, насилует, грабит и убивает советское население. Приказ № 227 «Ни шагу назад»? от 28 июля 1942 г.- неудачи в летний период сказались на боеспособности армии - пресечь дезертирство и трусость, укрепить дисциплину и порядок в Красной Армии и запретить самовольного отход с боевых позиций.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8686800" cy="59538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«…Первым главным результатом, потребовавшим наиболее длительных дебатов, явилось принятие общей военной стратегии. Обнаружив, что западные партнёры всё ещё колеблются, Сталин не остановился перед жестокими выражениями; он даже дал понять, что если вопрос о втором фронте не будет решён, то он не намерен попусту терять время и готов уехать домой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pPr lvl="8">
              <a:buFont typeface="Wingdings" pitchFamily="2" charset="2"/>
              <a:buChar char="q"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(Тегеранская конференция состоялась28 ноября по 1 декабря1943 г. При решении вопроса о открытии второго фронта наступили разногласия.  Присутствовали главы США(Рузвельт), Англии ( Черчилль, и СССР (Сталин).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Черчиль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настаивал о открытии фронта на Балканах, Сталин во Франции. Рузвельт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потдержал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Сталина. Было решено открыть второй фронт в мае 1944 года в северной Франции и высадкой десанта на юге.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95384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«Кольцо окружения с каждым днём сжималось. Фашистское командование посылало в котёл продовольствие и боеприпасы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pPr algn="r">
              <a:buFont typeface="Wingdings" pitchFamily="2" charset="2"/>
              <a:buChar char="q"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(Сталинградская битва, </a:t>
            </a:r>
          </a:p>
          <a:p>
            <a:pPr algn="r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 ноября -2 февраля 1943 г.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Коренной перелом в ходе ВО войны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 будет, если мы измотаем противника на нашей обороне, выбьем его танки, а затем, введя свежие резервы, переходом в общее наступление окончательно добьём основную группировку противника». </a:t>
            </a:r>
          </a:p>
          <a:p>
            <a:pPr algn="r"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(Курская битва, 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июль –август 1943 г.</a:t>
            </a:r>
            <a:r>
              <a:rPr lang="ru-RU" i="1" dirty="0" smtClean="0"/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Завершение коренного перелома ходе войны. Начало изгнания фашистских войск с советской территории.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92899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этап.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Понятия.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Дайте определения понятиям.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освободительная война советского народа против фашистской Германии и ее союзников (Венгрия, Италия, Румыния, Финляндия); важнейшая часть 2-й мировой войны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Блицкриг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i="1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ведения «молниеносной» войны, когда противник разбивается еще до того, как он сумеет мобилизовать свои военные силы.</a:t>
            </a:r>
          </a:p>
          <a:p>
            <a:pPr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Ленд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лиз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программа, по которой Соединённые Штаты Америки передавали своим союзникам во Второй мировой войне боеприпасы, технику...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Холокост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преследование и массовое уничтожение евреев, живших в Германии, на территории её союзников и на оккупированных ими территориях во время Второй мировой войны.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Задачи: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/>
          </a:bodyPr>
          <a:lstStyle/>
          <a:p>
            <a:r>
              <a:rPr lang="ru-RU" dirty="0" smtClean="0"/>
              <a:t>1.Проверить уровень знаний, умений и навыков учащихся о Великой Отечественной войне, умение вести диалог и слушать других. </a:t>
            </a:r>
          </a:p>
          <a:p>
            <a:r>
              <a:rPr lang="ru-RU" dirty="0" smtClean="0"/>
              <a:t>2.Развивать интерес учащихся к теме Великой Отечественной войны; формировать навыки сотрудничества в учебной деятельности; умение мыслить нестандартно.</a:t>
            </a:r>
          </a:p>
          <a:p>
            <a:r>
              <a:rPr lang="ru-RU" dirty="0" smtClean="0"/>
              <a:t>3.Формировать чувство патриотизма, любви к своей стране; выделять нравственные аспекты поведения участников войны; соотносить поступки и события; чувство сопричастности к судьбам соотечественников.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88184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Оккупация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вооружёнными силами государства не принадлежащей ему территории, не сопровождающееся обретением суверенитета над ней.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Эвакуация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мероприятий по организованному вывозу из городов персонала объектов экономики, прекративших свою работу в условиях чрезвычайной ситуации, а также остального населения.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Партизанская зона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частично освобождённая территория, на которой партизаны вели активные боевые действия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Капитуляция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прекращение вооруженного сопротивления одной из воюющих сторон и сдача победителю на предъявленных им условиях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Подведение итогов урока.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72608"/>
          </a:xfrm>
        </p:spPr>
        <p:txBody>
          <a:bodyPr>
            <a:normAutofit fontScale="25000" lnSpcReduction="20000"/>
          </a:bodyPr>
          <a:lstStyle/>
          <a:p>
            <a:pPr marL="18288" indent="0"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/>
              <a:t> </a:t>
            </a:r>
          </a:p>
          <a:p>
            <a:pPr marL="18288" indent="0" algn="ctr">
              <a:buFont typeface="Wingdings" pitchFamily="2" charset="2"/>
              <a:buChar char="§"/>
              <a:defRPr/>
            </a:pP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Советскому Союзу </a:t>
            </a:r>
            <a:r>
              <a:rPr lang="ru-RU" sz="1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миру принесла </a:t>
            </a: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победа над фашизмом?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Крах фашистских режимов.</a:t>
            </a:r>
          </a:p>
          <a:p>
            <a:pPr>
              <a:buFont typeface="Wingdings" pitchFamily="2" charset="2"/>
              <a:buChar char="q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Решающий вклад в разгром фашизма внес Советский Союз.</a:t>
            </a:r>
          </a:p>
          <a:p>
            <a:pPr>
              <a:buFont typeface="Wingdings" pitchFamily="2" charset="2"/>
              <a:buChar char="q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Укрепилась позиция СССР на международной арене.</a:t>
            </a:r>
          </a:p>
          <a:p>
            <a:pPr>
              <a:buFont typeface="Wingdings" pitchFamily="2" charset="2"/>
              <a:buChar char="q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Произошли существенные политические и территориальные изменения.</a:t>
            </a:r>
          </a:p>
          <a:p>
            <a:pPr>
              <a:buFont typeface="Wingdings" pitchFamily="2" charset="2"/>
              <a:buChar char="q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Советская армия - самая мощная армия мира, а Советский Союз - сверхдержава с которым должны будут считаться другие государства.</a:t>
            </a:r>
          </a:p>
          <a:p>
            <a:pPr>
              <a:buFont typeface="Wingdings" pitchFamily="2" charset="2"/>
              <a:buChar char="q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Главным источником победы в Великой Отечественной войне стало беспримерное мужество и героизм советского многонационального народа на фронте и в тылу.</a:t>
            </a:r>
          </a:p>
          <a:p>
            <a:pPr>
              <a:buFont typeface="Wingdings" pitchFamily="2" charset="2"/>
              <a:buChar char="q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Война показала, что общий враг и общая угроза объединяет людей  самых различных стран и национальностей.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1200" dirty="0" smtClean="0">
              <a:latin typeface="Arial" pitchFamily="34" charset="0"/>
              <a:cs typeface="Arial" pitchFamily="34" charset="0"/>
            </a:endParaRP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8288" indent="0"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Домашнее задание: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Индивидуально: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Написать эссе: «Мой прадед- герой Великой</a:t>
            </a:r>
          </a:p>
          <a:p>
            <a:pPr>
              <a:buNone/>
            </a:pPr>
            <a:r>
              <a:rPr lang="ru-RU" dirty="0" smtClean="0"/>
              <a:t>Отечественной войны» или  «В тылу –как на</a:t>
            </a:r>
          </a:p>
          <a:p>
            <a:pPr>
              <a:buNone/>
            </a:pPr>
            <a:r>
              <a:rPr lang="ru-RU" dirty="0" smtClean="0"/>
              <a:t>фронте».</a:t>
            </a:r>
          </a:p>
          <a:p>
            <a:pPr>
              <a:buNone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Всем учащимся в классе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Написать </a:t>
            </a:r>
            <a:r>
              <a:rPr lang="ru-RU" dirty="0" err="1" smtClean="0"/>
              <a:t>синквейн</a:t>
            </a:r>
            <a:r>
              <a:rPr lang="ru-RU" dirty="0" smtClean="0"/>
              <a:t> со словом «</a:t>
            </a:r>
            <a:r>
              <a:rPr lang="ru-RU" b="1" dirty="0" smtClean="0">
                <a:solidFill>
                  <a:srgbClr val="FF0000"/>
                </a:solidFill>
              </a:rPr>
              <a:t>Победа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5298" name="Picture 2" descr="http://im3-tub-ru.yandex.net/i?id=5b7fda40e74d50f1ab7dd70760a4eca0-5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2068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351013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активную работу на уроке.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1944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3252" name="Picture 4" descr="http://im2-tub-ru.yandex.net/i?id=296db7d81f8726e657a5e533c71619e3-9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25144"/>
            <a:ext cx="7056784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План урока: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47260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I</a:t>
            </a:r>
            <a:r>
              <a:rPr lang="ru-RU" b="1" dirty="0" smtClean="0"/>
              <a:t>. Вступительное слово учителя. </a:t>
            </a:r>
            <a:endParaRPr lang="ru-RU" dirty="0" smtClean="0"/>
          </a:p>
          <a:p>
            <a:r>
              <a:rPr lang="en-US" b="1" dirty="0" smtClean="0"/>
              <a:t>II</a:t>
            </a:r>
            <a:r>
              <a:rPr lang="ru-RU" b="1" dirty="0" smtClean="0"/>
              <a:t>. Закрепление пройденного.</a:t>
            </a:r>
            <a:endParaRPr lang="ru-RU" dirty="0" smtClean="0"/>
          </a:p>
          <a:p>
            <a:r>
              <a:rPr lang="ru-RU" b="1" dirty="0" smtClean="0"/>
              <a:t>1 этап. «Блиц - опрос».</a:t>
            </a:r>
          </a:p>
          <a:p>
            <a:r>
              <a:rPr lang="ru-RU" b="1" dirty="0" smtClean="0"/>
              <a:t>2 этап. Тестирование.</a:t>
            </a:r>
          </a:p>
          <a:p>
            <a:r>
              <a:rPr lang="ru-RU" b="1" dirty="0" smtClean="0"/>
              <a:t>3 этап. Факты в цифрах. </a:t>
            </a:r>
          </a:p>
          <a:p>
            <a:r>
              <a:rPr lang="ru-RU" b="1" dirty="0" smtClean="0"/>
              <a:t>4 этап. Великие полководцы в портретах. </a:t>
            </a:r>
          </a:p>
          <a:p>
            <a:r>
              <a:rPr lang="ru-RU" b="1" dirty="0" smtClean="0"/>
              <a:t>5 этап. События в датах.</a:t>
            </a:r>
          </a:p>
          <a:p>
            <a:r>
              <a:rPr lang="ru-RU" b="1" dirty="0" smtClean="0"/>
              <a:t>6 этап. Война в лицах.</a:t>
            </a:r>
          </a:p>
          <a:p>
            <a:r>
              <a:rPr lang="ru-RU" b="1" dirty="0" smtClean="0"/>
              <a:t>7 этап. Стратегия и тактика.</a:t>
            </a:r>
            <a:r>
              <a:rPr lang="ru-RU" dirty="0" smtClean="0"/>
              <a:t>  </a:t>
            </a:r>
          </a:p>
          <a:p>
            <a:r>
              <a:rPr lang="ru-RU" b="1" dirty="0" smtClean="0"/>
              <a:t>8 этап. Война в искусстве. </a:t>
            </a:r>
            <a:endParaRPr lang="ru-RU" dirty="0" smtClean="0"/>
          </a:p>
          <a:p>
            <a:r>
              <a:rPr lang="ru-RU" sz="2100" b="1" dirty="0" smtClean="0"/>
              <a:t>1) памятники</a:t>
            </a:r>
          </a:p>
          <a:p>
            <a:r>
              <a:rPr lang="ru-RU" sz="2100" b="1" dirty="0" smtClean="0"/>
              <a:t>2) художественная культура и кино</a:t>
            </a:r>
          </a:p>
          <a:p>
            <a:r>
              <a:rPr lang="ru-RU" sz="2100" b="1" dirty="0" smtClean="0"/>
              <a:t>3) война в плакатах</a:t>
            </a:r>
            <a:endParaRPr lang="ru-RU" sz="2100" dirty="0" smtClean="0"/>
          </a:p>
          <a:p>
            <a:r>
              <a:rPr lang="ru-RU" sz="2100" b="1" dirty="0" smtClean="0"/>
              <a:t>4) факты в картинах и фотографиях</a:t>
            </a:r>
          </a:p>
          <a:p>
            <a:r>
              <a:rPr lang="ru-RU" b="1" dirty="0" smtClean="0"/>
              <a:t>9 этап. История в документах.</a:t>
            </a:r>
          </a:p>
          <a:p>
            <a:r>
              <a:rPr lang="ru-RU" b="1" dirty="0" smtClean="0"/>
              <a:t>10 этап. Понятия.</a:t>
            </a:r>
            <a:endParaRPr lang="ru-RU" dirty="0" smtClean="0"/>
          </a:p>
          <a:p>
            <a:r>
              <a:rPr lang="en-US" b="1" dirty="0" smtClean="0"/>
              <a:t>III</a:t>
            </a:r>
            <a:r>
              <a:rPr lang="ru-RU" b="1" dirty="0" smtClean="0"/>
              <a:t>. Подведение итогов урока. </a:t>
            </a:r>
          </a:p>
          <a:p>
            <a:r>
              <a:rPr lang="en-US" b="1" dirty="0" smtClean="0"/>
              <a:t>IV</a:t>
            </a:r>
            <a:r>
              <a:rPr lang="ru-RU" b="1" dirty="0" smtClean="0"/>
              <a:t>. Домашнее задание.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4818" name="Picture 2" descr="http://im3-tub-ru.yandex.net/i?id=5b7fda40e74d50f1ab7dd70760a4eca0-5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22920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 этап. </a:t>
            </a:r>
            <a:r>
              <a:rPr lang="ru-RU" b="1" dirty="0" smtClean="0">
                <a:solidFill>
                  <a:srgbClr val="7030A0"/>
                </a:solidFill>
              </a:rPr>
              <a:t>«Блиц</a:t>
            </a:r>
            <a:r>
              <a:rPr lang="en-US" b="1" dirty="0" smtClean="0">
                <a:solidFill>
                  <a:srgbClr val="7030A0"/>
                </a:solidFill>
              </a:rPr>
              <a:t>-</a:t>
            </a:r>
            <a:r>
              <a:rPr lang="ru-RU" b="1" dirty="0" smtClean="0">
                <a:solidFill>
                  <a:srgbClr val="7030A0"/>
                </a:solidFill>
              </a:rPr>
              <a:t>опрос»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Какие территории были присоединили к СССР в 1939 г?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(западная Украина и Белоруссия)</a:t>
            </a:r>
          </a:p>
          <a:p>
            <a:r>
              <a:rPr lang="ru-RU" dirty="0" smtClean="0"/>
              <a:t>2.Начало Второй мировой войны?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( 1сентября 1939).</a:t>
            </a:r>
          </a:p>
          <a:p>
            <a:r>
              <a:rPr lang="ru-RU" dirty="0" smtClean="0"/>
              <a:t>3.Что такое «Барбаросса».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(план Германии- нападение на СССР).</a:t>
            </a:r>
          </a:p>
          <a:p>
            <a:r>
              <a:rPr lang="ru-RU" dirty="0" smtClean="0"/>
              <a:t>4.Когда был утверждён этот план?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( 18 декабря 1940)</a:t>
            </a:r>
          </a:p>
          <a:p>
            <a:r>
              <a:rPr lang="ru-RU" dirty="0" smtClean="0"/>
              <a:t>5.Численность войск СССР на июнь 1941 года?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(5 млн. чел). </a:t>
            </a:r>
          </a:p>
          <a:p>
            <a:r>
              <a:rPr lang="ru-RU" dirty="0" smtClean="0"/>
              <a:t>6. Укрепление обороны Ленинграда?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(К.Г.Жуков)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pPr lvl="3">
              <a:buNone/>
            </a:pPr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5527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7.Председатель Совета по эвакуации, который был создан 24 июня 1941 г.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(</a:t>
            </a:r>
            <a:r>
              <a:rPr lang="ru-RU" dirty="0" err="1" smtClean="0">
                <a:solidFill>
                  <a:srgbClr val="C00000"/>
                </a:solidFill>
              </a:rPr>
              <a:t>Н.Шверник</a:t>
            </a:r>
            <a:r>
              <a:rPr lang="ru-RU" dirty="0" smtClean="0">
                <a:solidFill>
                  <a:srgbClr val="C00000"/>
                </a:solidFill>
              </a:rPr>
              <a:t>).</a:t>
            </a:r>
          </a:p>
          <a:p>
            <a:r>
              <a:rPr lang="ru-RU" dirty="0" smtClean="0"/>
              <a:t>8.Верховный Главнокомандующий с 8 августа 1941 г.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(И.В. Сталин).</a:t>
            </a:r>
          </a:p>
          <a:p>
            <a:r>
              <a:rPr lang="ru-RU" dirty="0" smtClean="0"/>
              <a:t>9. Автор фразы «Велика Россия, а отступать некуда, позади Москва!»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 В. Клочков).</a:t>
            </a:r>
          </a:p>
          <a:p>
            <a:r>
              <a:rPr lang="ru-RU" dirty="0" smtClean="0"/>
              <a:t>10.Людские потери СССР в В О войне?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(27мил. чел.).</a:t>
            </a:r>
          </a:p>
          <a:p>
            <a:r>
              <a:rPr lang="ru-RU" dirty="0" smtClean="0"/>
              <a:t>11. Последний защитник Брестской крепости.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(майор Гаврилов).</a:t>
            </a:r>
          </a:p>
          <a:p>
            <a:r>
              <a:rPr lang="ru-RU" dirty="0" smtClean="0"/>
              <a:t>12. Кто совершил один из  первых воздушных таранов в годы ВО войны?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(И.Иванов).</a:t>
            </a:r>
          </a:p>
          <a:p>
            <a:r>
              <a:rPr lang="ru-RU" dirty="0" smtClean="0"/>
              <a:t>13.Начало блокады Ленинграда?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(сентябрь 1941 г.)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517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8818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</a:t>
            </a:r>
            <a:r>
              <a:rPr lang="en-US" dirty="0" smtClean="0"/>
              <a:t>4</a:t>
            </a:r>
            <a:r>
              <a:rPr lang="ru-RU" dirty="0" smtClean="0"/>
              <a:t>.Битва под Москвой?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(30 сентября-5 декабря 2941 г.)</a:t>
            </a:r>
          </a:p>
          <a:p>
            <a:r>
              <a:rPr lang="ru-RU" dirty="0" smtClean="0"/>
              <a:t>15.Первый салют во время Великой Отечественной войны?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(5 августа 1942 г.)</a:t>
            </a:r>
          </a:p>
          <a:p>
            <a:r>
              <a:rPr lang="ru-RU" dirty="0" smtClean="0"/>
              <a:t>16. Два самые крупные сражения  Великой Отечественной войны?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(Сталинградская, битва за Берлин) </a:t>
            </a:r>
          </a:p>
          <a:p>
            <a:r>
              <a:rPr lang="ru-RU" dirty="0" smtClean="0"/>
              <a:t>17. Открытие Второго фронта в Европе.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(6 июня 1944 г.)</a:t>
            </a:r>
            <a:r>
              <a:rPr lang="ru-RU" dirty="0" smtClean="0"/>
              <a:t>                </a:t>
            </a:r>
          </a:p>
          <a:p>
            <a:r>
              <a:rPr lang="ru-RU" dirty="0" smtClean="0"/>
              <a:t>18. Чем в истории войны знамениты бойцы Егоров и </a:t>
            </a:r>
            <a:r>
              <a:rPr lang="ru-RU" dirty="0" err="1" smtClean="0"/>
              <a:t>Кантария</a:t>
            </a:r>
            <a:r>
              <a:rPr lang="ru-RU" dirty="0" smtClean="0"/>
              <a:t>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(возвели над куполом рейхстага Знамя Победы)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2 этап.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Тестирование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68863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1.Назовите событие второй мировой войны которое названо «зимней войной».</a:t>
            </a:r>
          </a:p>
          <a:p>
            <a:r>
              <a:rPr lang="ru-RU" dirty="0" smtClean="0"/>
              <a:t>А)ввод советских войск в Прибалтику;</a:t>
            </a:r>
          </a:p>
          <a:p>
            <a:r>
              <a:rPr lang="ru-RU" dirty="0" smtClean="0"/>
              <a:t>Б) вторжение немецких войск в Польшу;</a:t>
            </a:r>
          </a:p>
          <a:p>
            <a:r>
              <a:rPr lang="ru-RU" dirty="0" smtClean="0"/>
              <a:t>В)ввод советских войск в Бессарабию;</a:t>
            </a:r>
          </a:p>
          <a:p>
            <a:r>
              <a:rPr lang="ru-RU" dirty="0" smtClean="0"/>
              <a:t>Г) </a:t>
            </a:r>
            <a:r>
              <a:rPr lang="ru-RU" dirty="0" err="1" smtClean="0"/>
              <a:t>советско</a:t>
            </a:r>
            <a:r>
              <a:rPr lang="ru-RU" dirty="0" smtClean="0"/>
              <a:t> –финская война.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Договора о ненападении между Германией и СССР был заключён:</a:t>
            </a:r>
          </a:p>
          <a:p>
            <a:r>
              <a:rPr lang="ru-RU" dirty="0" smtClean="0"/>
              <a:t>А) 1922 г.;</a:t>
            </a:r>
          </a:p>
          <a:p>
            <a:r>
              <a:rPr lang="ru-RU" dirty="0" smtClean="0"/>
              <a:t>Б) 1937 г.; </a:t>
            </a:r>
          </a:p>
          <a:p>
            <a:r>
              <a:rPr lang="ru-RU" dirty="0" smtClean="0"/>
              <a:t>В) 1938 г.;  </a:t>
            </a:r>
          </a:p>
          <a:p>
            <a:r>
              <a:rPr lang="ru-RU" dirty="0" smtClean="0"/>
              <a:t>Г) 1939 г.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62373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Century" pitchFamily="18" charset="0"/>
              </a:rPr>
              <a:t>3.Как называется процесс перемещения в восточные районы страны населения, промышленных предприятий , научных  учреждений, художественных ценностей: </a:t>
            </a:r>
          </a:p>
          <a:p>
            <a:r>
              <a:rPr lang="en-US" dirty="0" smtClean="0"/>
              <a:t>A</a:t>
            </a:r>
            <a:r>
              <a:rPr lang="ru-RU" dirty="0" smtClean="0"/>
              <a:t>) репатриация;        </a:t>
            </a:r>
          </a:p>
          <a:p>
            <a:r>
              <a:rPr lang="ru-RU" dirty="0" smtClean="0"/>
              <a:t>Б)эвакуация; </a:t>
            </a:r>
          </a:p>
          <a:p>
            <a:r>
              <a:rPr lang="ru-RU" dirty="0" smtClean="0"/>
              <a:t>В) депортация;             </a:t>
            </a:r>
          </a:p>
          <a:p>
            <a:r>
              <a:rPr lang="ru-RU" dirty="0" smtClean="0"/>
              <a:t>Г)мобилизация.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4.Причины неудач Красной Армии в начале войны:</a:t>
            </a:r>
          </a:p>
          <a:p>
            <a:r>
              <a:rPr lang="ru-RU" dirty="0" smtClean="0"/>
              <a:t>А) нападение на СССР было внезапным;</a:t>
            </a:r>
          </a:p>
          <a:p>
            <a:r>
              <a:rPr lang="ru-RU" dirty="0" smtClean="0"/>
              <a:t>Б) советские солдаты и офицеры не желали сражаться за режим Сталина;</a:t>
            </a:r>
          </a:p>
          <a:p>
            <a:r>
              <a:rPr lang="ru-RU" dirty="0" smtClean="0"/>
              <a:t>В) отсутствовали опытные командирские кадры;</a:t>
            </a:r>
          </a:p>
          <a:p>
            <a:r>
              <a:rPr lang="ru-RU" dirty="0" smtClean="0"/>
              <a:t>Г) был дан повод для нападения Германии на СССР.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2204</TotalTime>
  <Words>2029</Words>
  <Application>Microsoft Office PowerPoint</Application>
  <PresentationFormat>Экран (4:3)</PresentationFormat>
  <Paragraphs>397</Paragraphs>
  <Slides>33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Городская</vt:lpstr>
      <vt:lpstr>      Тема:  «Великая Отечественная  война в истории страны её итоги и значение» </vt:lpstr>
      <vt:lpstr>Цели: </vt:lpstr>
      <vt:lpstr>Задачи:</vt:lpstr>
      <vt:lpstr>План урока:</vt:lpstr>
      <vt:lpstr>1 этап. «Блиц-опрос»</vt:lpstr>
      <vt:lpstr>Слайд 6</vt:lpstr>
      <vt:lpstr>Слайд 7</vt:lpstr>
      <vt:lpstr>2 этап. Тестирование</vt:lpstr>
      <vt:lpstr>Слайд 9</vt:lpstr>
      <vt:lpstr>Слайд 10</vt:lpstr>
      <vt:lpstr>Слайд 11</vt:lpstr>
      <vt:lpstr>Слайд 12</vt:lpstr>
      <vt:lpstr>3 этап. Факты в цифрах.</vt:lpstr>
      <vt:lpstr>4этап. Великие полководцы в портретах.</vt:lpstr>
      <vt:lpstr>Жуков Г.К</vt:lpstr>
      <vt:lpstr>Д.Г.Павлов</vt:lpstr>
      <vt:lpstr>К.К.Рокоссовский</vt:lpstr>
      <vt:lpstr> 5 этап.  События в датах. </vt:lpstr>
      <vt:lpstr>6 этап.  Война в лицах. </vt:lpstr>
      <vt:lpstr> Кто изображен на портрете, какому событию посвящена картина и кто её автор, что вы можете рассказать о данном герое? </vt:lpstr>
      <vt:lpstr>7 этап. Стратегия и тактика.</vt:lpstr>
      <vt:lpstr> 8этап. Война в искусстве.  </vt:lpstr>
      <vt:lpstr> 2) Художественная культура и кино.  Приведите в соответствие.    </vt:lpstr>
      <vt:lpstr>3) Война в плакатах.  В предложенных ниже изображениях укажите: автора, название произведения.</vt:lpstr>
      <vt:lpstr>4) Факты в картинах. О каких  событиях войны идёт речь, указать хронологию событий, автора и название картины. </vt:lpstr>
      <vt:lpstr>9 этап. История в документах.  Прочтите отрывок документа. Укажите и расскажите о каком событии идет речь. </vt:lpstr>
      <vt:lpstr>Слайд 27</vt:lpstr>
      <vt:lpstr>Слайд 28</vt:lpstr>
      <vt:lpstr> 10 этап. Понятия. Дайте определения понятиям. </vt:lpstr>
      <vt:lpstr>Слайд 30</vt:lpstr>
      <vt:lpstr> III. Подведение итогов урока.  </vt:lpstr>
      <vt:lpstr>  IV. Домашнее задание:   </vt:lpstr>
      <vt:lpstr>Спасибо за активную работу на уроке.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281</cp:revision>
  <dcterms:created xsi:type="dcterms:W3CDTF">2014-12-01T14:13:26Z</dcterms:created>
  <dcterms:modified xsi:type="dcterms:W3CDTF">2014-12-05T13:42:14Z</dcterms:modified>
</cp:coreProperties>
</file>