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23ECF4-F866-4E84-B6C9-BB1321DB6144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3B6967-08D2-4736-A308-A48D3ED730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A881C9-97B8-48E4-9D4D-9B49E8DEC587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D1F7F0-540D-4DF8-BB81-B6A4DF876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EE083-DD4C-4475-8D95-4D23A635D601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46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Номер слайда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3F3A-A759-40A4-A022-F1DB7C527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CDC7-C40E-473C-BA8A-43FB092DE67E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2FC3D-3D9F-48CF-9D16-1A38D3A92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829" y="859172"/>
              <a:ext cx="5128624" cy="4880659"/>
              <a:chOff x="7856935" y="859172"/>
              <a:chExt cx="3086477" cy="4880659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1417-919D-4FEB-9E40-C3A90339446D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E48EF-7AE5-4EF5-92E2-D626A3689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ED94-618B-46F9-8A9D-491F8364F18F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B5A2-FAAE-49C3-9E0A-BECDFA7110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1CC6-10A3-44AC-8463-CB0F36D9B4FF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B112-000E-41B2-9A1A-F96B43A6D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72A1-86C3-4BC8-BA4C-DB8E1D87EAEE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AE6D-E093-4A08-8382-62030123F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6C63-CB96-456B-B85F-5C50192D1D97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39E7-80EA-43F7-81FB-D1313014DB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AFA0-089C-421A-A745-7AAA5FD5B124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E87C-A831-463A-91BD-7353FC8F72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2B5D-9E92-41D0-B2F4-A84430E66C8D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9BFD9-6E9E-4715-A5A5-E12601D92A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C6A40-D471-4188-B4B5-F5728AC84FC4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F1827-27BD-4D9D-B0C8-AA068DB11C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9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19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Дата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C283F-7D22-4B5C-9635-B3ED3D802E90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33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55234-37E8-4F5D-B168-E8E875BCFA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21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3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4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5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1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2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3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34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Дата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67FEB-BEE7-4AF2-8953-5C56301BB23F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48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Номер слайда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E8B5-0865-4D68-A7A5-265DCDE487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17BA9-E3E6-4EAD-942A-A11E0B99A38E}" type="datetimeFigureOut">
              <a:rPr lang="ru-RU"/>
              <a:pPr>
                <a:defRPr/>
              </a:pPr>
              <a:t>30.12.2014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C0842-95BD-471F-A254-5BF6027339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65" r:id="rId8"/>
    <p:sldLayoutId id="2147483666" r:id="rId9"/>
    <p:sldLayoutId id="2147483667" r:id="rId10"/>
    <p:sldLayoutId id="2147483657" r:id="rId11"/>
    <p:sldLayoutId id="2147483668" r:id="rId12"/>
    <p:sldLayoutId id="2147483656" r:id="rId13"/>
    <p:sldLayoutId id="2147483669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him.1september.ru/2009/11/37-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0" cy="182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1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50000"/>
                  </a:schemeClr>
                </a:solidFill>
              </a:rPr>
              <a:t>Оксиды углерода (II и IV)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- друзья или враги?</a:t>
            </a:r>
            <a:endParaRPr lang="ru-RU" dirty="0">
              <a:solidFill>
                <a:srgbClr val="9A5315">
                  <a:lumMod val="50000"/>
                </a:srgb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3" y="3733800"/>
            <a:ext cx="6858000" cy="914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smtClean="0"/>
              <a:t>урок изучения нового материала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b="1" dirty="0"/>
              <a:t>2</a:t>
            </a:r>
            <a:r>
              <a:rPr lang="ru-RU" sz="3400" b="1" dirty="0" smtClean="0"/>
              <a:t> группа : Физические свойства оксидов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dirty="0" smtClean="0">
                <a:latin typeface="Georgia" panose="02040502050405020303" pitchFamily="18" charset="0"/>
              </a:rPr>
              <a:t>Газ </a:t>
            </a:r>
            <a:r>
              <a:rPr lang="ru-RU" sz="3400" dirty="0">
                <a:latin typeface="Georgia" panose="02040502050405020303" pitchFamily="18" charset="0"/>
              </a:rPr>
              <a:t>без цвета, без запаха, хорошо растворим в воде, </a:t>
            </a:r>
            <a:r>
              <a:rPr lang="ru-RU" sz="3400" dirty="0" err="1">
                <a:latin typeface="Georgia" panose="02040502050405020303" pitchFamily="18" charset="0"/>
              </a:rPr>
              <a:t>Мr</a:t>
            </a:r>
            <a:r>
              <a:rPr lang="ru-RU" sz="3400" dirty="0">
                <a:latin typeface="Georgia" panose="02040502050405020303" pitchFamily="18" charset="0"/>
              </a:rPr>
              <a:t>(СО2) = 44. Сравним с </a:t>
            </a:r>
            <a:r>
              <a:rPr lang="ru-RU" sz="3400" dirty="0" err="1">
                <a:latin typeface="Georgia" panose="02040502050405020303" pitchFamily="18" charset="0"/>
              </a:rPr>
              <a:t>Мr</a:t>
            </a:r>
            <a:r>
              <a:rPr lang="ru-RU" sz="3400" dirty="0">
                <a:latin typeface="Georgia" panose="02040502050405020303" pitchFamily="18" charset="0"/>
              </a:rPr>
              <a:t>(воздуха) = 29. В 1,5 раза тяжелее воздуха. При t = - 76</a:t>
            </a:r>
            <a:r>
              <a:rPr lang="ru-RU" sz="3400" baseline="30000" dirty="0">
                <a:latin typeface="Georgia" panose="02040502050405020303" pitchFamily="18" charset="0"/>
              </a:rPr>
              <a:t>0</a:t>
            </a:r>
            <a:r>
              <a:rPr lang="ru-RU" sz="3400" dirty="0">
                <a:latin typeface="Georgia" panose="02040502050405020303" pitchFamily="18" charset="0"/>
              </a:rPr>
              <a:t>С – сухой лёд</a:t>
            </a:r>
            <a:r>
              <a:rPr lang="ru-RU" sz="3400" dirty="0" smtClean="0">
                <a:latin typeface="Georgia" panose="02040502050405020303" pitchFamily="18" charset="0"/>
              </a:rPr>
              <a:t>. </a:t>
            </a:r>
            <a:r>
              <a:rPr lang="ru-RU" sz="3400" dirty="0">
                <a:latin typeface="Georgia" panose="02040502050405020303" pitchFamily="18" charset="0"/>
              </a:rPr>
              <a:t>ПДК (СО</a:t>
            </a:r>
            <a:r>
              <a:rPr lang="ru-RU" sz="3400" baseline="-25000" dirty="0">
                <a:latin typeface="Georgia" panose="02040502050405020303" pitchFamily="18" charset="0"/>
              </a:rPr>
              <a:t>2</a:t>
            </a:r>
            <a:r>
              <a:rPr lang="ru-RU" sz="3400" dirty="0">
                <a:latin typeface="Georgia" panose="02040502050405020303" pitchFamily="18" charset="0"/>
              </a:rPr>
              <a:t>) = 30 </a:t>
            </a:r>
            <a:r>
              <a:rPr lang="ru-RU" sz="3400" dirty="0" smtClean="0">
                <a:latin typeface="Georgia" panose="02040502050405020303" pitchFamily="18" charset="0"/>
              </a:rPr>
              <a:t>мг/м</a:t>
            </a:r>
            <a:r>
              <a:rPr lang="ru-RU" sz="3400" baseline="30000" dirty="0" smtClean="0">
                <a:latin typeface="Georgia" panose="02040502050405020303" pitchFamily="18" charset="0"/>
              </a:rPr>
              <a:t>3</a:t>
            </a:r>
            <a:r>
              <a:rPr lang="ru-RU" sz="3400" dirty="0" smtClean="0">
                <a:latin typeface="Georgia" panose="02040502050405020303" pitchFamily="18" charset="0"/>
              </a:rPr>
              <a:t>. Для </a:t>
            </a:r>
            <a:r>
              <a:rPr lang="ru-RU" sz="3400" dirty="0">
                <a:latin typeface="Georgia" panose="02040502050405020303" pitchFamily="18" charset="0"/>
              </a:rPr>
              <a:t>человека вреден как избыток его, так и недостаток. В небольших количествах (до 2%) углекислый газ стимулирует деятельность дыхательного центра. С увеличением концентрации возникают серьёзные расстройства, и при 10%-й концентрации дыхание останавливается, происходит потеря сознания, при 20% - паралич жизненных центров в течение нескольких секунд. </a:t>
            </a:r>
            <a:r>
              <a:rPr lang="ru-RU" sz="3400" dirty="0" smtClean="0">
                <a:latin typeface="Georgia" panose="02040502050405020303" pitchFamily="18" charset="0"/>
              </a:rPr>
              <a:t>Как </a:t>
            </a:r>
            <a:r>
              <a:rPr lang="ru-RU" sz="3400" dirty="0">
                <a:latin typeface="Georgia" panose="02040502050405020303" pitchFamily="18" charset="0"/>
              </a:rPr>
              <a:t>помочь человеку, отравившемуся углекислым газом? — вывести на свежий воздух.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6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065213" y="2373313"/>
            <a:ext cx="221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. Углекислый газ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3</a:t>
            </a:r>
            <a:r>
              <a:rPr lang="ru-RU" b="1" dirty="0" smtClean="0"/>
              <a:t> группа : Химические свойства оксидов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latin typeface="Georgia" panose="020405020504050203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Georgia" panose="02040502050405020303" pitchFamily="18" charset="0"/>
              </a:rPr>
              <a:t>горючий </a:t>
            </a:r>
            <a:r>
              <a:rPr lang="ru-RU" sz="1800" dirty="0">
                <a:latin typeface="Georgia" panose="02040502050405020303" pitchFamily="18" charset="0"/>
              </a:rPr>
              <a:t>газ, горит голубым пламенем</a:t>
            </a:r>
            <a:r>
              <a:rPr lang="ru-RU" sz="1800" dirty="0" smtClean="0">
                <a:latin typeface="Georgia" panose="02040502050405020303" pitchFamily="18" charset="0"/>
              </a:rPr>
              <a:t>: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Georgia" panose="02040502050405020303" pitchFamily="18" charset="0"/>
              </a:rPr>
              <a:t>2</a:t>
            </a:r>
            <a:r>
              <a:rPr lang="pl-PL" sz="1800" dirty="0">
                <a:latin typeface="Georgia" panose="02040502050405020303" pitchFamily="18" charset="0"/>
              </a:rPr>
              <a:t>CO</a:t>
            </a:r>
            <a:r>
              <a:rPr lang="ru-RU" sz="1800" dirty="0">
                <a:latin typeface="Georgia" panose="02040502050405020303" pitchFamily="18" charset="0"/>
              </a:rPr>
              <a:t> +</a:t>
            </a:r>
            <a:r>
              <a:rPr lang="pl-PL" sz="1800" dirty="0">
                <a:latin typeface="Georgia" panose="02040502050405020303" pitchFamily="18" charset="0"/>
              </a:rPr>
              <a:t>O</a:t>
            </a:r>
            <a:r>
              <a:rPr lang="ru-RU" sz="1800" baseline="-25000" dirty="0">
                <a:latin typeface="Georgia" panose="02040502050405020303" pitchFamily="18" charset="0"/>
              </a:rPr>
              <a:t>2</a:t>
            </a:r>
            <a:r>
              <a:rPr lang="pl-PL" sz="1800" baseline="-25000" dirty="0">
                <a:latin typeface="Georgia" panose="02040502050405020303" pitchFamily="18" charset="0"/>
              </a:rPr>
              <a:t> </a:t>
            </a:r>
            <a:r>
              <a:rPr lang="ru-RU" sz="1800" dirty="0">
                <a:latin typeface="Georgia" panose="02040502050405020303" pitchFamily="18" charset="0"/>
              </a:rPr>
              <a:t>= 2</a:t>
            </a:r>
            <a:r>
              <a:rPr lang="pl-PL" sz="1800" dirty="0">
                <a:latin typeface="Georgia" panose="02040502050405020303" pitchFamily="18" charset="0"/>
              </a:rPr>
              <a:t>CO</a:t>
            </a:r>
            <a:r>
              <a:rPr lang="ru-RU" sz="1800" baseline="-25000" dirty="0">
                <a:latin typeface="Georgia" panose="02040502050405020303" pitchFamily="18" charset="0"/>
              </a:rPr>
              <a:t>2</a:t>
            </a:r>
            <a:r>
              <a:rPr lang="pl-PL" sz="1800" baseline="-25000" dirty="0">
                <a:latin typeface="Georgia" panose="02040502050405020303" pitchFamily="18" charset="0"/>
              </a:rPr>
              <a:t> </a:t>
            </a:r>
            <a:r>
              <a:rPr lang="ru-RU" sz="1800" dirty="0">
                <a:latin typeface="Georgia" panose="02040502050405020303" pitchFamily="18" charset="0"/>
              </a:rPr>
              <a:t>(углекислый газ)</a:t>
            </a:r>
            <a:r>
              <a:rPr lang="ru-RU" sz="1800" i="1" dirty="0">
                <a:latin typeface="Georgia" panose="02040502050405020303" pitchFamily="18" charset="0"/>
              </a:rPr>
              <a:t> +577 кдж</a:t>
            </a:r>
            <a:endParaRPr lang="ru-RU" sz="1800" dirty="0">
              <a:latin typeface="Georgia" panose="02040502050405020303" pitchFamily="18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Georgia" panose="02040502050405020303" pitchFamily="18" charset="0"/>
              </a:rPr>
              <a:t>CO +Cl</a:t>
            </a:r>
            <a:r>
              <a:rPr lang="ru-RU" sz="1800" baseline="-25000" dirty="0">
                <a:latin typeface="Georgia" panose="02040502050405020303" pitchFamily="18" charset="0"/>
              </a:rPr>
              <a:t>2 </a:t>
            </a:r>
            <a:r>
              <a:rPr lang="ru-RU" sz="1800" dirty="0">
                <a:latin typeface="Georgia" panose="02040502050405020303" pitchFamily="18" charset="0"/>
              </a:rPr>
              <a:t>=COCl</a:t>
            </a:r>
            <a:r>
              <a:rPr lang="ru-RU" sz="1800" baseline="-25000" dirty="0">
                <a:latin typeface="Georgia" panose="02040502050405020303" pitchFamily="18" charset="0"/>
              </a:rPr>
              <a:t>2 </a:t>
            </a:r>
            <a:r>
              <a:rPr lang="ru-RU" sz="1800" dirty="0">
                <a:latin typeface="Georgia" panose="02040502050405020303" pitchFamily="18" charset="0"/>
              </a:rPr>
              <a:t>(фосген</a:t>
            </a:r>
            <a:r>
              <a:rPr lang="ru-RU" sz="1800" dirty="0" smtClean="0">
                <a:latin typeface="Georgia" panose="02040502050405020303" pitchFamily="18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Оксид углерода (II)  может восстановить большинство металлов из их оксидов, например: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Georgia" panose="02040502050405020303" pitchFamily="18" charset="0"/>
              </a:rPr>
              <a:t>CO</a:t>
            </a:r>
            <a:r>
              <a:rPr lang="ru-RU" sz="1800" dirty="0">
                <a:latin typeface="Georgia" panose="02040502050405020303" pitchFamily="18" charset="0"/>
              </a:rPr>
              <a:t> + </a:t>
            </a:r>
            <a:r>
              <a:rPr lang="ru-RU" sz="1800" dirty="0" err="1">
                <a:latin typeface="Georgia" panose="02040502050405020303" pitchFamily="18" charset="0"/>
              </a:rPr>
              <a:t>СuО</a:t>
            </a:r>
            <a:r>
              <a:rPr lang="ru-RU" sz="1800" dirty="0">
                <a:latin typeface="Georgia" panose="02040502050405020303" pitchFamily="18" charset="0"/>
              </a:rPr>
              <a:t>    →  </a:t>
            </a:r>
            <a:r>
              <a:rPr lang="ru-RU" sz="1800" dirty="0" err="1">
                <a:latin typeface="Georgia" panose="02040502050405020303" pitchFamily="18" charset="0"/>
              </a:rPr>
              <a:t>Сu</a:t>
            </a:r>
            <a:r>
              <a:rPr lang="ru-RU" sz="1800" dirty="0">
                <a:latin typeface="Georgia" panose="02040502050405020303" pitchFamily="18" charset="0"/>
              </a:rPr>
              <a:t>+    CO</a:t>
            </a:r>
            <a:r>
              <a:rPr lang="ru-RU" sz="1800" baseline="-25000" dirty="0">
                <a:latin typeface="Georgia" panose="02040502050405020303" pitchFamily="18" charset="0"/>
              </a:rPr>
              <a:t>2</a:t>
            </a:r>
            <a:endParaRPr lang="ru-RU" sz="1800" dirty="0">
              <a:latin typeface="Georgia" panose="02040502050405020303" pitchFamily="18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Georgia" panose="02040502050405020303" pitchFamily="18" charset="0"/>
              </a:rPr>
              <a:t>CO +</a:t>
            </a:r>
            <a:r>
              <a:rPr lang="ru-RU" sz="1800" dirty="0" err="1">
                <a:latin typeface="Georgia" panose="02040502050405020303" pitchFamily="18" charset="0"/>
              </a:rPr>
              <a:t>FeO</a:t>
            </a:r>
            <a:r>
              <a:rPr lang="ru-RU" sz="1800" dirty="0">
                <a:latin typeface="Georgia" panose="02040502050405020303" pitchFamily="18" charset="0"/>
              </a:rPr>
              <a:t> =CO</a:t>
            </a:r>
            <a:r>
              <a:rPr lang="ru-RU" sz="1800" baseline="-25000" dirty="0">
                <a:latin typeface="Georgia" panose="02040502050405020303" pitchFamily="18" charset="0"/>
              </a:rPr>
              <a:t>2 </a:t>
            </a:r>
            <a:r>
              <a:rPr lang="ru-RU" sz="1800" dirty="0">
                <a:latin typeface="Georgia" panose="02040502050405020303" pitchFamily="18" charset="0"/>
              </a:rPr>
              <a:t>+</a:t>
            </a:r>
            <a:r>
              <a:rPr lang="ru-RU" sz="1800" dirty="0" err="1">
                <a:latin typeface="Georgia" panose="02040502050405020303" pitchFamily="18" charset="0"/>
              </a:rPr>
              <a:t>Fe</a:t>
            </a:r>
            <a:r>
              <a:rPr lang="ru-RU" sz="1800" dirty="0">
                <a:latin typeface="Georgia" panose="02040502050405020303" pitchFamily="18" charset="0"/>
              </a:rPr>
              <a:t/>
            </a:r>
            <a:br>
              <a:rPr lang="ru-RU" sz="1800" dirty="0">
                <a:latin typeface="Georgia" panose="02040502050405020303" pitchFamily="18" charset="0"/>
              </a:rPr>
            </a:br>
            <a:r>
              <a:rPr lang="ru-RU" sz="1800" dirty="0">
                <a:latin typeface="Georgia" panose="02040502050405020303" pitchFamily="18" charset="0"/>
              </a:rPr>
              <a:t>СO +2H</a:t>
            </a:r>
            <a:r>
              <a:rPr lang="ru-RU" sz="1800" baseline="-25000" dirty="0">
                <a:latin typeface="Georgia" panose="02040502050405020303" pitchFamily="18" charset="0"/>
              </a:rPr>
              <a:t>2 </a:t>
            </a:r>
            <a:r>
              <a:rPr lang="ru-RU" sz="1800" dirty="0">
                <a:latin typeface="Georgia" panose="02040502050405020303" pitchFamily="18" charset="0"/>
              </a:rPr>
              <a:t>=CH</a:t>
            </a:r>
            <a:r>
              <a:rPr lang="ru-RU" sz="1800" baseline="-25000" dirty="0">
                <a:latin typeface="Georgia" panose="02040502050405020303" pitchFamily="18" charset="0"/>
              </a:rPr>
              <a:t>3 </a:t>
            </a:r>
            <a:r>
              <a:rPr lang="ru-RU" sz="1800" dirty="0">
                <a:latin typeface="Georgia" panose="02040502050405020303" pitchFamily="18" charset="0"/>
              </a:rPr>
              <a:t>OH (метанол)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065213" y="2235200"/>
            <a:ext cx="4283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1">
              <a:cs typeface="Times New Roman" pitchFamily="18" charset="0"/>
            </a:endParaRPr>
          </a:p>
          <a:p>
            <a:pPr eaLnBrk="0" hangingPunct="0"/>
            <a:r>
              <a:rPr lang="en-US" b="1">
                <a:cs typeface="Times New Roman" pitchFamily="18" charset="0"/>
              </a:rPr>
              <a:t>I</a:t>
            </a:r>
            <a:r>
              <a:rPr lang="ru-RU" b="1">
                <a:cs typeface="Times New Roman" pitchFamily="18" charset="0"/>
              </a:rPr>
              <a:t>. Угарный газ — оксид углерода (</a:t>
            </a:r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)</a:t>
            </a:r>
            <a:r>
              <a:rPr lang="ru-RU" sz="1000"/>
              <a:t> 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3 группа : Химические свойства оксидов</a:t>
            </a:r>
          </a:p>
          <a:p>
            <a:pPr marL="0" indent="0" eaLnBrk="1" hangingPunct="1">
              <a:buFont typeface="Arial" charset="0"/>
              <a:buNone/>
            </a:pPr>
            <a:endParaRPr lang="ru-RU" sz="2800" smtClean="0"/>
          </a:p>
          <a:p>
            <a:pPr marL="0" indent="0" eaLnBrk="1" hangingPunct="1">
              <a:buFont typeface="Arial" charset="0"/>
              <a:buNone/>
            </a:pPr>
            <a:endParaRPr lang="ru-RU" sz="2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065213" y="2373313"/>
            <a:ext cx="221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. Углекислый газ</a:t>
            </a:r>
            <a:endParaRPr lang="ru-RU" sz="280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5913" y="2743200"/>
            <a:ext cx="120078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кислотный оксид, он взаимодействует с основными оксидами и основаниями с образованием кислых и средних солей, с нек. солями, водой: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en-US" sz="1400">
                <a:latin typeface="Georgia" pitchFamily="18" charset="0"/>
                <a:cs typeface="Times New Roman" pitchFamily="18" charset="0"/>
              </a:rPr>
              <a:t>Ca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О+ CO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      →  CaCO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3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en-US" sz="1400">
                <a:latin typeface="Georgia" pitchFamily="18" charset="0"/>
                <a:cs typeface="Times New Roman" pitchFamily="18" charset="0"/>
              </a:rPr>
              <a:t>Ca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(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OH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)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+ 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CO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    →   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CaCO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3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 + 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H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O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   </a:t>
            </a:r>
            <a:r>
              <a:rPr lang="ru-RU" sz="1400" baseline="30000">
                <a:latin typeface="Georgia" pitchFamily="18" charset="0"/>
                <a:cs typeface="Times New Roman" pitchFamily="18" charset="0"/>
              </a:rPr>
              <a:t> (</a:t>
            </a:r>
            <a:r>
              <a:rPr lang="ru-RU" sz="1400" b="1" baseline="30000">
                <a:latin typeface="Georgia" pitchFamily="18" charset="0"/>
                <a:cs typeface="Times New Roman" pitchFamily="18" charset="0"/>
              </a:rPr>
              <a:t>качественная реакция на CO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 b="1" baseline="30000">
                <a:latin typeface="Georgia" pitchFamily="18" charset="0"/>
                <a:cs typeface="Times New Roman" pitchFamily="18" charset="0"/>
              </a:rPr>
              <a:t>)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en-US" sz="1400" b="1">
                <a:latin typeface="Georgia" pitchFamily="18" charset="0"/>
                <a:cs typeface="Times New Roman" pitchFamily="18" charset="0"/>
              </a:rPr>
              <a:t>Ca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(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OH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)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+ 2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CO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  → 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Ca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(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HCO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3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)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СаСО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3   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+   СО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  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+  Н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О    →  Са(НСО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3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)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СО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 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+ Н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О = Н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СО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3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 b="1">
                <a:latin typeface="Georgia" pitchFamily="18" charset="0"/>
                <a:cs typeface="Times New Roman" pitchFamily="18" charset="0"/>
              </a:rPr>
              <a:t>СО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 – окислитель</a:t>
            </a:r>
            <a:endParaRPr lang="ru-RU" sz="900">
              <a:latin typeface="Georgia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СО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 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+ С = 2СО</a:t>
            </a:r>
            <a:endParaRPr lang="ru-RU" sz="900">
              <a:latin typeface="Georgia" pitchFamily="18" charset="0"/>
            </a:endParaRPr>
          </a:p>
          <a:p>
            <a:pPr eaLnBrk="0" hangingPunct="0">
              <a:buFont typeface="Arial" charset="0"/>
              <a:buChar char="•"/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Магний способен гореть в атмосфере CO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, восстанавливая при этом углерод. 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Mg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 +  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CO</a:t>
            </a:r>
            <a:r>
              <a:rPr lang="ru-RU" sz="1400" baseline="-30000">
                <a:latin typeface="Georgia" pitchFamily="18" charset="0"/>
                <a:cs typeface="Times New Roman" pitchFamily="18" charset="0"/>
              </a:rPr>
              <a:t>2  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 →  2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MgO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+ 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C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          </a:t>
            </a:r>
            <a:r>
              <a:rPr lang="ru-RU" sz="1400">
                <a:latin typeface="Georgia" pitchFamily="18" charset="0"/>
                <a:cs typeface="Times New Roman" pitchFamily="18" charset="0"/>
              </a:rPr>
              <a:t>(500</a:t>
            </a:r>
            <a:r>
              <a:rPr lang="ru-RU" sz="1400" baseline="30000">
                <a:latin typeface="Georgia" pitchFamily="18" charset="0"/>
                <a:cs typeface="Times New Roman" pitchFamily="18" charset="0"/>
              </a:rPr>
              <a:t>0</a:t>
            </a:r>
            <a:r>
              <a:rPr lang="en-US" sz="1400">
                <a:latin typeface="Georgia" pitchFamily="18" charset="0"/>
                <a:cs typeface="Times New Roman" pitchFamily="18" charset="0"/>
              </a:rPr>
              <a:t>C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)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Не тушите загоревшуюся пиротехнику углекислотным огнетушителем!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Пероксид натрия поглощает углекислый газ: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 b="1">
                <a:latin typeface="Georgia" pitchFamily="18" charset="0"/>
                <a:cs typeface="Times New Roman" pitchFamily="18" charset="0"/>
              </a:rPr>
              <a:t> 2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Na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  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+  2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CO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  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  → 2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Na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CO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3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+</a:t>
            </a:r>
            <a:r>
              <a:rPr lang="en-US" sz="1400" b="1">
                <a:latin typeface="Georgia" pitchFamily="18" charset="0"/>
                <a:cs typeface="Times New Roman" pitchFamily="18" charset="0"/>
              </a:rPr>
              <a:t>O</a:t>
            </a:r>
            <a:r>
              <a:rPr lang="ru-RU" sz="1400" b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 b="1">
                <a:latin typeface="Georgia" pitchFamily="18" charset="0"/>
                <a:cs typeface="Times New Roman" pitchFamily="18" charset="0"/>
              </a:rPr>
              <a:t>↑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Это реакцию используют в подводных лодках и в космических кораблях для регенерации воздуха.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>
                <a:latin typeface="Georgia" pitchFamily="18" charset="0"/>
                <a:cs typeface="Times New Roman" pitchFamily="18" charset="0"/>
              </a:rPr>
              <a:t>Огромная масса углекислого газа превращается в органические вещества и кислород в результате фотосинтеза:</a:t>
            </a:r>
            <a:endParaRPr lang="ru-RU" sz="900">
              <a:latin typeface="Georgia" pitchFamily="18" charset="0"/>
            </a:endParaRPr>
          </a:p>
          <a:p>
            <a:pPr eaLnBrk="0" hangingPunct="0">
              <a:tabLst>
                <a:tab pos="590550" algn="l"/>
              </a:tabLst>
            </a:pPr>
            <a:r>
              <a:rPr lang="ru-RU" sz="1400" b="1" i="1">
                <a:latin typeface="Georgia" pitchFamily="18" charset="0"/>
                <a:cs typeface="Times New Roman" pitchFamily="18" charset="0"/>
              </a:rPr>
              <a:t>      6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CO</a:t>
            </a:r>
            <a:r>
              <a:rPr lang="ru-RU" sz="1400" b="1" i="1" baseline="-30000">
                <a:latin typeface="Georgia" pitchFamily="18" charset="0"/>
                <a:cs typeface="Times New Roman" pitchFamily="18" charset="0"/>
              </a:rPr>
              <a:t>2 </a:t>
            </a:r>
            <a:r>
              <a:rPr lang="ru-RU" sz="1400" b="1" i="1">
                <a:latin typeface="Georgia" pitchFamily="18" charset="0"/>
                <a:cs typeface="Times New Roman" pitchFamily="18" charset="0"/>
              </a:rPr>
              <a:t>+  6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H</a:t>
            </a:r>
            <a:r>
              <a:rPr lang="ru-RU" sz="1400" b="1" i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O</a:t>
            </a:r>
            <a:r>
              <a:rPr lang="ru-RU" sz="1400" b="1" i="1">
                <a:latin typeface="Georgia" pitchFamily="18" charset="0"/>
                <a:cs typeface="Times New Roman" pitchFamily="18" charset="0"/>
              </a:rPr>
              <a:t> →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C</a:t>
            </a:r>
            <a:r>
              <a:rPr lang="ru-RU" sz="1400" b="1" i="1" baseline="-30000">
                <a:latin typeface="Georgia" pitchFamily="18" charset="0"/>
                <a:cs typeface="Times New Roman" pitchFamily="18" charset="0"/>
              </a:rPr>
              <a:t>6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H</a:t>
            </a:r>
            <a:r>
              <a:rPr lang="ru-RU" sz="1400" b="1" i="1" baseline="-30000">
                <a:latin typeface="Georgia" pitchFamily="18" charset="0"/>
                <a:cs typeface="Times New Roman" pitchFamily="18" charset="0"/>
              </a:rPr>
              <a:t>12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O</a:t>
            </a:r>
            <a:r>
              <a:rPr lang="ru-RU" sz="1400" b="1" i="1" baseline="-30000">
                <a:latin typeface="Georgia" pitchFamily="18" charset="0"/>
                <a:cs typeface="Times New Roman" pitchFamily="18" charset="0"/>
              </a:rPr>
              <a:t>6 </a:t>
            </a:r>
            <a:r>
              <a:rPr lang="ru-RU" sz="1400" b="1" i="1">
                <a:latin typeface="Georgia" pitchFamily="18" charset="0"/>
                <a:cs typeface="Times New Roman" pitchFamily="18" charset="0"/>
              </a:rPr>
              <a:t>+ 6</a:t>
            </a:r>
            <a:r>
              <a:rPr lang="en-US" sz="1400" b="1" i="1">
                <a:latin typeface="Georgia" pitchFamily="18" charset="0"/>
                <a:cs typeface="Times New Roman" pitchFamily="18" charset="0"/>
              </a:rPr>
              <a:t>O</a:t>
            </a:r>
            <a:r>
              <a:rPr lang="ru-RU" sz="1400" b="1" i="1" baseline="-30000">
                <a:latin typeface="Georgia" pitchFamily="18" charset="0"/>
                <a:cs typeface="Times New Roman" pitchFamily="18" charset="0"/>
              </a:rPr>
              <a:t>2</a:t>
            </a:r>
            <a:r>
              <a:rPr lang="ru-RU" sz="1400" b="1" i="1">
                <a:latin typeface="Georgia" pitchFamily="18" charset="0"/>
                <a:cs typeface="Times New Roman" pitchFamily="18" charset="0"/>
              </a:rPr>
              <a:t>↑</a:t>
            </a:r>
            <a:endParaRPr lang="ru-RU" sz="2000">
              <a:latin typeface="Georg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4888" y="1689100"/>
            <a:ext cx="10058400" cy="510540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400" b="1" dirty="0"/>
              <a:t>4</a:t>
            </a:r>
            <a:r>
              <a:rPr lang="ru-RU" sz="3400" b="1" dirty="0" smtClean="0"/>
              <a:t> группа : Получение оксидов и применение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u="sng" dirty="0" smtClean="0">
                <a:latin typeface="Georgia" panose="02040502050405020303" pitchFamily="18" charset="0"/>
              </a:rPr>
              <a:t>Получение</a:t>
            </a:r>
            <a:r>
              <a:rPr lang="ru-RU" sz="1800" dirty="0" smtClean="0">
                <a:latin typeface="Georgia" panose="02040502050405020303" pitchFamily="18" charset="0"/>
              </a:rPr>
              <a:t>: 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latin typeface="Georgia" panose="02040502050405020303" pitchFamily="18" charset="0"/>
              </a:rPr>
              <a:t>1.В </a:t>
            </a:r>
            <a:r>
              <a:rPr lang="ru-RU" sz="1800" dirty="0">
                <a:latin typeface="Georgia" panose="02040502050405020303" pitchFamily="18" charset="0"/>
              </a:rPr>
              <a:t>промышленности   С  + О</a:t>
            </a:r>
            <a:r>
              <a:rPr lang="ru-RU" sz="1800" baseline="-25000" dirty="0">
                <a:latin typeface="Georgia" panose="02040502050405020303" pitchFamily="18" charset="0"/>
              </a:rPr>
              <a:t>2</a:t>
            </a:r>
            <a:r>
              <a:rPr lang="ru-RU" sz="1800" dirty="0">
                <a:latin typeface="Georgia" panose="02040502050405020303" pitchFamily="18" charset="0"/>
              </a:rPr>
              <a:t> = 2СО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latin typeface="Georgia" panose="02040502050405020303" pitchFamily="18" charset="0"/>
              </a:rPr>
              <a:t>2.В лаборатории  НСООН = Н</a:t>
            </a:r>
            <a:r>
              <a:rPr lang="ru-RU" sz="1800" baseline="-25000" dirty="0">
                <a:latin typeface="Georgia" panose="02040502050405020303" pitchFamily="18" charset="0"/>
              </a:rPr>
              <a:t>2</a:t>
            </a:r>
            <a:r>
              <a:rPr lang="ru-RU" sz="1800" dirty="0">
                <a:latin typeface="Georgia" panose="02040502050405020303" pitchFamily="18" charset="0"/>
              </a:rPr>
              <a:t>О + СО</a:t>
            </a:r>
            <a:r>
              <a:rPr lang="ru-RU" sz="1800" dirty="0" smtClean="0">
                <a:latin typeface="Georgia" panose="02040502050405020303" pitchFamily="18" charset="0"/>
              </a:rPr>
              <a:t>↑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u="sng" dirty="0" smtClean="0">
                <a:latin typeface="Georgia" panose="02040502050405020303" pitchFamily="18" charset="0"/>
              </a:rPr>
              <a:t>Применение</a:t>
            </a:r>
            <a:r>
              <a:rPr lang="ru-RU" sz="1800" dirty="0" smtClean="0">
                <a:latin typeface="Georgia" panose="02040502050405020303" pitchFamily="18" charset="0"/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1) Топливо.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2) Основная часть генераторного газа – одного из видов газообразного топлива.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3) Как восстановитель в металлургии.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4) Исходное вещество при синтезе органических веществ.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5) Применяется </a:t>
            </a:r>
            <a:r>
              <a:rPr lang="ru-RU" sz="1800" b="1" dirty="0">
                <a:latin typeface="Georgia" panose="02040502050405020303" pitchFamily="18" charset="0"/>
              </a:rPr>
              <a:t>для обработки мяса животных и рыбы</a:t>
            </a:r>
            <a:r>
              <a:rPr lang="ru-RU" sz="1800" dirty="0">
                <a:latin typeface="Georgia" panose="02040502050405020303" pitchFamily="18" charset="0"/>
              </a:rPr>
              <a:t>, придает им ярко красный цвет и свежий вид, не изменяя вкуса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>
                <a:latin typeface="Georgia" panose="02040502050405020303" pitchFamily="18" charset="0"/>
              </a:rPr>
              <a:t>6) Недавно выяснилось, что угарный газ может </a:t>
            </a:r>
            <a:r>
              <a:rPr lang="ru-RU" sz="1800" b="1" dirty="0">
                <a:latin typeface="Georgia" panose="02040502050405020303" pitchFamily="18" charset="0"/>
              </a:rPr>
              <a:t>уменьшить поражение мозга при инсульте:</a:t>
            </a:r>
            <a:r>
              <a:rPr lang="ru-RU" sz="1800" dirty="0">
                <a:latin typeface="Georgia" panose="02040502050405020303" pitchFamily="18" charset="0"/>
              </a:rPr>
              <a:t> по результатам исследований на мышах ученые установили, что лечение малыми дозами угарного газа может помочь ограничить повреждение головного мозга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latin typeface="Georgia" panose="02040502050405020303" pitchFamily="18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065213" y="2020888"/>
            <a:ext cx="4283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b="1">
              <a:cs typeface="Times New Roman" pitchFamily="18" charset="0"/>
            </a:endParaRPr>
          </a:p>
          <a:p>
            <a:pPr eaLnBrk="0" hangingPunct="0"/>
            <a:r>
              <a:rPr lang="en-US" b="1">
                <a:cs typeface="Times New Roman" pitchFamily="18" charset="0"/>
              </a:rPr>
              <a:t>I</a:t>
            </a:r>
            <a:r>
              <a:rPr lang="ru-RU" b="1">
                <a:cs typeface="Times New Roman" pitchFamily="18" charset="0"/>
              </a:rPr>
              <a:t>. Угарный газ — оксид углерода (</a:t>
            </a:r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)</a:t>
            </a:r>
            <a:r>
              <a:rPr lang="ru-RU" sz="1000"/>
              <a:t> 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600" b="1" smtClean="0"/>
              <a:t>4 группа : Получение оксидов и применение</a:t>
            </a: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800" u="sng" smtClean="0">
                <a:latin typeface="Georgia" pitchFamily="18" charset="0"/>
              </a:rPr>
              <a:t>Получение</a:t>
            </a:r>
            <a:r>
              <a:rPr lang="ru-RU" sz="1800" smtClean="0">
                <a:latin typeface="Georgia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1.В промышленности  СаСО</a:t>
            </a:r>
            <a:r>
              <a:rPr lang="ru-RU" sz="1800" baseline="-25000" smtClean="0">
                <a:latin typeface="Georgia" pitchFamily="18" charset="0"/>
              </a:rPr>
              <a:t>3</a:t>
            </a:r>
            <a:r>
              <a:rPr lang="ru-RU" sz="1800" smtClean="0">
                <a:latin typeface="Georgia" pitchFamily="18" charset="0"/>
              </a:rPr>
              <a:t>  =  СаО + СО</a:t>
            </a:r>
            <a:r>
              <a:rPr lang="ru-RU" sz="1800" baseline="-25000" smtClean="0">
                <a:latin typeface="Georgia" pitchFamily="18" charset="0"/>
              </a:rPr>
              <a:t>2</a:t>
            </a:r>
            <a:r>
              <a:rPr lang="ru-RU" sz="1800" smtClean="0">
                <a:latin typeface="Georgia" pitchFamily="18" charset="0"/>
              </a:rPr>
              <a:t>↑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2.В лаборатории СаСО</a:t>
            </a:r>
            <a:r>
              <a:rPr lang="ru-RU" sz="1800" baseline="-25000" smtClean="0">
                <a:latin typeface="Georgia" pitchFamily="18" charset="0"/>
              </a:rPr>
              <a:t>3</a:t>
            </a:r>
            <a:r>
              <a:rPr lang="ru-RU" sz="1800" smtClean="0">
                <a:latin typeface="Georgia" pitchFamily="18" charset="0"/>
              </a:rPr>
              <a:t>+2НС</a:t>
            </a:r>
            <a:r>
              <a:rPr lang="en-US" sz="1800" smtClean="0">
                <a:latin typeface="Georgia" pitchFamily="18" charset="0"/>
              </a:rPr>
              <a:t>l</a:t>
            </a:r>
            <a:r>
              <a:rPr lang="ru-RU" sz="1800" smtClean="0">
                <a:latin typeface="Georgia" pitchFamily="18" charset="0"/>
              </a:rPr>
              <a:t>=СаС</a:t>
            </a:r>
            <a:r>
              <a:rPr lang="en-US" sz="1800" smtClean="0">
                <a:latin typeface="Georgia" pitchFamily="18" charset="0"/>
              </a:rPr>
              <a:t>l</a:t>
            </a:r>
            <a:r>
              <a:rPr lang="ru-RU" sz="1800" baseline="-25000" smtClean="0">
                <a:latin typeface="Georgia" pitchFamily="18" charset="0"/>
              </a:rPr>
              <a:t>2</a:t>
            </a:r>
            <a:r>
              <a:rPr lang="ru-RU" sz="1800" smtClean="0">
                <a:latin typeface="Georgia" pitchFamily="18" charset="0"/>
              </a:rPr>
              <a:t>+СО</a:t>
            </a:r>
            <a:r>
              <a:rPr lang="ru-RU" sz="1800" baseline="-25000" smtClean="0">
                <a:latin typeface="Georgia" pitchFamily="18" charset="0"/>
              </a:rPr>
              <a:t>2</a:t>
            </a:r>
            <a:r>
              <a:rPr lang="ru-RU" sz="1800" smtClean="0">
                <a:latin typeface="Georgia" pitchFamily="18" charset="0"/>
              </a:rPr>
              <a:t>↑+Н</a:t>
            </a:r>
            <a:r>
              <a:rPr lang="ru-RU" sz="1800" baseline="-25000" smtClean="0">
                <a:latin typeface="Georgia" pitchFamily="18" charset="0"/>
              </a:rPr>
              <a:t>2</a:t>
            </a:r>
            <a:r>
              <a:rPr lang="ru-RU" sz="1800" smtClean="0">
                <a:latin typeface="Georgia" pitchFamily="18" charset="0"/>
              </a:rPr>
              <a:t>О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u="sng" smtClean="0">
                <a:latin typeface="Georgia" pitchFamily="18" charset="0"/>
              </a:rPr>
              <a:t>Применение</a:t>
            </a:r>
            <a:r>
              <a:rPr lang="ru-RU" sz="1800" smtClean="0">
                <a:latin typeface="Georgia" pitchFamily="18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1)В производстве сахара, соды, газированных напитков;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2) Не поддерживает жизнедеятельность бактерий и плесени – в его атмосфере сохраняют продукты. Сухой лёд – для хранения продуктов.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3) В жидком виде – в огнетушителях; </a:t>
            </a: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1065213" y="2373313"/>
            <a:ext cx="221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. Углекислый газ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Обобщение и систематизация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4663" y="2270125"/>
            <a:ext cx="112395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b="1">
                <a:latin typeface="Segoe Print" pitchFamily="2" charset="0"/>
                <a:cs typeface="Times New Roman" pitchFamily="18" charset="0"/>
              </a:rPr>
              <a:t>1. </a:t>
            </a:r>
            <a:r>
              <a:rPr lang="ru-RU" sz="1600">
                <a:latin typeface="Segoe Print" pitchFamily="2" charset="0"/>
                <a:cs typeface="Times New Roman" pitchFamily="18" charset="0"/>
              </a:rPr>
              <a:t>Лаборант нашей школы не уважает углекислый газ за то, что из-за него баночки с растворами щелочей невозможно открыть после школьных каникул. Объясните — почему лаборант обвиняет в этом углекислый газ?</a:t>
            </a:r>
          </a:p>
          <a:p>
            <a:pPr eaLnBrk="0" hangingPunct="0"/>
            <a:endParaRPr lang="ru-RU" sz="1600" b="1">
              <a:latin typeface="Segoe Print" pitchFamily="2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Segoe Print" pitchFamily="2" charset="0"/>
                <a:cs typeface="Times New Roman" pitchFamily="18" charset="0"/>
              </a:rPr>
              <a:t>2. </a:t>
            </a:r>
            <a:r>
              <a:rPr lang="ru-RU" sz="1600">
                <a:latin typeface="Segoe Print" pitchFamily="2" charset="0"/>
                <a:cs typeface="Times New Roman" pitchFamily="18" charset="0"/>
              </a:rPr>
              <a:t>Проблема очищения воздуха от углекислого газа на космических станциях и подводных лодках — больная проблема. Еще писатель-фантаст Ж. Верн пытался решить ее. А какой выход нашли современные ученые?</a:t>
            </a:r>
          </a:p>
          <a:p>
            <a:pPr eaLnBrk="0" hangingPunct="0"/>
            <a:endParaRPr lang="ru-RU" sz="1600" b="1">
              <a:latin typeface="Segoe Print" pitchFamily="2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Segoe Print" pitchFamily="2" charset="0"/>
                <a:cs typeface="Times New Roman" pitchFamily="18" charset="0"/>
              </a:rPr>
              <a:t>3.</a:t>
            </a:r>
            <a:r>
              <a:rPr lang="ru-RU" sz="1600">
                <a:latin typeface="Segoe Print" pitchFamily="2" charset="0"/>
                <a:cs typeface="Times New Roman" pitchFamily="18" charset="0"/>
              </a:rPr>
              <a:t>Шумная компания городских жителей решила отметить Новый год на природе, в деревенском домике с печкой. Когда дрова прогорели, они закрыли вьюшку у печки, не заглянув вовнутрь, чтобы, как они решили, тепло сохранилось дольше. Что могло случиться, но, к счастью, не произошло, так как дверь в домике очень часто была открыта?</a:t>
            </a:r>
          </a:p>
          <a:p>
            <a:pPr eaLnBrk="0" hangingPunct="0"/>
            <a:endParaRPr lang="ru-RU" sz="1600" b="1">
              <a:latin typeface="Segoe Print" pitchFamily="2" charset="0"/>
              <a:cs typeface="Times New Roman" pitchFamily="18" charset="0"/>
            </a:endParaRPr>
          </a:p>
          <a:p>
            <a:pPr eaLnBrk="0" hangingPunct="0"/>
            <a:r>
              <a:rPr lang="ru-RU" sz="1600" b="1">
                <a:latin typeface="Segoe Print" pitchFamily="2" charset="0"/>
                <a:cs typeface="Times New Roman" pitchFamily="18" charset="0"/>
              </a:rPr>
              <a:t>4.</a:t>
            </a:r>
            <a:r>
              <a:rPr lang="ru-RU" sz="1600">
                <a:latin typeface="Segoe Print" pitchFamily="2" charset="0"/>
                <a:cs typeface="Times New Roman" pitchFamily="18" charset="0"/>
              </a:rPr>
              <a:t>Водитель, нарушая привычные для себя правила, заехал в гараж задним ходом, чтобы утром быстрее выехать. Но утром было очень холодно и водитель, не открыв ворота, решил прогреть двигатель. Через некоторое время случилось непредвиденное…</a:t>
            </a:r>
          </a:p>
          <a:p>
            <a:pPr eaLnBrk="0" hangingPunct="0"/>
            <a:r>
              <a:rPr lang="ru-RU" sz="1600" b="1">
                <a:cs typeface="Times New Roman" pitchFamily="18" charset="0"/>
              </a:rPr>
              <a:t>5</a:t>
            </a:r>
            <a:r>
              <a:rPr lang="ru-RU" sz="1600" b="1">
                <a:latin typeface="Segoe Print" pitchFamily="2" charset="0"/>
                <a:cs typeface="Times New Roman" pitchFamily="18" charset="0"/>
              </a:rPr>
              <a:t>. </a:t>
            </a:r>
            <a:r>
              <a:rPr lang="ru-RU" sz="1600">
                <a:latin typeface="Segoe Print" pitchFamily="2" charset="0"/>
                <a:cs typeface="Times New Roman" pitchFamily="18" charset="0"/>
              </a:rPr>
              <a:t>Объясните выражение: «Угорел в избе (бане)».</a:t>
            </a:r>
          </a:p>
          <a:p>
            <a:pPr eaLnBrk="0" hangingPunct="0"/>
            <a:r>
              <a:rPr lang="ru-RU" b="1"/>
              <a:t>6. </a:t>
            </a:r>
            <a:r>
              <a:rPr lang="ru-RU"/>
              <a:t>Основной вопрос урока « Оксиды углерода – друзья или враги?»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Обобщение и систематизация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129071" name="Picture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2220913"/>
            <a:ext cx="175895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70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7225" y="2138363"/>
            <a:ext cx="8350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72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2138" y="2260600"/>
            <a:ext cx="18605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76" name="Picture 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0988" y="2260600"/>
            <a:ext cx="2246312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7" name="Picture 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8900" y="2093913"/>
            <a:ext cx="17970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65213" y="1649413"/>
            <a:ext cx="7564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>
                <a:latin typeface="Segoe Print" pitchFamily="2" charset="0"/>
                <a:cs typeface="Times New Roman" pitchFamily="18" charset="0"/>
              </a:rPr>
              <a:t>7. </a:t>
            </a:r>
            <a:r>
              <a:rPr lang="ru-RU">
                <a:latin typeface="Segoe Print" pitchFamily="2" charset="0"/>
                <a:cs typeface="Times New Roman" pitchFamily="18" charset="0"/>
              </a:rPr>
              <a:t>Установите признак, объединяющий указанные  объекты.</a:t>
            </a:r>
          </a:p>
          <a:p>
            <a:pPr eaLnBrk="0" hangingPunct="0"/>
            <a:endParaRPr lang="ru-RU"/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  <p:pic>
        <p:nvPicPr>
          <p:cNvPr id="129068" name="Picture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57263" y="3859213"/>
            <a:ext cx="1776412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9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9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. Обобщение и систематизация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1173163" y="17526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600" b="1" smtClean="0"/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65213" y="1427163"/>
            <a:ext cx="9083675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b="1" dirty="0">
                <a:latin typeface="+mn-lt"/>
                <a:ea typeface="Times New Roman" panose="02020603050405020304" pitchFamily="18" charset="0"/>
                <a:cs typeface="+mn-cs"/>
              </a:rPr>
              <a:t>8. </a:t>
            </a:r>
            <a:r>
              <a:rPr lang="ru-RU" dirty="0">
                <a:latin typeface="+mn-lt"/>
                <a:cs typeface="+mn-cs"/>
              </a:rPr>
              <a:t>Известно, что при прохождении технического осмотра автомобиля водитель предоставляет справку о состоянии выхлопных газов автомобиля. Концентрация какого газа указывается в справке?</a:t>
            </a:r>
          </a:p>
          <a:p>
            <a:pPr eaLnBrk="0" hangingPunct="0">
              <a:defRPr/>
            </a:pPr>
            <a:endParaRPr lang="ru-RU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cs typeface="+mn-cs"/>
              </a:rPr>
              <a:t>9. </a:t>
            </a:r>
            <a:r>
              <a:rPr lang="ru-RU" dirty="0">
                <a:latin typeface="+mn-lt"/>
                <a:cs typeface="+mn-cs"/>
              </a:rPr>
              <a:t>О чем речь?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Чтоб появиться, я сумел,                                   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Прокаливают белый мел.                                   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Я в газированной воде,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Я в хлебе, в соде; я везде.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 фотосинтез без меня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 не туда и не сюда.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 пламя маленькой свечи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 нужно только сделать вдох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Чтоб я на свет явиться мог.                     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 Горю  я синим пламенем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Угаром угрожаю,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Когда совсем сгораю 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Из печки </a:t>
            </a:r>
            <a:r>
              <a:rPr lang="ru-RU">
                <a:latin typeface="+mn-lt"/>
                <a:cs typeface="+mn-cs"/>
              </a:rPr>
              <a:t>улетаю.</a:t>
            </a:r>
            <a:endParaRPr lang="ru-RU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ru-RU" sz="2000" b="1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ru-RU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Закрепление 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395288"/>
            <a:ext cx="10058400" cy="52022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6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9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9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800" b="1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latin typeface="Georgia" pitchFamily="18" charset="0"/>
              </a:rPr>
              <a:t>«Пятый лишний»</a:t>
            </a:r>
            <a:r>
              <a:rPr lang="ru-RU" sz="1200" b="1" smtClean="0">
                <a:latin typeface="Georgia" pitchFamily="18" charset="0"/>
              </a:rPr>
              <a:t>	</a:t>
            </a:r>
            <a:endParaRPr lang="ru-RU" sz="12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smtClean="0">
                <a:latin typeface="Georgia" pitchFamily="18" charset="0"/>
              </a:rPr>
              <a:t>У четырех веществ можно найти что-то общее, а пятое вещество выбивается из ряда, лишнее. Найдите это вещество.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1. </a:t>
            </a:r>
            <a:r>
              <a:rPr lang="ru-RU" sz="1200" smtClean="0">
                <a:latin typeface="Georgia" pitchFamily="18" charset="0"/>
              </a:rPr>
              <a:t>Углерод, алмаз, графит, </a:t>
            </a:r>
            <a:r>
              <a:rPr lang="ru-RU" sz="1200" u="sng" smtClean="0">
                <a:latin typeface="Georgia" pitchFamily="18" charset="0"/>
              </a:rPr>
              <a:t>карбид,</a:t>
            </a:r>
            <a:r>
              <a:rPr lang="ru-RU" sz="1200" smtClean="0">
                <a:latin typeface="Georgia" pitchFamily="18" charset="0"/>
              </a:rPr>
              <a:t> карбин.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2. </a:t>
            </a:r>
            <a:r>
              <a:rPr lang="ru-RU" sz="1200" smtClean="0">
                <a:latin typeface="Georgia" pitchFamily="18" charset="0"/>
              </a:rPr>
              <a:t>Антрацит, торф, кокс, нефть </a:t>
            </a:r>
            <a:r>
              <a:rPr lang="ru-RU" sz="1200" u="sng" smtClean="0">
                <a:latin typeface="Georgia" pitchFamily="18" charset="0"/>
              </a:rPr>
              <a:t>стекло</a:t>
            </a:r>
            <a:r>
              <a:rPr lang="ru-RU" sz="1200" smtClean="0">
                <a:latin typeface="Georgia" pitchFamily="18" charset="0"/>
              </a:rPr>
              <a:t>,.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3. </a:t>
            </a:r>
            <a:r>
              <a:rPr lang="ru-RU" sz="1200" smtClean="0">
                <a:latin typeface="Georgia" pitchFamily="18" charset="0"/>
              </a:rPr>
              <a:t>Известняк, мел, мрамор, </a:t>
            </a:r>
            <a:r>
              <a:rPr lang="ru-RU" sz="1200" u="sng" smtClean="0">
                <a:latin typeface="Georgia" pitchFamily="18" charset="0"/>
              </a:rPr>
              <a:t>малахит,</a:t>
            </a:r>
            <a:r>
              <a:rPr lang="ru-RU" sz="1200" smtClean="0">
                <a:latin typeface="Georgia" pitchFamily="18" charset="0"/>
              </a:rPr>
              <a:t> кальцит.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4. </a:t>
            </a:r>
            <a:r>
              <a:rPr lang="ru-RU" sz="1200" smtClean="0">
                <a:latin typeface="Georgia" pitchFamily="18" charset="0"/>
              </a:rPr>
              <a:t>Кристаллическая сода, мрамор, поташ, </a:t>
            </a:r>
            <a:r>
              <a:rPr lang="ru-RU" sz="1200" u="sng" smtClean="0">
                <a:latin typeface="Georgia" pitchFamily="18" charset="0"/>
              </a:rPr>
              <a:t>каустик,</a:t>
            </a:r>
            <a:r>
              <a:rPr lang="ru-RU" sz="1200" smtClean="0">
                <a:latin typeface="Georgia" pitchFamily="18" charset="0"/>
              </a:rPr>
              <a:t> малахит.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5. </a:t>
            </a:r>
            <a:r>
              <a:rPr lang="ru-RU" sz="1200" smtClean="0">
                <a:latin typeface="Georgia" pitchFamily="18" charset="0"/>
              </a:rPr>
              <a:t>Фосген, </a:t>
            </a:r>
            <a:r>
              <a:rPr lang="ru-RU" sz="1200" u="sng" smtClean="0">
                <a:latin typeface="Georgia" pitchFamily="18" charset="0"/>
              </a:rPr>
              <a:t>фосфин</a:t>
            </a:r>
            <a:r>
              <a:rPr lang="ru-RU" sz="1200" smtClean="0">
                <a:latin typeface="Georgia" pitchFamily="18" charset="0"/>
              </a:rPr>
              <a:t>, синильная кислота, цианид калия, сероуглерод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6. </a:t>
            </a:r>
            <a:r>
              <a:rPr lang="ru-RU" sz="1200" smtClean="0">
                <a:latin typeface="Georgia" pitchFamily="18" charset="0"/>
              </a:rPr>
              <a:t>Морская вода, минеральная вода, </a:t>
            </a:r>
            <a:r>
              <a:rPr lang="ru-RU" sz="1200" u="sng" smtClean="0">
                <a:latin typeface="Georgia" pitchFamily="18" charset="0"/>
              </a:rPr>
              <a:t>дистиллированная вода</a:t>
            </a:r>
            <a:r>
              <a:rPr lang="ru-RU" sz="1200" smtClean="0">
                <a:latin typeface="Georgia" pitchFamily="18" charset="0"/>
              </a:rPr>
              <a:t>, грунтовая вода, жесткая вода.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200" b="1" smtClean="0">
                <a:latin typeface="Georgia" pitchFamily="18" charset="0"/>
              </a:rPr>
              <a:t>7. </a:t>
            </a:r>
            <a:r>
              <a:rPr lang="ru-RU" sz="1200" smtClean="0">
                <a:latin typeface="Georgia" pitchFamily="18" charset="0"/>
              </a:rPr>
              <a:t>Известковое молоко, пушонка, гашеная известь, </a:t>
            </a:r>
            <a:r>
              <a:rPr lang="ru-RU" sz="1200" u="sng" smtClean="0">
                <a:latin typeface="Georgia" pitchFamily="18" charset="0"/>
              </a:rPr>
              <a:t>известняк</a:t>
            </a:r>
            <a:r>
              <a:rPr lang="ru-RU" sz="1200" smtClean="0">
                <a:latin typeface="Georgia" pitchFamily="18" charset="0"/>
              </a:rPr>
              <a:t>, известковая вода.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1200" b="1" smtClean="0">
                <a:latin typeface="Georgia" pitchFamily="18" charset="0"/>
              </a:rPr>
              <a:t>8. </a:t>
            </a:r>
            <a:r>
              <a:rPr lang="pl-PL" sz="1200" smtClean="0">
                <a:latin typeface="Georgia" pitchFamily="18" charset="0"/>
              </a:rPr>
              <a:t>Li</a:t>
            </a:r>
            <a:r>
              <a:rPr lang="pl-PL" sz="1200" baseline="-25000" smtClean="0">
                <a:latin typeface="Georgia" pitchFamily="18" charset="0"/>
              </a:rPr>
              <a:t>2</a:t>
            </a:r>
            <a:r>
              <a:rPr lang="ru-RU" sz="1200" smtClean="0">
                <a:latin typeface="Georgia" pitchFamily="18" charset="0"/>
              </a:rPr>
              <a:t>СО</a:t>
            </a:r>
            <a:r>
              <a:rPr lang="pl-PL" sz="1200" baseline="-25000" smtClean="0">
                <a:latin typeface="Georgia" pitchFamily="18" charset="0"/>
              </a:rPr>
              <a:t>3</a:t>
            </a:r>
            <a:r>
              <a:rPr lang="pl-PL" sz="1200" smtClean="0">
                <a:latin typeface="Georgia" pitchFamily="18" charset="0"/>
              </a:rPr>
              <a:t>; (NH</a:t>
            </a:r>
            <a:r>
              <a:rPr lang="pl-PL" sz="1200" baseline="-25000" smtClean="0">
                <a:latin typeface="Georgia" pitchFamily="18" charset="0"/>
              </a:rPr>
              <a:t>4</a:t>
            </a:r>
            <a:r>
              <a:rPr lang="pl-PL" sz="1200" smtClean="0">
                <a:latin typeface="Georgia" pitchFamily="18" charset="0"/>
              </a:rPr>
              <a:t>)</a:t>
            </a:r>
            <a:r>
              <a:rPr lang="pl-PL" sz="1200" baseline="-25000" smtClean="0">
                <a:latin typeface="Georgia" pitchFamily="18" charset="0"/>
              </a:rPr>
              <a:t>2</a:t>
            </a:r>
            <a:r>
              <a:rPr lang="pl-PL" sz="1200" smtClean="0">
                <a:latin typeface="Georgia" pitchFamily="18" charset="0"/>
              </a:rPr>
              <a:t>CO</a:t>
            </a:r>
            <a:r>
              <a:rPr lang="pl-PL" sz="1200" baseline="-25000" smtClean="0">
                <a:latin typeface="Georgia" pitchFamily="18" charset="0"/>
              </a:rPr>
              <a:t>3</a:t>
            </a:r>
            <a:r>
              <a:rPr lang="pl-PL" sz="1200" smtClean="0">
                <a:latin typeface="Georgia" pitchFamily="18" charset="0"/>
              </a:rPr>
              <a:t>; </a:t>
            </a:r>
            <a:r>
              <a:rPr lang="ru-RU" sz="1200" u="sng" smtClean="0">
                <a:latin typeface="Georgia" pitchFamily="18" charset="0"/>
              </a:rPr>
              <a:t>СаСО</a:t>
            </a:r>
            <a:r>
              <a:rPr lang="pl-PL" sz="1200" u="sng" baseline="-25000" smtClean="0">
                <a:latin typeface="Georgia" pitchFamily="18" charset="0"/>
              </a:rPr>
              <a:t>3</a:t>
            </a:r>
            <a:r>
              <a:rPr lang="pl-PL" sz="1200" smtClean="0">
                <a:latin typeface="Georgia" pitchFamily="18" charset="0"/>
              </a:rPr>
              <a:t>; K</a:t>
            </a:r>
            <a:r>
              <a:rPr lang="pl-PL" sz="1200" baseline="-25000" smtClean="0">
                <a:latin typeface="Georgia" pitchFamily="18" charset="0"/>
              </a:rPr>
              <a:t>2</a:t>
            </a:r>
            <a:r>
              <a:rPr lang="pl-PL" sz="1200" smtClean="0">
                <a:latin typeface="Georgia" pitchFamily="18" charset="0"/>
              </a:rPr>
              <a:t>CO</a:t>
            </a:r>
            <a:r>
              <a:rPr lang="pl-PL" sz="1200" baseline="-25000" smtClean="0">
                <a:latin typeface="Georgia" pitchFamily="18" charset="0"/>
              </a:rPr>
              <a:t>3</a:t>
            </a:r>
            <a:r>
              <a:rPr lang="pl-PL" sz="1200" smtClean="0">
                <a:latin typeface="Georgia" pitchFamily="18" charset="0"/>
              </a:rPr>
              <a:t>, Na</a:t>
            </a:r>
            <a:r>
              <a:rPr lang="pl-PL" sz="1200" baseline="-25000" smtClean="0">
                <a:latin typeface="Georgia" pitchFamily="18" charset="0"/>
              </a:rPr>
              <a:t>2</a:t>
            </a:r>
            <a:r>
              <a:rPr lang="pl-PL" sz="1200" smtClean="0">
                <a:latin typeface="Georgia" pitchFamily="18" charset="0"/>
              </a:rPr>
              <a:t>CO</a:t>
            </a:r>
            <a:r>
              <a:rPr lang="pl-PL" sz="1200" baseline="-25000" smtClean="0">
                <a:latin typeface="Georgia" pitchFamily="18" charset="0"/>
              </a:rPr>
              <a:t>3</a:t>
            </a:r>
            <a:r>
              <a:rPr lang="pl-PL" sz="1200" smtClean="0">
                <a:latin typeface="Georgia" pitchFamily="18" charset="0"/>
              </a:rPr>
              <a:t>.</a:t>
            </a:r>
            <a:endParaRPr lang="ru-RU" sz="12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800" b="1" smtClean="0"/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35844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Закрепление 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68263"/>
            <a:ext cx="10058400" cy="60388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7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000" b="1" smtClean="0">
                <a:latin typeface="Georgia" pitchFamily="18" charset="0"/>
              </a:rPr>
              <a:t>«Синонимы»</a:t>
            </a:r>
            <a:endParaRPr lang="ru-RU" sz="30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smtClean="0">
                <a:latin typeface="Georgia" pitchFamily="18" charset="0"/>
              </a:rPr>
              <a:t>Напишите химические формулы веществ или их названия.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1. </a:t>
            </a:r>
            <a:r>
              <a:rPr lang="ru-RU" sz="1300" smtClean="0">
                <a:latin typeface="Georgia" pitchFamily="18" charset="0"/>
              </a:rPr>
              <a:t>Генераторный газ --     </a:t>
            </a:r>
            <a:r>
              <a:rPr lang="en-US" sz="1300" smtClean="0">
                <a:latin typeface="Georgia" pitchFamily="18" charset="0"/>
              </a:rPr>
              <a:t>CO</a:t>
            </a:r>
            <a:r>
              <a:rPr lang="ru-RU" sz="1300" smtClean="0">
                <a:latin typeface="Arial" charset="0"/>
              </a:rPr>
              <a:t> </a:t>
            </a:r>
            <a:r>
              <a:rPr lang="en-US" sz="1300" smtClean="0">
                <a:latin typeface="Arial" charset="0"/>
              </a:rPr>
              <a:t>+ H2</a:t>
            </a:r>
            <a:endParaRPr lang="ru-RU" sz="130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2. </a:t>
            </a:r>
            <a:r>
              <a:rPr lang="ru-RU" sz="1300" smtClean="0">
                <a:latin typeface="Georgia" pitchFamily="18" charset="0"/>
              </a:rPr>
              <a:t>Парниковый газ – </a:t>
            </a:r>
            <a:r>
              <a:rPr lang="en-US" sz="1300" smtClean="0">
                <a:latin typeface="Georgia" pitchFamily="18" charset="0"/>
              </a:rPr>
              <a:t>      CO2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3. </a:t>
            </a:r>
            <a:r>
              <a:rPr lang="ru-RU" sz="1300" smtClean="0">
                <a:latin typeface="Georgia" pitchFamily="18" charset="0"/>
              </a:rPr>
              <a:t>Несолеобразующий оксид</a:t>
            </a:r>
            <a:r>
              <a:rPr lang="en-US" sz="1300" smtClean="0">
                <a:latin typeface="Georgia" pitchFamily="18" charset="0"/>
              </a:rPr>
              <a:t> --    CO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4. </a:t>
            </a:r>
            <a:r>
              <a:rPr lang="ru-RU" sz="1300" smtClean="0">
                <a:latin typeface="Georgia" pitchFamily="18" charset="0"/>
              </a:rPr>
              <a:t>Соединение СО с гемоглобином  – </a:t>
            </a:r>
            <a:r>
              <a:rPr lang="en-US" sz="1300" smtClean="0">
                <a:latin typeface="Georgia" pitchFamily="18" charset="0"/>
              </a:rPr>
              <a:t> </a:t>
            </a:r>
            <a:r>
              <a:rPr lang="ru-RU" sz="1300" smtClean="0">
                <a:latin typeface="Georgia" pitchFamily="18" charset="0"/>
              </a:rPr>
              <a:t>карбоксигемоглобин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5. </a:t>
            </a:r>
            <a:r>
              <a:rPr lang="ru-RU" sz="1300" smtClean="0">
                <a:latin typeface="Georgia" pitchFamily="18" charset="0"/>
              </a:rPr>
              <a:t>Реактив на СО2  –  С</a:t>
            </a:r>
            <a:r>
              <a:rPr lang="en-US" sz="1300" smtClean="0">
                <a:latin typeface="Georgia" pitchFamily="18" charset="0"/>
              </a:rPr>
              <a:t>a(OH)2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6. </a:t>
            </a:r>
            <a:r>
              <a:rPr lang="ru-RU" sz="1300" smtClean="0">
                <a:latin typeface="Georgia" pitchFamily="18" charset="0"/>
              </a:rPr>
              <a:t>« Сухой лед»  – </a:t>
            </a:r>
            <a:r>
              <a:rPr lang="en-US" sz="1300" smtClean="0">
                <a:latin typeface="Georgia" pitchFamily="18" charset="0"/>
              </a:rPr>
              <a:t> CO2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7. </a:t>
            </a:r>
            <a:r>
              <a:rPr lang="ru-RU" sz="1300" smtClean="0">
                <a:latin typeface="Georgia" pitchFamily="18" charset="0"/>
              </a:rPr>
              <a:t>Компонент выхлопных газов автомобиля</a:t>
            </a:r>
            <a:r>
              <a:rPr lang="en-US" sz="1300" smtClean="0">
                <a:latin typeface="Georgia" pitchFamily="18" charset="0"/>
              </a:rPr>
              <a:t> -  CO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8. </a:t>
            </a:r>
            <a:r>
              <a:rPr lang="ru-RU" sz="1300" smtClean="0">
                <a:latin typeface="Georgia" pitchFamily="18" charset="0"/>
              </a:rPr>
              <a:t>Условно ядовитый газ</a:t>
            </a:r>
            <a:r>
              <a:rPr lang="en-US" sz="1300" smtClean="0">
                <a:latin typeface="Georgia" pitchFamily="18" charset="0"/>
              </a:rPr>
              <a:t> – CO2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9. </a:t>
            </a:r>
            <a:r>
              <a:rPr lang="ru-RU" sz="1300" smtClean="0">
                <a:latin typeface="Georgia" pitchFamily="18" charset="0"/>
              </a:rPr>
              <a:t>Природный газ – </a:t>
            </a:r>
            <a:r>
              <a:rPr lang="en-US" sz="1300" smtClean="0">
                <a:latin typeface="Georgia" pitchFamily="18" charset="0"/>
              </a:rPr>
              <a:t> CH4</a:t>
            </a:r>
            <a:endParaRPr lang="ru-RU" sz="13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300" b="1" smtClean="0"/>
          </a:p>
        </p:txBody>
      </p:sp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9A5315"/>
              </a:buClr>
            </a:pPr>
            <a:r>
              <a:rPr lang="ru-RU" b="1" dirty="0" smtClean="0"/>
              <a:t>Цель:</a:t>
            </a:r>
            <a:r>
              <a:rPr lang="ru-RU" dirty="0" smtClean="0"/>
              <a:t> создать условия для усвоение учащимися материала курса химии  по теме: «Оксиды углерода» на уровне компетенции посредством активного изучения теоретического </a:t>
            </a:r>
            <a:r>
              <a:rPr lang="ru-RU" smtClean="0"/>
              <a:t>материала </a:t>
            </a:r>
            <a:r>
              <a:rPr lang="ru-RU" smtClean="0"/>
              <a:t>.</a:t>
            </a:r>
            <a:endParaRPr lang="ru-RU" dirty="0" smtClean="0"/>
          </a:p>
          <a:p>
            <a:pPr eaLnBrk="1" hangingPunct="1">
              <a:lnSpc>
                <a:spcPct val="90000"/>
              </a:lnSpc>
              <a:buClr>
                <a:srgbClr val="9A5315"/>
              </a:buClr>
            </a:pPr>
            <a:r>
              <a:rPr lang="ru-RU" b="1" dirty="0" smtClean="0"/>
              <a:t> Применяемые приемы, методы и технологии: </a:t>
            </a:r>
            <a:r>
              <a:rPr lang="ru-RU" dirty="0" smtClean="0"/>
              <a:t>проблемный подход в обучении, игровые технологии, беседа, индивидуальная и групповая работа, эксперимент.</a:t>
            </a:r>
          </a:p>
          <a:p>
            <a:pPr eaLnBrk="1" hangingPunct="1">
              <a:lnSpc>
                <a:spcPct val="90000"/>
              </a:lnSpc>
              <a:buClr>
                <a:srgbClr val="9A5315"/>
              </a:buClr>
            </a:pPr>
            <a:r>
              <a:rPr lang="ru-RU" b="1" dirty="0" smtClean="0"/>
              <a:t>Оборудование и реактивы для учащихся: </a:t>
            </a:r>
            <a:r>
              <a:rPr lang="ru-RU" dirty="0" smtClean="0"/>
              <a:t>лабораторная посуда (пробирки, штатив для пробирок), раздаточный материал ( опорные конспекты, памятки для учащихся).</a:t>
            </a:r>
          </a:p>
          <a:p>
            <a:pPr eaLnBrk="1" hangingPunct="1">
              <a:lnSpc>
                <a:spcPct val="90000"/>
              </a:lnSpc>
              <a:buClr>
                <a:srgbClr val="9A5315"/>
              </a:buClr>
            </a:pPr>
            <a:endParaRPr lang="ru-RU" dirty="0" smtClean="0"/>
          </a:p>
          <a:p>
            <a:pPr eaLnBrk="1" hangingPunct="1">
              <a:lnSpc>
                <a:spcPct val="90000"/>
              </a:lnSpc>
              <a:buClr>
                <a:srgbClr val="9A5315"/>
              </a:buClr>
            </a:pPr>
            <a:endParaRPr lang="ru-RU" dirty="0" smtClean="0">
              <a:solidFill>
                <a:srgbClr val="9A531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Закрепление 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31763"/>
            <a:ext cx="10058400" cy="60388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7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26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Georgia" pitchFamily="18" charset="0"/>
              </a:rPr>
              <a:t>«Антонимы»</a:t>
            </a: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smtClean="0">
                <a:latin typeface="Georgia" pitchFamily="18" charset="0"/>
              </a:rPr>
              <a:t>Напишите химические термины, противоположные по значению предложенным.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1. </a:t>
            </a:r>
            <a:r>
              <a:rPr lang="ru-RU" sz="1300" smtClean="0">
                <a:latin typeface="Georgia" pitchFamily="18" charset="0"/>
              </a:rPr>
              <a:t>Окислитель – восстановитель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2. </a:t>
            </a:r>
            <a:r>
              <a:rPr lang="ru-RU" sz="1300" smtClean="0">
                <a:latin typeface="Georgia" pitchFamily="18" charset="0"/>
              </a:rPr>
              <a:t>Донор электронов –  акцептор электронов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3. </a:t>
            </a:r>
            <a:r>
              <a:rPr lang="ru-RU" sz="1300" smtClean="0">
                <a:latin typeface="Georgia" pitchFamily="18" charset="0"/>
              </a:rPr>
              <a:t>Кислотные свойства  –  основные свойства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4. </a:t>
            </a:r>
            <a:r>
              <a:rPr lang="ru-RU" sz="1300" smtClean="0">
                <a:latin typeface="Georgia" pitchFamily="18" charset="0"/>
              </a:rPr>
              <a:t>Ковалентная полярная связь –  ковалентная неполярная связь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5. </a:t>
            </a:r>
            <a:r>
              <a:rPr lang="ru-RU" sz="1300" smtClean="0">
                <a:latin typeface="Georgia" pitchFamily="18" charset="0"/>
              </a:rPr>
              <a:t>Адсорбция –  десорбция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6. </a:t>
            </a:r>
            <a:r>
              <a:rPr lang="ru-RU" sz="1300" smtClean="0">
                <a:latin typeface="Georgia" pitchFamily="18" charset="0"/>
              </a:rPr>
              <a:t>Избыток –  недостаток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7. </a:t>
            </a:r>
            <a:r>
              <a:rPr lang="ru-RU" sz="1300" smtClean="0">
                <a:latin typeface="Georgia" pitchFamily="18" charset="0"/>
              </a:rPr>
              <a:t>Анион  –  катион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8. </a:t>
            </a:r>
            <a:r>
              <a:rPr lang="ru-RU" sz="1300" smtClean="0">
                <a:latin typeface="Georgia" pitchFamily="18" charset="0"/>
              </a:rPr>
              <a:t>Металл  –  неметалл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300" b="1" smtClean="0">
                <a:latin typeface="Georgia" pitchFamily="18" charset="0"/>
              </a:rPr>
              <a:t>9. </a:t>
            </a:r>
            <a:r>
              <a:rPr lang="ru-RU" sz="1300" smtClean="0">
                <a:latin typeface="Georgia" pitchFamily="18" charset="0"/>
              </a:rPr>
              <a:t>Исходные вещества  –  продукты реакции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ru-RU" sz="1300" b="1" smtClean="0"/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Закрепление 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22238"/>
            <a:ext cx="10058400" cy="603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b="1" smtClean="0">
                <a:latin typeface="Georgia" pitchFamily="18" charset="0"/>
              </a:rPr>
              <a:t>«Поиск закономерностей»</a:t>
            </a:r>
            <a:endParaRPr lang="ru-RU" sz="20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smtClean="0">
                <a:latin typeface="Georgia" pitchFamily="18" charset="0"/>
              </a:rPr>
              <a:t>Установите признак, объединяющий указанные вещества и явления.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latin typeface="Georgia" pitchFamily="18" charset="0"/>
              </a:rPr>
              <a:t>1. </a:t>
            </a:r>
            <a:r>
              <a:rPr lang="ru-RU" sz="1400" smtClean="0">
                <a:latin typeface="Georgia" pitchFamily="18" charset="0"/>
              </a:rPr>
              <a:t>Алмаз, карбин, графит – аллотропные модификации углерода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latin typeface="Georgia" pitchFamily="18" charset="0"/>
              </a:rPr>
              <a:t>2. </a:t>
            </a:r>
            <a:r>
              <a:rPr lang="ru-RU" sz="1400" smtClean="0">
                <a:latin typeface="Georgia" pitchFamily="18" charset="0"/>
              </a:rPr>
              <a:t>Стекло, цемент, кирпич  –  строительные материалы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latin typeface="Georgia" pitchFamily="18" charset="0"/>
              </a:rPr>
              <a:t>3. </a:t>
            </a:r>
            <a:r>
              <a:rPr lang="ru-RU" sz="1400" smtClean="0">
                <a:latin typeface="Georgia" pitchFamily="18" charset="0"/>
              </a:rPr>
              <a:t>Дыхание, гниение, извержение вулкана –  процессы, в которых выделяется </a:t>
            </a:r>
            <a:r>
              <a:rPr lang="en-US" sz="1400" smtClean="0">
                <a:latin typeface="Georgia" pitchFamily="18" charset="0"/>
              </a:rPr>
              <a:t>CO2</a:t>
            </a:r>
            <a:endParaRPr lang="ru-RU" sz="14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latin typeface="Georgia" pitchFamily="18" charset="0"/>
              </a:rPr>
              <a:t>4. </a:t>
            </a:r>
            <a:r>
              <a:rPr lang="ru-RU" sz="1400" smtClean="0">
                <a:latin typeface="Georgia" pitchFamily="18" charset="0"/>
              </a:rPr>
              <a:t>СО, </a:t>
            </a:r>
            <a:r>
              <a:rPr lang="en-US" sz="1400" smtClean="0">
                <a:latin typeface="Georgia" pitchFamily="18" charset="0"/>
              </a:rPr>
              <a:t>NO</a:t>
            </a:r>
            <a:r>
              <a:rPr lang="ru-RU" sz="1400" smtClean="0">
                <a:latin typeface="Georgia" pitchFamily="18" charset="0"/>
              </a:rPr>
              <a:t>, </a:t>
            </a:r>
            <a:r>
              <a:rPr lang="en-US" sz="1400" smtClean="0">
                <a:latin typeface="Georgia" pitchFamily="18" charset="0"/>
              </a:rPr>
              <a:t>N</a:t>
            </a:r>
            <a:r>
              <a:rPr lang="ru-RU" sz="1400" baseline="-25000" smtClean="0">
                <a:latin typeface="Georgia" pitchFamily="18" charset="0"/>
              </a:rPr>
              <a:t>2</a:t>
            </a:r>
            <a:r>
              <a:rPr lang="en-US" sz="1400" smtClean="0">
                <a:latin typeface="Georgia" pitchFamily="18" charset="0"/>
              </a:rPr>
              <a:t>O</a:t>
            </a:r>
            <a:r>
              <a:rPr lang="ru-RU" sz="1400" smtClean="0">
                <a:latin typeface="Georgia" pitchFamily="18" charset="0"/>
              </a:rPr>
              <a:t>-   несолеобразующие оксиды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1400" b="1" smtClean="0">
                <a:latin typeface="Georgia" pitchFamily="18" charset="0"/>
              </a:rPr>
              <a:t>5. </a:t>
            </a:r>
            <a:r>
              <a:rPr lang="ru-RU" sz="1400" smtClean="0">
                <a:latin typeface="Georgia" pitchFamily="18" charset="0"/>
              </a:rPr>
              <a:t>NaHCO</a:t>
            </a:r>
            <a:r>
              <a:rPr lang="ru-RU" sz="1400" baseline="-25000" smtClean="0">
                <a:latin typeface="Georgia" pitchFamily="18" charset="0"/>
              </a:rPr>
              <a:t>3</a:t>
            </a:r>
            <a:r>
              <a:rPr lang="ru-RU" sz="1400" smtClean="0">
                <a:latin typeface="Georgia" pitchFamily="18" charset="0"/>
              </a:rPr>
              <a:t>,СО, CaCO</a:t>
            </a:r>
            <a:r>
              <a:rPr lang="ru-RU" sz="1400" baseline="-25000" smtClean="0">
                <a:latin typeface="Georgia" pitchFamily="18" charset="0"/>
              </a:rPr>
              <a:t>3</a:t>
            </a:r>
            <a:r>
              <a:rPr lang="ru-RU" sz="1400" smtClean="0">
                <a:latin typeface="Georgia" pitchFamily="18" charset="0"/>
              </a:rPr>
              <a:t>, CO</a:t>
            </a:r>
            <a:r>
              <a:rPr lang="ru-RU" sz="1400" baseline="-25000" smtClean="0">
                <a:latin typeface="Georgia" pitchFamily="18" charset="0"/>
              </a:rPr>
              <a:t>2</a:t>
            </a:r>
            <a:r>
              <a:rPr lang="ru-RU" sz="1400" smtClean="0">
                <a:latin typeface="Georgia" pitchFamily="18" charset="0"/>
              </a:rPr>
              <a:t>, H</a:t>
            </a:r>
            <a:r>
              <a:rPr lang="ru-RU" sz="1400" baseline="-25000" smtClean="0">
                <a:latin typeface="Georgia" pitchFamily="18" charset="0"/>
              </a:rPr>
              <a:t>2</a:t>
            </a:r>
            <a:r>
              <a:rPr lang="ru-RU" sz="1400" smtClean="0">
                <a:latin typeface="Georgia" pitchFamily="18" charset="0"/>
              </a:rPr>
              <a:t>CO</a:t>
            </a:r>
            <a:r>
              <a:rPr lang="ru-RU" sz="1400" baseline="-25000" smtClean="0">
                <a:latin typeface="Georgia" pitchFamily="18" charset="0"/>
              </a:rPr>
              <a:t>3</a:t>
            </a:r>
            <a:r>
              <a:rPr lang="ru-RU" sz="1400" smtClean="0">
                <a:latin typeface="Georgia" pitchFamily="18" charset="0"/>
              </a:rPr>
              <a:t>  –  кислородные соединения углерода</a:t>
            </a:r>
            <a:endParaRPr lang="ru-RU" sz="1400" b="1" smtClean="0"/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38916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Закрепление знаний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31763"/>
            <a:ext cx="10058400" cy="603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b="1" smtClean="0">
                <a:latin typeface="Georgia" pitchFamily="18" charset="0"/>
              </a:rPr>
              <a:t>«Крестики и нолики». Определить выигрышные пути:</a:t>
            </a:r>
            <a:r>
              <a:rPr lang="ru-RU" sz="2800" b="1" smtClean="0">
                <a:latin typeface="Georgia" pitchFamily="18" charset="0"/>
              </a:rPr>
              <a:t>	</a:t>
            </a: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800" smtClean="0">
                <a:latin typeface="Georgia" pitchFamily="18" charset="0"/>
              </a:rPr>
              <a:t>  </a:t>
            </a:r>
            <a:r>
              <a:rPr lang="ru-RU" smtClean="0">
                <a:latin typeface="Georgia" pitchFamily="18" charset="0"/>
              </a:rPr>
              <a:t>Вещества, с которыми взаимодействует оксид углерода (IV)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 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  Вещества, имеющие одинаковое значение степени окисления углерода: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400" b="1" smtClean="0"/>
          </a:p>
        </p:txBody>
      </p:sp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335088" y="3230563"/>
          <a:ext cx="8111325" cy="116887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668615"/>
                <a:gridCol w="2774095"/>
                <a:gridCol w="2668615"/>
              </a:tblGrid>
              <a:tr h="389626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effectLst/>
                        </a:rPr>
                        <a:t>HCl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Ca</a:t>
                      </a:r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H</a:t>
                      </a:r>
                      <a:r>
                        <a:rPr lang="ru-RU" sz="1800" baseline="-250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</a:tr>
              <a:tr h="389626">
                <a:tc>
                  <a:txBody>
                    <a:bodyPr/>
                    <a:lstStyle/>
                    <a:p>
                      <a:pPr algn="just">
                        <a:tabLst>
                          <a:tab pos="688975" algn="ctr"/>
                        </a:tabLst>
                      </a:pPr>
                      <a:r>
                        <a:rPr lang="ru-RU" sz="1800">
                          <a:effectLst/>
                        </a:rPr>
                        <a:t>H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r>
                        <a:rPr lang="ru-RU" sz="1800">
                          <a:effectLst/>
                        </a:rPr>
                        <a:t>O	</a:t>
                      </a:r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KOH</a:t>
                      </a:r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effectLst/>
                        </a:rPr>
                        <a:t>ВаО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</a:tr>
              <a:tr h="389626"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O</a:t>
                      </a:r>
                      <a:r>
                        <a:rPr lang="ru-RU" sz="1800" baseline="-25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CaCO</a:t>
                      </a:r>
                      <a:r>
                        <a:rPr lang="ru-RU" sz="1800" baseline="-25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err="1">
                          <a:effectLst/>
                        </a:rPr>
                        <a:t>CuO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131" marR="53131" marT="53131" marB="53131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5088" y="4840288"/>
          <a:ext cx="8106582" cy="123299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920384"/>
                <a:gridCol w="2265814"/>
                <a:gridCol w="2920384"/>
              </a:tblGrid>
              <a:tr h="40487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CO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СО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CaC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</a:tr>
              <a:tr h="404879"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H</a:t>
                      </a:r>
                      <a:r>
                        <a:rPr lang="ru-RU" sz="2000" baseline="-25000">
                          <a:effectLst/>
                        </a:rPr>
                        <a:t>2</a:t>
                      </a:r>
                      <a:r>
                        <a:rPr lang="ru-RU" sz="2000">
                          <a:effectLst/>
                        </a:rPr>
                        <a:t>CO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CH</a:t>
                      </a:r>
                      <a:r>
                        <a:rPr lang="ru-RU" sz="2000" baseline="-25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Na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ru-RU" sz="2000" dirty="0">
                          <a:effectLst/>
                        </a:rPr>
                        <a:t>CO</a:t>
                      </a:r>
                      <a:r>
                        <a:rPr lang="ru-RU" sz="2000" baseline="-25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</a:tr>
              <a:tr h="404879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Na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ru-RU" sz="2000" dirty="0">
                          <a:effectLst/>
                        </a:rPr>
                        <a:t>CO</a:t>
                      </a:r>
                      <a:r>
                        <a:rPr lang="ru-RU" sz="2000" baseline="-25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effectLst/>
                        </a:rPr>
                        <a:t>Al</a:t>
                      </a:r>
                      <a:r>
                        <a:rPr lang="ru-RU" sz="2000" baseline="-25000">
                          <a:effectLst/>
                        </a:rPr>
                        <a:t>4</a:t>
                      </a:r>
                      <a:r>
                        <a:rPr lang="ru-RU" sz="2000">
                          <a:effectLst/>
                        </a:rPr>
                        <a:t>C</a:t>
                      </a:r>
                      <a:r>
                        <a:rPr lang="ru-RU" sz="2000" baseline="-25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</a:rPr>
                        <a:t>C</a:t>
                      </a:r>
                      <a:r>
                        <a:rPr lang="ru-RU" sz="2000" baseline="-25000" dirty="0">
                          <a:effectLst/>
                        </a:rPr>
                        <a:t>2</a:t>
                      </a:r>
                      <a:r>
                        <a:rPr lang="ru-RU" sz="2000" dirty="0">
                          <a:effectLst/>
                        </a:rPr>
                        <a:t>H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99" marR="53099" marT="53099" marB="53099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5. Подведение итогов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31763"/>
            <a:ext cx="10058400" cy="603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Что мы сегодня изучили на уроке и ответили ли на главный вопрос: оксиды углерода – друзья или враги?</a:t>
            </a:r>
          </a:p>
          <a:p>
            <a:pPr marL="0" indent="0" eaLnBrk="1" hangingPunct="1">
              <a:buFont typeface="Arial" charset="0"/>
              <a:buNone/>
            </a:pPr>
            <a:endParaRPr lang="ru-RU" sz="1400" b="1" smtClean="0"/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. Выводы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31763"/>
            <a:ext cx="10058400" cy="60388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800" dirty="0" smtClean="0">
              <a:latin typeface="Georgia" panose="020405020504050203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latin typeface="Georgia" panose="02040502050405020303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>
              <a:latin typeface="Georgia" panose="02040502050405020303" pitchFamily="18" charset="0"/>
            </a:endParaRP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На </a:t>
            </a:r>
            <a:r>
              <a:rPr lang="ru-RU" sz="1800" dirty="0" smtClean="0"/>
              <a:t>уроке я </a:t>
            </a:r>
            <a:r>
              <a:rPr lang="ru-RU" sz="1800" dirty="0"/>
              <a:t>узнал(а)….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Я научился….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Я почувствовал, что…..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Мне это пригодится в жизни …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На уроке я работал(а) …..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Цели урока достиг(ла) …..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/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660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7. Домашнее задание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31763"/>
            <a:ext cx="10058400" cy="6038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smtClean="0">
              <a:latin typeface="Georgia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z="2000" smtClean="0"/>
              <a:t>Дома посмотрите содержимое  аптечки, ванной комнаты, кухни и найдите предметы бытовой химии, содержащие в своём составе СО</a:t>
            </a:r>
            <a:r>
              <a:rPr lang="ru-RU" sz="2000" baseline="-25000" smtClean="0"/>
              <a:t>2 </a:t>
            </a:r>
            <a:r>
              <a:rPr lang="ru-RU" sz="2000" smtClean="0"/>
              <a:t> и другие соединения углерода. Заполнить таблицу до конца. П.30.</a:t>
            </a:r>
          </a:p>
          <a:p>
            <a:pPr marL="0" indent="0" eaLnBrk="1" hangingPunct="1">
              <a:buFont typeface="Arial" charset="0"/>
              <a:buNone/>
            </a:pPr>
            <a:endParaRPr lang="ru-RU" sz="1400" b="1" smtClean="0"/>
          </a:p>
        </p:txBody>
      </p:sp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065213" y="3967163"/>
            <a:ext cx="9083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000" b="1">
              <a:latin typeface="Segoe Print" pitchFamily="2" charset="0"/>
            </a:endParaRPr>
          </a:p>
          <a:p>
            <a:pPr eaLnBrk="0" hangingPunct="0"/>
            <a:endParaRPr lang="ru-RU"/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957263" y="3859213"/>
            <a:ext cx="196230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Segoe Prin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ХОД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Подготовка к основному этапу урока.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Первичная проверка понимания.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Обобщение и систематизация знаний.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Закрепление знаний.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Подведение итогов.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Выводы.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ru-RU" smtClean="0"/>
              <a:t>Домашнее задание.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Подготовка к основному этапу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524000"/>
            <a:ext cx="10058400" cy="51054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/>
              <a:t>Закончите фразу: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произведении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Короткевича «Чёрный замок Ольшанский. Дикая охота короля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Стаха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мы читаем: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"</a:t>
            </a:r>
            <a:r>
              <a:rPr lang="ru-RU" dirty="0"/>
              <a:t>Вы слышали об эффекте "собачьей пещеры" в Италии. Есть там такая пещера-яма. Человек войдёт и ходит, а собака или кролик погибают через несколько минут.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Почему?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Из вулканической трещины выделяется углекислый газ...".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А поскольку он</a:t>
            </a:r>
            <a:r>
              <a:rPr lang="ru-RU" dirty="0" smtClean="0"/>
              <a:t>…»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Подготовка к основному этапу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5240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Предложите план изучения данной темы :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79538" y="2833688"/>
          <a:ext cx="9472273" cy="277865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518611"/>
                <a:gridCol w="3048387"/>
                <a:gridCol w="2905275"/>
              </a:tblGrid>
              <a:tr h="516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Признаки сравнения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 (угарный газ)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СО2 (углекислый газ)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  <a:tr h="3389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Строение молекулы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  <a:tr h="3389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Физические свойства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  <a:tr h="3389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Химические свойства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  <a:tr h="5810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Физиологическое действие на организм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  <a:tr h="3389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Способы получения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  <a:tr h="322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Применение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 </a:t>
                      </a:r>
                      <a:endParaRPr lang="ru-RU" sz="1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281" marR="32281" marT="32281" marB="32281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7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7" decel="50000" autoRev="1" fill="hold">
                                          <p:stCondLst>
                                            <p:cond delay="1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52400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b="1" smtClean="0"/>
          </a:p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1 группа : Строение молекул СО и СО2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2 группа : Физические свойства оксидов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3 группа : Химические свойства оксидов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4 группа : Получение оксидов и применение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065213" y="159385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1 группа : Строение молекул СО и СО2</a:t>
            </a:r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225" y="3479800"/>
            <a:ext cx="22955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37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187700"/>
            <a:ext cx="4078287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65213" y="2373313"/>
            <a:ext cx="428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I</a:t>
            </a:r>
            <a:r>
              <a:rPr lang="ru-RU" b="1">
                <a:cs typeface="Times New Roman" pitchFamily="18" charset="0"/>
              </a:rPr>
              <a:t>. Угарный газ — оксид углерода (</a:t>
            </a:r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)</a:t>
            </a:r>
            <a:r>
              <a:rPr lang="ru-RU" sz="1000"/>
              <a:t> 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065213" y="1593850"/>
            <a:ext cx="10058400" cy="5105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smtClean="0"/>
              <a:t>1 группа : Строение молекул СО и СО2</a:t>
            </a:r>
          </a:p>
          <a:p>
            <a:pPr marL="0" indent="0"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065213" y="2373313"/>
            <a:ext cx="221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. Углекислый газ</a:t>
            </a:r>
            <a:endParaRPr lang="ru-RU" sz="2800"/>
          </a:p>
        </p:txBody>
      </p:sp>
      <p:pic>
        <p:nvPicPr>
          <p:cNvPr id="3074" name="Picture 2" descr="http://him.1september.ru/2009/11/37-3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922463" y="2813050"/>
            <a:ext cx="2719387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 Первичная проверка понимания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612900"/>
            <a:ext cx="10058400" cy="5105400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600" b="1" dirty="0"/>
              <a:t>2</a:t>
            </a:r>
            <a:r>
              <a:rPr lang="ru-RU" sz="2600" b="1" dirty="0" smtClean="0"/>
              <a:t> группа : Физические свойства оксидов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Газ </a:t>
            </a: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без цвета, без запаха (почувствовать его невозможно) — тем и коварен! Этот газ коварен еще и тем, что распределяется в воздухе равномерно. </a:t>
            </a:r>
            <a:r>
              <a:rPr lang="ru-RU" dirty="0" err="1">
                <a:latin typeface="Georgia" panose="02040502050405020303" pitchFamily="18" charset="0"/>
                <a:cs typeface="Arial" panose="020B0604020202020204" pitchFamily="34" charset="0"/>
              </a:rPr>
              <a:t>Мr</a:t>
            </a: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 (СО) = 28 и приблизительно равна </a:t>
            </a:r>
            <a:r>
              <a:rPr lang="ru-RU" dirty="0" err="1">
                <a:latin typeface="Georgia" panose="02040502050405020303" pitchFamily="18" charset="0"/>
                <a:cs typeface="Arial" panose="020B0604020202020204" pitchFamily="34" charset="0"/>
              </a:rPr>
              <a:t>Мr</a:t>
            </a: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 (воздуха) = 29  В воде нерастворим. Горит голубоватым пламенем. Ядовит,  ПДК (СО) = </a:t>
            </a:r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20. При </a:t>
            </a: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вдыхании воздуха, содержащего до 0,1% CO человек может потерять сознание и умереть. При отравлении наблюдается резкая потеря сознания, в тяжелых случаях — смерть. Угарный газ необратимо связывается с гемоглобином крови, препятствуя газообмену, человек — задыхается.  Оказание помощи — дышать чистым кислородом, переливание крови. </a:t>
            </a:r>
            <a:r>
              <a:rPr lang="ru-RU" dirty="0" smtClean="0">
                <a:latin typeface="Georgia" panose="02040502050405020303" pitchFamily="18" charset="0"/>
                <a:cs typeface="Arial" panose="020B0604020202020204" pitchFamily="34" charset="0"/>
              </a:rPr>
              <a:t>Наблюдать </a:t>
            </a:r>
            <a:r>
              <a:rPr lang="ru-RU" dirty="0">
                <a:latin typeface="Georgia" panose="02040502050405020303" pitchFamily="18" charset="0"/>
                <a:cs typeface="Arial" panose="020B0604020202020204" pitchFamily="34" charset="0"/>
              </a:rPr>
              <a:t>его можно в пламени свечи, топке. Присутствует он и в выхлопных газах двигателей внутреннего сгорания, и в сигаретном дыме.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065213" y="2373313"/>
            <a:ext cx="4281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cs typeface="Times New Roman" pitchFamily="18" charset="0"/>
              </a:rPr>
              <a:t>I</a:t>
            </a:r>
            <a:r>
              <a:rPr lang="ru-RU" b="1">
                <a:cs typeface="Times New Roman" pitchFamily="18" charset="0"/>
              </a:rPr>
              <a:t>. Угарный газ — оксид углерода (</a:t>
            </a:r>
            <a:r>
              <a:rPr lang="en-US" b="1">
                <a:cs typeface="Times New Roman" pitchFamily="18" charset="0"/>
              </a:rPr>
              <a:t>II</a:t>
            </a:r>
            <a:r>
              <a:rPr lang="ru-RU" b="1">
                <a:cs typeface="Times New Roman" pitchFamily="18" charset="0"/>
              </a:rPr>
              <a:t>)</a:t>
            </a:r>
            <a:r>
              <a:rPr lang="ru-RU" sz="1000"/>
              <a:t> </a:t>
            </a:r>
            <a:endParaRPr lang="ru-RU" sz="2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1312</Words>
  <Application>Microsoft Office PowerPoint</Application>
  <PresentationFormat>Произвольный</PresentationFormat>
  <Paragraphs>271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Nature Illustration 16x9</vt:lpstr>
      <vt:lpstr> Оксиды углерода (II и IV) - друзья или враги?</vt:lpstr>
      <vt:lpstr>Слайд 2</vt:lpstr>
      <vt:lpstr>ХОД УРОКА:</vt:lpstr>
      <vt:lpstr>1. Подготовка к основному этапу урока</vt:lpstr>
      <vt:lpstr>1. Подготовка к основному этапу урока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2. Первичная проверка понимания</vt:lpstr>
      <vt:lpstr>  3. Обобщение и систематизация знаний   </vt:lpstr>
      <vt:lpstr>  3. Обобщение и систематизация знаний   </vt:lpstr>
      <vt:lpstr>  3. Обобщение и систематизация знаний   </vt:lpstr>
      <vt:lpstr>  4. Закрепление знаний   </vt:lpstr>
      <vt:lpstr>  4. Закрепление знаний   </vt:lpstr>
      <vt:lpstr>  4. Закрепление знаний   </vt:lpstr>
      <vt:lpstr>  4. Закрепление знаний   </vt:lpstr>
      <vt:lpstr>  4. Закрепление знаний   </vt:lpstr>
      <vt:lpstr>  5. Подведение итогов   </vt:lpstr>
      <vt:lpstr>  6. Выводы   </vt:lpstr>
      <vt:lpstr>  7. Домашнее задание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Оксиды углерода (II и IV) - друзья или враги?</dc:title>
  <dc:creator/>
  <cp:keywords/>
  <cp:lastModifiedBy/>
  <cp:revision>9</cp:revision>
  <dcterms:created xsi:type="dcterms:W3CDTF">2014-02-15T09:53:14Z</dcterms:created>
  <dcterms:modified xsi:type="dcterms:W3CDTF">2014-12-29T20:19:19Z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