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875231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Государственное бюджетное общеобразовательное учреждение </a:t>
            </a:r>
            <a:r>
              <a:rPr lang="ru-RU" sz="2000" b="1" dirty="0">
                <a:ea typeface="Times New Roman"/>
                <a:cs typeface="Times New Roman"/>
              </a:rPr>
              <a:t/>
            </a:r>
            <a:br>
              <a:rPr lang="ru-RU" sz="2000" b="1" dirty="0">
                <a:ea typeface="Times New Roman"/>
                <a:cs typeface="Times New Roman"/>
              </a:rPr>
            </a:b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школа № 342 Невского района 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Санкт-Петербурга</a:t>
            </a: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8280920" cy="4298032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3399"/>
                </a:solidFill>
                <a:latin typeface="Times New Roman"/>
                <a:ea typeface="Times New Roman"/>
                <a:cs typeface="Times New Roman"/>
              </a:rPr>
              <a:t>Литературное </a:t>
            </a:r>
            <a:r>
              <a:rPr lang="ru-RU" b="1" dirty="0" smtClean="0">
                <a:solidFill>
                  <a:srgbClr val="003399"/>
                </a:solidFill>
                <a:latin typeface="Times New Roman"/>
                <a:ea typeface="Times New Roman"/>
                <a:cs typeface="Times New Roman"/>
              </a:rPr>
              <a:t>чтение</a:t>
            </a:r>
            <a:r>
              <a:rPr lang="ru-RU" dirty="0" smtClean="0">
                <a:solidFill>
                  <a:srgbClr val="003399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  <a:p>
            <a:pPr>
              <a:spcAft>
                <a:spcPts val="0"/>
              </a:spcAft>
            </a:pPr>
            <a:endParaRPr lang="ru-RU" dirty="0" smtClean="0">
              <a:solidFill>
                <a:srgbClr val="003399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3500" b="1" dirty="0" smtClean="0">
                <a:solidFill>
                  <a:srgbClr val="003399"/>
                </a:solidFill>
                <a:latin typeface="Times New Roman"/>
                <a:ea typeface="Times New Roman"/>
                <a:cs typeface="Times New Roman"/>
              </a:rPr>
              <a:t>Тема</a:t>
            </a:r>
            <a:r>
              <a:rPr lang="ru-RU" sz="3500" b="1" dirty="0">
                <a:solidFill>
                  <a:srgbClr val="003399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lang="ru-RU" dirty="0">
                <a:solidFill>
                  <a:srgbClr val="00339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400" dirty="0" err="1">
                <a:solidFill>
                  <a:srgbClr val="003399"/>
                </a:solidFill>
                <a:latin typeface="Mistral" panose="03090702030407020403" pitchFamily="66" charset="0"/>
                <a:ea typeface="Times New Roman"/>
                <a:cs typeface="Times New Roman"/>
              </a:rPr>
              <a:t>А.Н.Толстой</a:t>
            </a:r>
            <a:r>
              <a:rPr lang="ru-RU" sz="4400" dirty="0">
                <a:solidFill>
                  <a:srgbClr val="003399"/>
                </a:solidFill>
                <a:latin typeface="Mistral" panose="03090702030407020403" pitchFamily="66" charset="0"/>
                <a:ea typeface="Times New Roman"/>
                <a:cs typeface="Times New Roman"/>
              </a:rPr>
              <a:t> «Карло мастерит деревянную куклу и называет её Буратино. </a:t>
            </a:r>
            <a:endParaRPr lang="ru-RU" sz="4400" dirty="0" smtClean="0">
              <a:solidFill>
                <a:srgbClr val="003399"/>
              </a:solidFill>
              <a:latin typeface="Mistral" panose="03090702030407020403" pitchFamily="66" charset="0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4400" dirty="0" smtClean="0">
                <a:solidFill>
                  <a:srgbClr val="003399"/>
                </a:solidFill>
                <a:latin typeface="Mistral" panose="03090702030407020403" pitchFamily="66" charset="0"/>
                <a:ea typeface="Times New Roman"/>
                <a:cs typeface="Times New Roman"/>
              </a:rPr>
              <a:t>(</a:t>
            </a:r>
            <a:r>
              <a:rPr lang="ru-RU" sz="4400" dirty="0">
                <a:solidFill>
                  <a:srgbClr val="003399"/>
                </a:solidFill>
                <a:latin typeface="Mistral" panose="03090702030407020403" pitchFamily="66" charset="0"/>
                <a:ea typeface="Times New Roman"/>
                <a:cs typeface="Times New Roman"/>
              </a:rPr>
              <a:t>Из книги «Золотой ключик, или Приключения Буратино»). </a:t>
            </a:r>
            <a:endParaRPr lang="ru-RU" sz="4400" dirty="0" smtClean="0">
              <a:solidFill>
                <a:srgbClr val="003399"/>
              </a:solidFill>
              <a:latin typeface="Mistral" panose="03090702030407020403" pitchFamily="66" charset="0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3399"/>
                </a:solidFill>
                <a:latin typeface="Times New Roman"/>
                <a:ea typeface="Times New Roman"/>
                <a:cs typeface="Times New Roman"/>
              </a:rPr>
              <a:t>2 класс</a:t>
            </a:r>
            <a:endParaRPr lang="ru-RU" sz="2800" b="1" dirty="0">
              <a:solidFill>
                <a:srgbClr val="003399"/>
              </a:solidFill>
              <a:ea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5733256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i="1" dirty="0" smtClean="0">
                <a:solidFill>
                  <a:srgbClr val="003399"/>
                </a:solidFill>
                <a:latin typeface="Times New Roman"/>
                <a:ea typeface="Times New Roman"/>
                <a:cs typeface="Times New Roman"/>
              </a:rPr>
              <a:t>Презентацию подготовила: 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003399"/>
                </a:solidFill>
                <a:latin typeface="Times New Roman"/>
                <a:ea typeface="Times New Roman"/>
                <a:cs typeface="Times New Roman"/>
              </a:rPr>
              <a:t>учитель начальных классов </a:t>
            </a:r>
          </a:p>
          <a:p>
            <a:pPr algn="ctr">
              <a:spcAft>
                <a:spcPts val="0"/>
              </a:spcAft>
            </a:pPr>
            <a:r>
              <a:rPr lang="ru-RU" sz="2000" i="1" dirty="0" err="1" smtClean="0">
                <a:solidFill>
                  <a:srgbClr val="003399"/>
                </a:solidFill>
                <a:latin typeface="Times New Roman"/>
                <a:ea typeface="Times New Roman"/>
                <a:cs typeface="Times New Roman"/>
              </a:rPr>
              <a:t>Литемина</a:t>
            </a:r>
            <a:r>
              <a:rPr lang="ru-RU" sz="2000" i="1" dirty="0" smtClean="0">
                <a:solidFill>
                  <a:srgbClr val="003399"/>
                </a:solidFill>
                <a:latin typeface="Times New Roman"/>
                <a:ea typeface="Times New Roman"/>
                <a:cs typeface="Times New Roman"/>
              </a:rPr>
              <a:t> Лариса </a:t>
            </a:r>
            <a:r>
              <a:rPr lang="ru-RU" sz="2000" i="1" dirty="0">
                <a:solidFill>
                  <a:srgbClr val="003399"/>
                </a:solidFill>
                <a:latin typeface="Times New Roman"/>
                <a:ea typeface="Times New Roman"/>
                <a:cs typeface="Times New Roman"/>
              </a:rPr>
              <a:t>М</a:t>
            </a:r>
            <a:r>
              <a:rPr lang="ru-RU" sz="2000" i="1" dirty="0" smtClean="0">
                <a:solidFill>
                  <a:srgbClr val="003399"/>
                </a:solidFill>
                <a:latin typeface="Times New Roman"/>
                <a:ea typeface="Times New Roman"/>
                <a:cs typeface="Times New Roman"/>
              </a:rPr>
              <a:t>ихайловна</a:t>
            </a:r>
            <a:endParaRPr lang="ru-RU" sz="2000" i="1" dirty="0">
              <a:solidFill>
                <a:srgbClr val="003399"/>
              </a:solidFill>
              <a:ea typeface="Times New Roman"/>
              <a:cs typeface="Times New Roman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8" r="18956"/>
          <a:stretch/>
        </p:blipFill>
        <p:spPr bwMode="auto">
          <a:xfrm>
            <a:off x="1105741" y="875232"/>
            <a:ext cx="1663417" cy="17184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5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048" y="224416"/>
            <a:ext cx="4659805" cy="641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09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1441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3399"/>
                </a:solidFill>
                <a:latin typeface="Mistral" panose="03090702030407020403" pitchFamily="66" charset="0"/>
              </a:rPr>
              <a:t>Домашнее задание</a:t>
            </a:r>
            <a:endParaRPr lang="ru-RU" sz="6600" dirty="0">
              <a:solidFill>
                <a:srgbClr val="003399"/>
              </a:solidFill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7"/>
            <a:ext cx="3384376" cy="5040561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endParaRPr lang="ru-RU" b="1" dirty="0" smtClean="0">
              <a:latin typeface="Times New Roman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</a:rPr>
              <a:t>Назови других героев этой сказки. </a:t>
            </a:r>
            <a:endParaRPr lang="ru-RU" sz="2800" dirty="0" smtClean="0">
              <a:latin typeface="Times New Roman"/>
              <a:ea typeface="Calibri"/>
            </a:endParaRPr>
          </a:p>
          <a:p>
            <a:pPr marL="0" indent="0">
              <a:spcAft>
                <a:spcPts val="0"/>
              </a:spcAft>
              <a:buNone/>
            </a:pPr>
            <a:endParaRPr lang="ru-RU" sz="2800" dirty="0" smtClean="0"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Calibri"/>
              </a:rPr>
              <a:t>Нарисуй </a:t>
            </a:r>
            <a:r>
              <a:rPr lang="ru-RU" sz="2800" dirty="0">
                <a:latin typeface="Times New Roman"/>
                <a:ea typeface="Calibri"/>
              </a:rPr>
              <a:t>одного из них и объясни, почему выбрал именно его. </a:t>
            </a:r>
            <a:endParaRPr lang="ru-RU" sz="2800" dirty="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50033"/>
            <a:ext cx="4680520" cy="45158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69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1441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3399"/>
                </a:solidFill>
                <a:latin typeface="Mistral" panose="03090702030407020403" pitchFamily="66" charset="0"/>
              </a:rPr>
              <a:t>Спасибо за внимание!</a:t>
            </a:r>
            <a:endParaRPr lang="ru-RU" sz="6600" dirty="0">
              <a:solidFill>
                <a:srgbClr val="003399"/>
              </a:solidFill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7"/>
            <a:ext cx="720080" cy="5040561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endParaRPr lang="ru-RU" b="1" dirty="0" smtClean="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9546"/>
            <a:ext cx="5583913" cy="52291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99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4258816" cy="5688632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/>
                <a:ea typeface="Calibri"/>
              </a:rPr>
              <a:t> «</a:t>
            </a:r>
            <a:r>
              <a:rPr lang="ru-RU" dirty="0">
                <a:latin typeface="Segoe Script" panose="020B0504020000000003" pitchFamily="34" charset="0"/>
                <a:ea typeface="Calibri"/>
              </a:rPr>
              <a:t>Когда я был маленький, - очень, давно, - я читал одну книжку: она называлась «Пиноккио, или Похождение деревянной куклы</a:t>
            </a:r>
            <a:r>
              <a:rPr lang="ru-RU" dirty="0">
                <a:latin typeface="Times New Roman"/>
                <a:ea typeface="Calibri"/>
              </a:rPr>
              <a:t>» </a:t>
            </a:r>
            <a:endParaRPr lang="ru-RU" dirty="0" smtClean="0">
              <a:latin typeface="Times New Roman"/>
              <a:ea typeface="Calibri"/>
            </a:endParaRPr>
          </a:p>
          <a:p>
            <a:pPr marL="0" indent="0" algn="r">
              <a:buNone/>
            </a:pPr>
            <a:r>
              <a:rPr lang="ru-RU" dirty="0" smtClean="0">
                <a:latin typeface="Times New Roman"/>
              </a:rPr>
              <a:t>А.Н. </a:t>
            </a:r>
            <a:r>
              <a:rPr lang="ru-RU" dirty="0">
                <a:latin typeface="Times New Roman"/>
              </a:rPr>
              <a:t>Т</a:t>
            </a:r>
            <a:r>
              <a:rPr lang="ru-RU" dirty="0" smtClean="0">
                <a:latin typeface="Times New Roman"/>
              </a:rPr>
              <a:t>олстой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670" y="620688"/>
            <a:ext cx="4066832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05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0492"/>
            <a:ext cx="4235613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67527"/>
            <a:ext cx="4230175" cy="582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80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1441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3399"/>
                </a:solidFill>
                <a:latin typeface="Mistral" panose="03090702030407020403" pitchFamily="66" charset="0"/>
              </a:rPr>
              <a:t>Книги А.Н. Толстого</a:t>
            </a:r>
            <a:endParaRPr lang="ru-RU" sz="6600" dirty="0">
              <a:solidFill>
                <a:srgbClr val="003399"/>
              </a:solidFill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244827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54154"/>
            <a:ext cx="2079828" cy="3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1785"/>
            <a:ext cx="2173804" cy="324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085136"/>
            <a:ext cx="1857747" cy="255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589" y="3645026"/>
            <a:ext cx="2056304" cy="3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800" y="3645025"/>
            <a:ext cx="2371200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490" y="1162786"/>
            <a:ext cx="2355696" cy="236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11441"/>
            <a:ext cx="1456219" cy="231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47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1441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3399"/>
                </a:solidFill>
                <a:latin typeface="Mistral" panose="03090702030407020403" pitchFamily="66" charset="0"/>
              </a:rPr>
              <a:t>Глоссарий</a:t>
            </a:r>
            <a:endParaRPr lang="ru-RU" sz="6600" dirty="0">
              <a:solidFill>
                <a:srgbClr val="003399"/>
              </a:solidFill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9"/>
            <a:ext cx="8229600" cy="540060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endParaRPr lang="ru-RU" b="1" dirty="0" smtClean="0">
              <a:latin typeface="Times New Roman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Очаг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– </a:t>
            </a: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устройство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для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разведения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и поддержания огня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, печь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>
              <a:spcAft>
                <a:spcPts val="0"/>
              </a:spcAft>
            </a:pPr>
            <a:endParaRPr lang="ru-RU" sz="2800" dirty="0">
              <a:latin typeface="Times New Roman"/>
              <a:ea typeface="Times New Roman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ru-RU" sz="2800" dirty="0"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Лучина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– </a:t>
            </a: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тонкая длинная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щепка </a:t>
            </a: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сухого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дерева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sz="2800" dirty="0">
              <a:ea typeface="Times New Roman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534" y="1340768"/>
            <a:ext cx="3676430" cy="2732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6"/>
          <a:stretch/>
        </p:blipFill>
        <p:spPr bwMode="auto">
          <a:xfrm>
            <a:off x="5408631" y="4365104"/>
            <a:ext cx="3542235" cy="2126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1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1441"/>
          </a:xfrm>
        </p:spPr>
        <p:txBody>
          <a:bodyPr>
            <a:normAutofit/>
          </a:bodyPr>
          <a:lstStyle/>
          <a:p>
            <a:r>
              <a:rPr lang="ru-RU" sz="6600" dirty="0" smtClean="0">
                <a:latin typeface="Mistral" panose="03090702030407020403" pitchFamily="66" charset="0"/>
              </a:rPr>
              <a:t>Глоссарий</a:t>
            </a:r>
            <a:endParaRPr lang="ru-RU" sz="6600" dirty="0"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4171405" cy="5328592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Шарманка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–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небольшой переносной механический органчик в виде ящика с ручкой. Ручку крутили, при этом шарманка играла одни и те же мелодии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0" indent="0">
              <a:spcAft>
                <a:spcPts val="0"/>
              </a:spcAft>
              <a:buNone/>
            </a:pPr>
            <a:endParaRPr lang="ru-RU" sz="2800" dirty="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605" y="1162907"/>
            <a:ext cx="4515395" cy="56950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23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1441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3399"/>
                </a:solidFill>
                <a:latin typeface="Mistral" panose="03090702030407020403" pitchFamily="66" charset="0"/>
              </a:rPr>
              <a:t>Глоссарий</a:t>
            </a:r>
            <a:endParaRPr lang="ru-RU" sz="6600" dirty="0">
              <a:solidFill>
                <a:srgbClr val="003399"/>
              </a:solidFill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147248" cy="5904656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endParaRPr lang="ru-RU" sz="2800" dirty="0" smtClean="0">
              <a:ea typeface="Times New Roman"/>
              <a:cs typeface="Times New Roman"/>
            </a:endParaRPr>
          </a:p>
          <a:p>
            <a:r>
              <a:rPr lang="ru-RU" b="1" dirty="0">
                <a:latin typeface="Times New Roman"/>
                <a:ea typeface="Calibri"/>
              </a:rPr>
              <a:t>Сверчок</a:t>
            </a:r>
            <a:r>
              <a:rPr lang="ru-RU" dirty="0">
                <a:latin typeface="Times New Roman"/>
                <a:ea typeface="Calibri"/>
              </a:rPr>
              <a:t> – </a:t>
            </a:r>
            <a:endParaRPr lang="ru-RU" dirty="0" smtClean="0">
              <a:latin typeface="Times New Roman"/>
              <a:ea typeface="Calibri"/>
            </a:endParaRPr>
          </a:p>
          <a:p>
            <a:pPr marL="0" indent="0">
              <a:buNone/>
            </a:pPr>
            <a:r>
              <a:rPr lang="ru-RU" dirty="0" smtClean="0">
                <a:latin typeface="Times New Roman"/>
                <a:ea typeface="Calibri"/>
              </a:rPr>
              <a:t>насекомое</a:t>
            </a:r>
            <a:r>
              <a:rPr lang="ru-RU" dirty="0">
                <a:latin typeface="Times New Roman"/>
                <a:ea typeface="Calibri"/>
              </a:rPr>
              <a:t>, которое любит тепло, и в зимнее время перебирается вдоль брёвен поближе к огню. </a:t>
            </a:r>
            <a:endParaRPr lang="ru-RU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0" t="20365" r="4400" b="16038"/>
          <a:stretch/>
        </p:blipFill>
        <p:spPr bwMode="auto">
          <a:xfrm>
            <a:off x="1979712" y="3140968"/>
            <a:ext cx="5857064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24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048" y="224416"/>
            <a:ext cx="4659805" cy="641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49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66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Физминутка</a:t>
            </a:r>
            <a:endParaRPr lang="ru-RU" sz="6600" b="1" dirty="0">
              <a:solidFill>
                <a:srgbClr val="C00000"/>
              </a:solidFill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4577877" cy="579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1147">
            <a:off x="5092367" y="1917844"/>
            <a:ext cx="390525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98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170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Государственное бюджетное общеобразовательное учреждение  школа № 342 Невского района Санкт-Петербурга</vt:lpstr>
      <vt:lpstr>Презентация PowerPoint</vt:lpstr>
      <vt:lpstr>Презентация PowerPoint</vt:lpstr>
      <vt:lpstr>Книги А.Н. Толстого</vt:lpstr>
      <vt:lpstr>Глоссарий</vt:lpstr>
      <vt:lpstr>Глоссарий</vt:lpstr>
      <vt:lpstr>Глоссарий</vt:lpstr>
      <vt:lpstr>Презентация PowerPoint</vt:lpstr>
      <vt:lpstr>Физминутка</vt:lpstr>
      <vt:lpstr>Презентация PowerPoint</vt:lpstr>
      <vt:lpstr>Домашнее задание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Владелец</cp:lastModifiedBy>
  <cp:revision>7</cp:revision>
  <dcterms:created xsi:type="dcterms:W3CDTF">2014-07-23T17:25:10Z</dcterms:created>
  <dcterms:modified xsi:type="dcterms:W3CDTF">2015-01-04T19:46:58Z</dcterms:modified>
</cp:coreProperties>
</file>