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20"/>
  </p:notesMasterIdLst>
  <p:sldIdLst>
    <p:sldId id="273" r:id="rId2"/>
    <p:sldId id="275" r:id="rId3"/>
    <p:sldId id="270" r:id="rId4"/>
    <p:sldId id="261" r:id="rId5"/>
    <p:sldId id="262" r:id="rId6"/>
    <p:sldId id="263" r:id="rId7"/>
    <p:sldId id="259" r:id="rId8"/>
    <p:sldId id="257" r:id="rId9"/>
    <p:sldId id="260" r:id="rId10"/>
    <p:sldId id="266" r:id="rId11"/>
    <p:sldId id="264" r:id="rId12"/>
    <p:sldId id="265" r:id="rId13"/>
    <p:sldId id="267" r:id="rId14"/>
    <p:sldId id="258" r:id="rId15"/>
    <p:sldId id="271" r:id="rId16"/>
    <p:sldId id="269" r:id="rId17"/>
    <p:sldId id="268" r:id="rId18"/>
    <p:sldId id="274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6020"/>
    <a:srgbClr val="000000"/>
    <a:srgbClr val="A50021"/>
    <a:srgbClr val="4C4B19"/>
    <a:srgbClr val="FFFFCC"/>
    <a:srgbClr val="A34766"/>
    <a:srgbClr val="FFFF99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354" autoAdjust="0"/>
  </p:normalViewPr>
  <p:slideViewPr>
    <p:cSldViewPr>
      <p:cViewPr varScale="1">
        <p:scale>
          <a:sx n="67" d="100"/>
          <a:sy n="67" d="100"/>
        </p:scale>
        <p:origin x="-125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B32F223-51AD-4A71-ABC3-840C82EC304C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9956766-9726-4F04-9FB4-6AB7C6B288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4E7068A7-FFC2-4E96-9CC8-9C1719432D81}" type="slidenum">
              <a:rPr lang="ru-RU" altLang="ru-RU" smtClean="0"/>
              <a:pPr eaLnBrk="1" hangingPunct="1">
                <a:defRPr/>
              </a:pPr>
              <a:t>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AD649AAE-7C00-4414-BB88-C030B2553853}" type="slidenum">
              <a:rPr lang="ru-RU" altLang="ru-RU" smtClean="0"/>
              <a:pPr eaLnBrk="1" hangingPunct="1">
                <a:defRPr/>
              </a:pPr>
              <a:t>14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0" y="0"/>
            <a:ext cx="1557338" cy="6878638"/>
            <a:chOff x="0" y="-6"/>
            <a:chExt cx="981" cy="4333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>
                <a:cs typeface="+mn-cs"/>
              </a:endParaRP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>
                <a:cs typeface="+mn-cs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/>
              <a:ahLst/>
              <a:cxnLst>
                <a:cxn ang="0">
                  <a:pos x="264" y="52"/>
                </a:cxn>
                <a:cxn ang="0">
                  <a:pos x="264" y="194"/>
                </a:cxn>
                <a:cxn ang="0">
                  <a:pos x="256" y="188"/>
                </a:cxn>
                <a:cxn ang="0">
                  <a:pos x="236" y="188"/>
                </a:cxn>
                <a:cxn ang="0">
                  <a:pos x="221" y="194"/>
                </a:cxn>
                <a:cxn ang="0">
                  <a:pos x="205" y="209"/>
                </a:cxn>
                <a:cxn ang="0">
                  <a:pos x="162" y="261"/>
                </a:cxn>
                <a:cxn ang="0">
                  <a:pos x="66" y="366"/>
                </a:cxn>
                <a:cxn ang="0">
                  <a:pos x="45" y="391"/>
                </a:cxn>
                <a:cxn ang="0">
                  <a:pos x="0" y="391"/>
                </a:cxn>
                <a:cxn ang="0">
                  <a:pos x="178" y="190"/>
                </a:cxn>
                <a:cxn ang="0">
                  <a:pos x="218" y="138"/>
                </a:cxn>
                <a:cxn ang="0">
                  <a:pos x="233" y="111"/>
                </a:cxn>
                <a:cxn ang="0">
                  <a:pos x="246" y="84"/>
                </a:cxn>
                <a:cxn ang="0">
                  <a:pos x="256" y="39"/>
                </a:cxn>
                <a:cxn ang="0">
                  <a:pos x="264" y="0"/>
                </a:cxn>
                <a:cxn ang="0">
                  <a:pos x="264" y="117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3"/>
                </a:cxn>
                <a:cxn ang="0">
                  <a:pos x="30" y="433"/>
                </a:cxn>
                <a:cxn ang="0">
                  <a:pos x="17" y="463"/>
                </a:cxn>
                <a:cxn ang="0">
                  <a:pos x="10" y="510"/>
                </a:cxn>
                <a:cxn ang="0">
                  <a:pos x="0" y="574"/>
                </a:cxn>
                <a:cxn ang="0">
                  <a:pos x="0" y="293"/>
                </a:cxn>
                <a:cxn ang="0">
                  <a:pos x="5" y="320"/>
                </a:cxn>
                <a:cxn ang="0">
                  <a:pos x="10" y="332"/>
                </a:cxn>
                <a:cxn ang="0">
                  <a:pos x="20" y="338"/>
                </a:cxn>
                <a:cxn ang="0">
                  <a:pos x="30" y="341"/>
                </a:cxn>
                <a:cxn ang="0">
                  <a:pos x="45" y="341"/>
                </a:cxn>
                <a:cxn ang="0">
                  <a:pos x="60" y="335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>
                <a:cs typeface="+mn-cs"/>
              </a:endParaRPr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>
                <a:cs typeface="+mn-cs"/>
              </a:endParaRPr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/>
              <a:ahLst/>
              <a:cxnLst>
                <a:cxn ang="0">
                  <a:pos x="345" y="52"/>
                </a:cxn>
                <a:cxn ang="0">
                  <a:pos x="348" y="144"/>
                </a:cxn>
                <a:cxn ang="0">
                  <a:pos x="0" y="148"/>
                </a:cxn>
                <a:cxn ang="0">
                  <a:pos x="299" y="143"/>
                </a:cxn>
                <a:cxn ang="0">
                  <a:pos x="315" y="111"/>
                </a:cxn>
                <a:cxn ang="0">
                  <a:pos x="328" y="84"/>
                </a:cxn>
                <a:cxn ang="0">
                  <a:pos x="338" y="39"/>
                </a:cxn>
                <a:cxn ang="0">
                  <a:pos x="345" y="0"/>
                </a:cxn>
                <a:cxn ang="0">
                  <a:pos x="345" y="1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2"/>
                </a:cxn>
                <a:cxn ang="0">
                  <a:pos x="30" y="432"/>
                </a:cxn>
                <a:cxn ang="0">
                  <a:pos x="17" y="462"/>
                </a:cxn>
                <a:cxn ang="0">
                  <a:pos x="10" y="509"/>
                </a:cxn>
                <a:cxn ang="0">
                  <a:pos x="0" y="573"/>
                </a:cxn>
                <a:cxn ang="0">
                  <a:pos x="0" y="292"/>
                </a:cxn>
                <a:cxn ang="0">
                  <a:pos x="5" y="319"/>
                </a:cxn>
                <a:cxn ang="0">
                  <a:pos x="10" y="331"/>
                </a:cxn>
                <a:cxn ang="0">
                  <a:pos x="20" y="337"/>
                </a:cxn>
                <a:cxn ang="0">
                  <a:pos x="30" y="340"/>
                </a:cxn>
                <a:cxn ang="0">
                  <a:pos x="45" y="340"/>
                </a:cxn>
                <a:cxn ang="0">
                  <a:pos x="60" y="334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/>
              <a:ahLst/>
              <a:cxnLst>
                <a:cxn ang="0">
                  <a:pos x="153" y="3"/>
                </a:cxn>
                <a:cxn ang="0">
                  <a:pos x="50" y="122"/>
                </a:cxn>
                <a:cxn ang="0">
                  <a:pos x="30" y="152"/>
                </a:cxn>
                <a:cxn ang="0">
                  <a:pos x="17" y="182"/>
                </a:cxn>
                <a:cxn ang="0">
                  <a:pos x="10" y="229"/>
                </a:cxn>
                <a:cxn ang="0">
                  <a:pos x="0" y="293"/>
                </a:cxn>
                <a:cxn ang="0">
                  <a:pos x="0" y="12"/>
                </a:cxn>
                <a:cxn ang="0">
                  <a:pos x="5" y="39"/>
                </a:cxn>
                <a:cxn ang="0">
                  <a:pos x="10" y="51"/>
                </a:cxn>
                <a:cxn ang="0">
                  <a:pos x="20" y="57"/>
                </a:cxn>
                <a:cxn ang="0">
                  <a:pos x="30" y="60"/>
                </a:cxn>
                <a:cxn ang="0">
                  <a:pos x="45" y="60"/>
                </a:cxn>
                <a:cxn ang="0">
                  <a:pos x="60" y="54"/>
                </a:cxn>
                <a:cxn ang="0">
                  <a:pos x="110" y="0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1" name="Rectangle 32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2" name="Line 33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Line 34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4" name="Group 35"/>
          <p:cNvGrpSpPr>
            <a:grpSpLocks/>
          </p:cNvGrpSpPr>
          <p:nvPr/>
        </p:nvGrpSpPr>
        <p:grpSpPr bwMode="auto">
          <a:xfrm>
            <a:off x="523875" y="1428750"/>
            <a:ext cx="2095500" cy="2095500"/>
            <a:chOff x="330" y="900"/>
            <a:chExt cx="1320" cy="1320"/>
          </a:xfrm>
        </p:grpSpPr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975" y="900"/>
              <a:ext cx="675" cy="1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36" name="Group 37"/>
            <p:cNvGrpSpPr>
              <a:grpSpLocks/>
            </p:cNvGrpSpPr>
            <p:nvPr/>
          </p:nvGrpSpPr>
          <p:grpSpPr bwMode="auto">
            <a:xfrm>
              <a:off x="330" y="1015"/>
              <a:ext cx="1079" cy="1060"/>
              <a:chOff x="330" y="1015"/>
              <a:chExt cx="1079" cy="1060"/>
            </a:xfrm>
          </p:grpSpPr>
          <p:grpSp>
            <p:nvGrpSpPr>
              <p:cNvPr id="37" name="Group 38"/>
              <p:cNvGrpSpPr>
                <a:grpSpLocks/>
              </p:cNvGrpSpPr>
              <p:nvPr/>
            </p:nvGrpSpPr>
            <p:grpSpPr bwMode="auto">
              <a:xfrm>
                <a:off x="330" y="1015"/>
                <a:ext cx="1079" cy="1060"/>
                <a:chOff x="330" y="1015"/>
                <a:chExt cx="1079" cy="1060"/>
              </a:xfrm>
            </p:grpSpPr>
            <p:grpSp>
              <p:nvGrpSpPr>
                <p:cNvPr id="45" name="Group 39"/>
                <p:cNvGrpSpPr>
                  <a:grpSpLocks/>
                </p:cNvGrpSpPr>
                <p:nvPr/>
              </p:nvGrpSpPr>
              <p:grpSpPr bwMode="auto">
                <a:xfrm>
                  <a:off x="330" y="1015"/>
                  <a:ext cx="1079" cy="1060"/>
                  <a:chOff x="330" y="1015"/>
                  <a:chExt cx="1079" cy="1060"/>
                </a:xfrm>
              </p:grpSpPr>
              <p:sp>
                <p:nvSpPr>
                  <p:cNvPr id="50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910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51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015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52" name="AutoShape 42"/>
                  <p:cNvSpPr>
                    <a:spLocks noChangeArrowheads="1"/>
                  </p:cNvSpPr>
                  <p:nvPr/>
                </p:nvSpPr>
                <p:spPr bwMode="auto">
                  <a:xfrm rot="5400000" flipV="1">
                    <a:off x="-91" y="144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53" name="AutoShape 43"/>
                  <p:cNvSpPr>
                    <a:spLocks noChangeArrowheads="1"/>
                  </p:cNvSpPr>
                  <p:nvPr/>
                </p:nvSpPr>
                <p:spPr bwMode="auto">
                  <a:xfrm rot="-5400000" flipH="1" flipV="1">
                    <a:off x="802" y="143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</p:grpSp>
            <p:sp>
              <p:nvSpPr>
                <p:cNvPr id="46" name="Rectangle 44"/>
                <p:cNvSpPr>
                  <a:spLocks noChangeArrowheads="1"/>
                </p:cNvSpPr>
                <p:nvPr/>
              </p:nvSpPr>
              <p:spPr bwMode="auto">
                <a:xfrm>
                  <a:off x="433" y="1111"/>
                  <a:ext cx="874" cy="86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47" name="Oval 45"/>
                <p:cNvSpPr>
                  <a:spLocks noChangeArrowheads="1"/>
                </p:cNvSpPr>
                <p:nvPr/>
              </p:nvSpPr>
              <p:spPr bwMode="auto">
                <a:xfrm>
                  <a:off x="484" y="1170"/>
                  <a:ext cx="772" cy="75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endParaRPr lang="ru-RU" sz="2400">
                    <a:cs typeface="+mn-cs"/>
                  </a:endParaRPr>
                </a:p>
              </p:txBody>
            </p:sp>
            <p:sp>
              <p:nvSpPr>
                <p:cNvPr id="48" name="Oval 46"/>
                <p:cNvSpPr>
                  <a:spLocks noChangeArrowheads="1"/>
                </p:cNvSpPr>
                <p:nvPr/>
              </p:nvSpPr>
              <p:spPr bwMode="auto">
                <a:xfrm>
                  <a:off x="559" y="1241"/>
                  <a:ext cx="622" cy="60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endParaRPr lang="ru-RU" sz="2400">
                    <a:cs typeface="+mn-cs"/>
                  </a:endParaRPr>
                </a:p>
              </p:txBody>
            </p:sp>
            <p:sp>
              <p:nvSpPr>
                <p:cNvPr id="49" name="Oval 47"/>
                <p:cNvSpPr>
                  <a:spLocks noChangeArrowheads="1"/>
                </p:cNvSpPr>
                <p:nvPr/>
              </p:nvSpPr>
              <p:spPr bwMode="auto">
                <a:xfrm>
                  <a:off x="624" y="1303"/>
                  <a:ext cx="492" cy="4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endParaRPr lang="ru-RU" sz="2400">
                    <a:cs typeface="+mn-cs"/>
                  </a:endParaRPr>
                </a:p>
              </p:txBody>
            </p:sp>
          </p:grpSp>
          <p:grpSp>
            <p:nvGrpSpPr>
              <p:cNvPr id="38" name="Group 48"/>
              <p:cNvGrpSpPr>
                <a:grpSpLocks/>
              </p:cNvGrpSpPr>
              <p:nvPr/>
            </p:nvGrpSpPr>
            <p:grpSpPr bwMode="auto">
              <a:xfrm>
                <a:off x="634" y="1345"/>
                <a:ext cx="447" cy="402"/>
                <a:chOff x="634" y="1345"/>
                <a:chExt cx="447" cy="402"/>
              </a:xfrm>
            </p:grpSpPr>
            <p:sp>
              <p:nvSpPr>
                <p:cNvPr id="39" name="Arc 49"/>
                <p:cNvSpPr>
                  <a:spLocks/>
                </p:cNvSpPr>
                <p:nvPr/>
              </p:nvSpPr>
              <p:spPr bwMode="auto">
                <a:xfrm>
                  <a:off x="856" y="1409"/>
                  <a:ext cx="34" cy="28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200"/>
                    <a:gd name="T2" fmla="*/ 0 w 21600"/>
                    <a:gd name="T3" fmla="*/ 43200 h 43200"/>
                    <a:gd name="T4" fmla="*/ 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</a:path>
                    <a:path w="21600" h="432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40" name="Arc 50"/>
                <p:cNvSpPr>
                  <a:spLocks/>
                </p:cNvSpPr>
                <p:nvPr/>
              </p:nvSpPr>
              <p:spPr bwMode="auto">
                <a:xfrm>
                  <a:off x="827" y="1409"/>
                  <a:ext cx="34" cy="288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21600 w 21600"/>
                    <a:gd name="T1" fmla="*/ 43200 h 43200"/>
                    <a:gd name="T2" fmla="*/ 21600 w 21600"/>
                    <a:gd name="T3" fmla="*/ 0 h 43200"/>
                    <a:gd name="T4" fmla="*/ 2160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</a:path>
                    <a:path w="21600" h="43200" stroke="0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41" name="AutoShape 51"/>
                <p:cNvSpPr>
                  <a:spLocks noChangeArrowheads="1"/>
                </p:cNvSpPr>
                <p:nvPr/>
              </p:nvSpPr>
              <p:spPr bwMode="auto">
                <a:xfrm>
                  <a:off x="798" y="1694"/>
                  <a:ext cx="122" cy="53"/>
                </a:xfrm>
                <a:prstGeom prst="roundRect">
                  <a:avLst>
                    <a:gd name="adj" fmla="val 49995"/>
                  </a:avLst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42" name="Freeform 52"/>
                <p:cNvSpPr>
                  <a:spLocks/>
                </p:cNvSpPr>
                <p:nvPr/>
              </p:nvSpPr>
              <p:spPr bwMode="auto">
                <a:xfrm>
                  <a:off x="634" y="1467"/>
                  <a:ext cx="221" cy="230"/>
                </a:xfrm>
                <a:custGeom>
                  <a:avLst/>
                  <a:gdLst/>
                  <a:ahLst/>
                  <a:cxnLst>
                    <a:cxn ang="0">
                      <a:pos x="212" y="204"/>
                    </a:cxn>
                    <a:cxn ang="0">
                      <a:pos x="194" y="158"/>
                    </a:cxn>
                    <a:cxn ang="0">
                      <a:pos x="188" y="111"/>
                    </a:cxn>
                    <a:cxn ang="0">
                      <a:pos x="183" y="72"/>
                    </a:cxn>
                    <a:cxn ang="0">
                      <a:pos x="178" y="52"/>
                    </a:cxn>
                    <a:cxn ang="0">
                      <a:pos x="169" y="37"/>
                    </a:cxn>
                    <a:cxn ang="0">
                      <a:pos x="157" y="24"/>
                    </a:cxn>
                    <a:cxn ang="0">
                      <a:pos x="143" y="13"/>
                    </a:cxn>
                    <a:cxn ang="0">
                      <a:pos x="124" y="5"/>
                    </a:cxn>
                    <a:cxn ang="0">
                      <a:pos x="100" y="0"/>
                    </a:cxn>
                    <a:cxn ang="0">
                      <a:pos x="76" y="0"/>
                    </a:cxn>
                    <a:cxn ang="0">
                      <a:pos x="54" y="7"/>
                    </a:cxn>
                    <a:cxn ang="0">
                      <a:pos x="35" y="16"/>
                    </a:cxn>
                    <a:cxn ang="0">
                      <a:pos x="18" y="31"/>
                    </a:cxn>
                    <a:cxn ang="0">
                      <a:pos x="5" y="51"/>
                    </a:cxn>
                    <a:cxn ang="0">
                      <a:pos x="0" y="73"/>
                    </a:cxn>
                    <a:cxn ang="0">
                      <a:pos x="3" y="72"/>
                    </a:cxn>
                    <a:cxn ang="0">
                      <a:pos x="15" y="64"/>
                    </a:cxn>
                    <a:cxn ang="0">
                      <a:pos x="35" y="58"/>
                    </a:cxn>
                    <a:cxn ang="0">
                      <a:pos x="56" y="57"/>
                    </a:cxn>
                    <a:cxn ang="0">
                      <a:pos x="74" y="63"/>
                    </a:cxn>
                    <a:cxn ang="0">
                      <a:pos x="87" y="73"/>
                    </a:cxn>
                    <a:cxn ang="0">
                      <a:pos x="93" y="85"/>
                    </a:cxn>
                    <a:cxn ang="0">
                      <a:pos x="96" y="102"/>
                    </a:cxn>
                    <a:cxn ang="0">
                      <a:pos x="100" y="124"/>
                    </a:cxn>
                    <a:cxn ang="0">
                      <a:pos x="106" y="147"/>
                    </a:cxn>
                    <a:cxn ang="0">
                      <a:pos x="116" y="168"/>
                    </a:cxn>
                    <a:cxn ang="0">
                      <a:pos x="131" y="190"/>
                    </a:cxn>
                    <a:cxn ang="0">
                      <a:pos x="150" y="207"/>
                    </a:cxn>
                    <a:cxn ang="0">
                      <a:pos x="172" y="219"/>
                    </a:cxn>
                    <a:cxn ang="0">
                      <a:pos x="194" y="226"/>
                    </a:cxn>
                    <a:cxn ang="0">
                      <a:pos x="220" y="229"/>
                    </a:cxn>
                  </a:cxnLst>
                  <a:rect l="0" t="0" r="r" b="b"/>
                  <a:pathLst>
                    <a:path w="221" h="230">
                      <a:moveTo>
                        <a:pt x="220" y="229"/>
                      </a:moveTo>
                      <a:lnTo>
                        <a:pt x="212" y="204"/>
                      </a:lnTo>
                      <a:lnTo>
                        <a:pt x="202" y="180"/>
                      </a:lnTo>
                      <a:lnTo>
                        <a:pt x="194" y="158"/>
                      </a:lnTo>
                      <a:lnTo>
                        <a:pt x="190" y="136"/>
                      </a:lnTo>
                      <a:lnTo>
                        <a:pt x="188" y="111"/>
                      </a:lnTo>
                      <a:lnTo>
                        <a:pt x="185" y="85"/>
                      </a:lnTo>
                      <a:lnTo>
                        <a:pt x="183" y="72"/>
                      </a:lnTo>
                      <a:lnTo>
                        <a:pt x="181" y="61"/>
                      </a:lnTo>
                      <a:lnTo>
                        <a:pt x="178" y="52"/>
                      </a:lnTo>
                      <a:lnTo>
                        <a:pt x="173" y="43"/>
                      </a:lnTo>
                      <a:lnTo>
                        <a:pt x="169" y="37"/>
                      </a:lnTo>
                      <a:lnTo>
                        <a:pt x="164" y="30"/>
                      </a:lnTo>
                      <a:lnTo>
                        <a:pt x="157" y="24"/>
                      </a:lnTo>
                      <a:lnTo>
                        <a:pt x="150" y="18"/>
                      </a:lnTo>
                      <a:lnTo>
                        <a:pt x="143" y="13"/>
                      </a:lnTo>
                      <a:lnTo>
                        <a:pt x="134" y="9"/>
                      </a:lnTo>
                      <a:lnTo>
                        <a:pt x="124" y="5"/>
                      </a:lnTo>
                      <a:lnTo>
                        <a:pt x="112" y="2"/>
                      </a:lnTo>
                      <a:lnTo>
                        <a:pt x="100" y="0"/>
                      </a:lnTo>
                      <a:lnTo>
                        <a:pt x="88" y="0"/>
                      </a:lnTo>
                      <a:lnTo>
                        <a:pt x="76" y="0"/>
                      </a:lnTo>
                      <a:lnTo>
                        <a:pt x="65" y="2"/>
                      </a:lnTo>
                      <a:lnTo>
                        <a:pt x="54" y="7"/>
                      </a:lnTo>
                      <a:lnTo>
                        <a:pt x="45" y="10"/>
                      </a:lnTo>
                      <a:lnTo>
                        <a:pt x="35" y="16"/>
                      </a:lnTo>
                      <a:lnTo>
                        <a:pt x="25" y="24"/>
                      </a:lnTo>
                      <a:lnTo>
                        <a:pt x="18" y="31"/>
                      </a:lnTo>
                      <a:lnTo>
                        <a:pt x="11" y="41"/>
                      </a:lnTo>
                      <a:lnTo>
                        <a:pt x="5" y="51"/>
                      </a:lnTo>
                      <a:lnTo>
                        <a:pt x="1" y="63"/>
                      </a:lnTo>
                      <a:lnTo>
                        <a:pt x="0" y="73"/>
                      </a:lnTo>
                      <a:lnTo>
                        <a:pt x="0" y="79"/>
                      </a:lnTo>
                      <a:lnTo>
                        <a:pt x="3" y="72"/>
                      </a:lnTo>
                      <a:lnTo>
                        <a:pt x="8" y="67"/>
                      </a:lnTo>
                      <a:lnTo>
                        <a:pt x="15" y="64"/>
                      </a:lnTo>
                      <a:lnTo>
                        <a:pt x="25" y="60"/>
                      </a:lnTo>
                      <a:lnTo>
                        <a:pt x="35" y="58"/>
                      </a:lnTo>
                      <a:lnTo>
                        <a:pt x="46" y="57"/>
                      </a:lnTo>
                      <a:lnTo>
                        <a:pt x="56" y="57"/>
                      </a:lnTo>
                      <a:lnTo>
                        <a:pt x="67" y="60"/>
                      </a:lnTo>
                      <a:lnTo>
                        <a:pt x="74" y="63"/>
                      </a:lnTo>
                      <a:lnTo>
                        <a:pt x="81" y="67"/>
                      </a:lnTo>
                      <a:lnTo>
                        <a:pt x="87" y="73"/>
                      </a:lnTo>
                      <a:lnTo>
                        <a:pt x="91" y="78"/>
                      </a:lnTo>
                      <a:lnTo>
                        <a:pt x="93" y="85"/>
                      </a:lnTo>
                      <a:lnTo>
                        <a:pt x="95" y="92"/>
                      </a:lnTo>
                      <a:lnTo>
                        <a:pt x="96" y="102"/>
                      </a:lnTo>
                      <a:lnTo>
                        <a:pt x="98" y="112"/>
                      </a:lnTo>
                      <a:lnTo>
                        <a:pt x="100" y="124"/>
                      </a:lnTo>
                      <a:lnTo>
                        <a:pt x="103" y="135"/>
                      </a:lnTo>
                      <a:lnTo>
                        <a:pt x="106" y="147"/>
                      </a:lnTo>
                      <a:lnTo>
                        <a:pt x="111" y="158"/>
                      </a:lnTo>
                      <a:lnTo>
                        <a:pt x="116" y="168"/>
                      </a:lnTo>
                      <a:lnTo>
                        <a:pt x="123" y="180"/>
                      </a:lnTo>
                      <a:lnTo>
                        <a:pt x="131" y="190"/>
                      </a:lnTo>
                      <a:lnTo>
                        <a:pt x="140" y="199"/>
                      </a:lnTo>
                      <a:lnTo>
                        <a:pt x="150" y="207"/>
                      </a:lnTo>
                      <a:lnTo>
                        <a:pt x="163" y="215"/>
                      </a:lnTo>
                      <a:lnTo>
                        <a:pt x="172" y="219"/>
                      </a:lnTo>
                      <a:lnTo>
                        <a:pt x="183" y="223"/>
                      </a:lnTo>
                      <a:lnTo>
                        <a:pt x="194" y="226"/>
                      </a:lnTo>
                      <a:lnTo>
                        <a:pt x="207" y="228"/>
                      </a:lnTo>
                      <a:lnTo>
                        <a:pt x="22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43" name="Freeform 53"/>
                <p:cNvSpPr>
                  <a:spLocks/>
                </p:cNvSpPr>
                <p:nvPr/>
              </p:nvSpPr>
              <p:spPr bwMode="auto">
                <a:xfrm>
                  <a:off x="859" y="1467"/>
                  <a:ext cx="222" cy="230"/>
                </a:xfrm>
                <a:custGeom>
                  <a:avLst/>
                  <a:gdLst/>
                  <a:ahLst/>
                  <a:cxnLst>
                    <a:cxn ang="0">
                      <a:pos x="7" y="204"/>
                    </a:cxn>
                    <a:cxn ang="0">
                      <a:pos x="25" y="158"/>
                    </a:cxn>
                    <a:cxn ang="0">
                      <a:pos x="31" y="111"/>
                    </a:cxn>
                    <a:cxn ang="0">
                      <a:pos x="36" y="72"/>
                    </a:cxn>
                    <a:cxn ang="0">
                      <a:pos x="41" y="52"/>
                    </a:cxn>
                    <a:cxn ang="0">
                      <a:pos x="50" y="37"/>
                    </a:cxn>
                    <a:cxn ang="0">
                      <a:pos x="62" y="24"/>
                    </a:cxn>
                    <a:cxn ang="0">
                      <a:pos x="77" y="13"/>
                    </a:cxn>
                    <a:cxn ang="0">
                      <a:pos x="96" y="5"/>
                    </a:cxn>
                    <a:cxn ang="0">
                      <a:pos x="120" y="0"/>
                    </a:cxn>
                    <a:cxn ang="0">
                      <a:pos x="143" y="0"/>
                    </a:cxn>
                    <a:cxn ang="0">
                      <a:pos x="165" y="7"/>
                    </a:cxn>
                    <a:cxn ang="0">
                      <a:pos x="184" y="16"/>
                    </a:cxn>
                    <a:cxn ang="0">
                      <a:pos x="201" y="31"/>
                    </a:cxn>
                    <a:cxn ang="0">
                      <a:pos x="215" y="51"/>
                    </a:cxn>
                    <a:cxn ang="0">
                      <a:pos x="221" y="73"/>
                    </a:cxn>
                    <a:cxn ang="0">
                      <a:pos x="217" y="72"/>
                    </a:cxn>
                    <a:cxn ang="0">
                      <a:pos x="205" y="64"/>
                    </a:cxn>
                    <a:cxn ang="0">
                      <a:pos x="184" y="58"/>
                    </a:cxn>
                    <a:cxn ang="0">
                      <a:pos x="164" y="57"/>
                    </a:cxn>
                    <a:cxn ang="0">
                      <a:pos x="145" y="63"/>
                    </a:cxn>
                    <a:cxn ang="0">
                      <a:pos x="132" y="73"/>
                    </a:cxn>
                    <a:cxn ang="0">
                      <a:pos x="127" y="85"/>
                    </a:cxn>
                    <a:cxn ang="0">
                      <a:pos x="123" y="102"/>
                    </a:cxn>
                    <a:cxn ang="0">
                      <a:pos x="120" y="124"/>
                    </a:cxn>
                    <a:cxn ang="0">
                      <a:pos x="113" y="147"/>
                    </a:cxn>
                    <a:cxn ang="0">
                      <a:pos x="104" y="168"/>
                    </a:cxn>
                    <a:cxn ang="0">
                      <a:pos x="89" y="190"/>
                    </a:cxn>
                    <a:cxn ang="0">
                      <a:pos x="69" y="207"/>
                    </a:cxn>
                    <a:cxn ang="0">
                      <a:pos x="47" y="219"/>
                    </a:cxn>
                    <a:cxn ang="0">
                      <a:pos x="25" y="226"/>
                    </a:cxn>
                    <a:cxn ang="0">
                      <a:pos x="0" y="229"/>
                    </a:cxn>
                  </a:cxnLst>
                  <a:rect l="0" t="0" r="r" b="b"/>
                  <a:pathLst>
                    <a:path w="222" h="230">
                      <a:moveTo>
                        <a:pt x="0" y="229"/>
                      </a:moveTo>
                      <a:lnTo>
                        <a:pt x="7" y="204"/>
                      </a:lnTo>
                      <a:lnTo>
                        <a:pt x="17" y="180"/>
                      </a:lnTo>
                      <a:lnTo>
                        <a:pt x="25" y="158"/>
                      </a:lnTo>
                      <a:lnTo>
                        <a:pt x="29" y="136"/>
                      </a:lnTo>
                      <a:lnTo>
                        <a:pt x="31" y="111"/>
                      </a:lnTo>
                      <a:lnTo>
                        <a:pt x="34" y="85"/>
                      </a:lnTo>
                      <a:lnTo>
                        <a:pt x="36" y="72"/>
                      </a:lnTo>
                      <a:lnTo>
                        <a:pt x="38" y="61"/>
                      </a:lnTo>
                      <a:lnTo>
                        <a:pt x="41" y="52"/>
                      </a:lnTo>
                      <a:lnTo>
                        <a:pt x="46" y="43"/>
                      </a:lnTo>
                      <a:lnTo>
                        <a:pt x="50" y="37"/>
                      </a:lnTo>
                      <a:lnTo>
                        <a:pt x="56" y="30"/>
                      </a:lnTo>
                      <a:lnTo>
                        <a:pt x="62" y="24"/>
                      </a:lnTo>
                      <a:lnTo>
                        <a:pt x="69" y="18"/>
                      </a:lnTo>
                      <a:lnTo>
                        <a:pt x="77" y="13"/>
                      </a:lnTo>
                      <a:lnTo>
                        <a:pt x="86" y="9"/>
                      </a:lnTo>
                      <a:lnTo>
                        <a:pt x="96" y="5"/>
                      </a:lnTo>
                      <a:lnTo>
                        <a:pt x="108" y="2"/>
                      </a:lnTo>
                      <a:lnTo>
                        <a:pt x="120" y="0"/>
                      </a:lnTo>
                      <a:lnTo>
                        <a:pt x="132" y="0"/>
                      </a:lnTo>
                      <a:lnTo>
                        <a:pt x="143" y="0"/>
                      </a:lnTo>
                      <a:lnTo>
                        <a:pt x="155" y="2"/>
                      </a:lnTo>
                      <a:lnTo>
                        <a:pt x="165" y="7"/>
                      </a:lnTo>
                      <a:lnTo>
                        <a:pt x="175" y="10"/>
                      </a:lnTo>
                      <a:lnTo>
                        <a:pt x="184" y="16"/>
                      </a:lnTo>
                      <a:lnTo>
                        <a:pt x="195" y="24"/>
                      </a:lnTo>
                      <a:lnTo>
                        <a:pt x="201" y="31"/>
                      </a:lnTo>
                      <a:lnTo>
                        <a:pt x="209" y="41"/>
                      </a:lnTo>
                      <a:lnTo>
                        <a:pt x="215" y="51"/>
                      </a:lnTo>
                      <a:lnTo>
                        <a:pt x="219" y="63"/>
                      </a:lnTo>
                      <a:lnTo>
                        <a:pt x="221" y="73"/>
                      </a:lnTo>
                      <a:lnTo>
                        <a:pt x="220" y="79"/>
                      </a:lnTo>
                      <a:lnTo>
                        <a:pt x="217" y="72"/>
                      </a:lnTo>
                      <a:lnTo>
                        <a:pt x="212" y="67"/>
                      </a:lnTo>
                      <a:lnTo>
                        <a:pt x="205" y="64"/>
                      </a:lnTo>
                      <a:lnTo>
                        <a:pt x="195" y="60"/>
                      </a:lnTo>
                      <a:lnTo>
                        <a:pt x="184" y="58"/>
                      </a:lnTo>
                      <a:lnTo>
                        <a:pt x="174" y="57"/>
                      </a:lnTo>
                      <a:lnTo>
                        <a:pt x="164" y="57"/>
                      </a:lnTo>
                      <a:lnTo>
                        <a:pt x="153" y="60"/>
                      </a:lnTo>
                      <a:lnTo>
                        <a:pt x="145" y="63"/>
                      </a:lnTo>
                      <a:lnTo>
                        <a:pt x="139" y="67"/>
                      </a:lnTo>
                      <a:lnTo>
                        <a:pt x="132" y="73"/>
                      </a:lnTo>
                      <a:lnTo>
                        <a:pt x="129" y="78"/>
                      </a:lnTo>
                      <a:lnTo>
                        <a:pt x="127" y="85"/>
                      </a:lnTo>
                      <a:lnTo>
                        <a:pt x="125" y="92"/>
                      </a:lnTo>
                      <a:lnTo>
                        <a:pt x="123" y="102"/>
                      </a:lnTo>
                      <a:lnTo>
                        <a:pt x="122" y="112"/>
                      </a:lnTo>
                      <a:lnTo>
                        <a:pt x="120" y="124"/>
                      </a:lnTo>
                      <a:lnTo>
                        <a:pt x="117" y="135"/>
                      </a:lnTo>
                      <a:lnTo>
                        <a:pt x="113" y="147"/>
                      </a:lnTo>
                      <a:lnTo>
                        <a:pt x="109" y="158"/>
                      </a:lnTo>
                      <a:lnTo>
                        <a:pt x="104" y="168"/>
                      </a:lnTo>
                      <a:lnTo>
                        <a:pt x="97" y="180"/>
                      </a:lnTo>
                      <a:lnTo>
                        <a:pt x="89" y="190"/>
                      </a:lnTo>
                      <a:lnTo>
                        <a:pt x="79" y="199"/>
                      </a:lnTo>
                      <a:lnTo>
                        <a:pt x="69" y="207"/>
                      </a:lnTo>
                      <a:lnTo>
                        <a:pt x="57" y="215"/>
                      </a:lnTo>
                      <a:lnTo>
                        <a:pt x="47" y="219"/>
                      </a:lnTo>
                      <a:lnTo>
                        <a:pt x="37" y="223"/>
                      </a:lnTo>
                      <a:lnTo>
                        <a:pt x="25" y="226"/>
                      </a:lnTo>
                      <a:lnTo>
                        <a:pt x="12" y="228"/>
                      </a:lnTo>
                      <a:lnTo>
                        <a:pt x="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44" name="Oval 54"/>
                <p:cNvSpPr>
                  <a:spLocks noChangeArrowheads="1"/>
                </p:cNvSpPr>
                <p:nvPr/>
              </p:nvSpPr>
              <p:spPr bwMode="auto">
                <a:xfrm>
                  <a:off x="829" y="1345"/>
                  <a:ext cx="56" cy="5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endParaRPr lang="ru-RU" sz="2400">
                    <a:cs typeface="+mn-cs"/>
                  </a:endParaRPr>
                </a:p>
              </p:txBody>
            </p:sp>
          </p:grpSp>
        </p:grpSp>
      </p:grpSp>
      <p:sp>
        <p:nvSpPr>
          <p:cNvPr id="337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738438" y="1381125"/>
            <a:ext cx="6253162" cy="23336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1613" y="4124325"/>
            <a:ext cx="6249987" cy="12858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743200" y="5410200"/>
            <a:ext cx="6248400" cy="457200"/>
          </a:xfrm>
        </p:spPr>
        <p:txBody>
          <a:bodyPr wrap="none"/>
          <a:lstStyle>
            <a:lvl1pPr>
              <a:defRPr sz="3200" b="1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" name="Rectangle 5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" name="Rectangle 5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4BBA6-C827-4723-BA10-1F66F7FBE6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7674C-3845-4BBE-A371-B61FC8E968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19938" y="228600"/>
            <a:ext cx="1871662" cy="60102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00188" y="228600"/>
            <a:ext cx="5467350" cy="60102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B5C13-C47C-40BE-B0F5-355805850F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5300B-7A5F-4D08-AFA7-F1A6A14C2F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5E204-5764-4477-B1EB-00E03B963F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00188" y="1524000"/>
            <a:ext cx="3668712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21300" y="1524000"/>
            <a:ext cx="3670300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B1685-D829-4702-B734-34AF3AB93E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EAB4B-A4E8-4DAF-9601-FDEE8826B6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0626F-3A41-4CF7-BD50-425D986874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A97E2-4B44-4B68-8391-6B206C6A42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BE546-216A-46A2-A0C9-D07867A042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DAD19-1FDC-44CC-8F34-9B995D159A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-9525"/>
            <a:ext cx="1557338" cy="6878638"/>
            <a:chOff x="0" y="-6"/>
            <a:chExt cx="981" cy="4333"/>
          </a:xfrm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2772" name="Rectangle 4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>
                <a:cs typeface="+mn-cs"/>
              </a:endParaRPr>
            </a:p>
          </p:txBody>
        </p:sp>
        <p:sp>
          <p:nvSpPr>
            <p:cNvPr id="32773" name="Rectangle 5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2774" name="Rectangle 6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>
                <a:cs typeface="+mn-cs"/>
              </a:endParaRPr>
            </a:p>
          </p:txBody>
        </p:sp>
        <p:sp>
          <p:nvSpPr>
            <p:cNvPr id="32775" name="Freeform 7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2776" name="Freeform 8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2777" name="Freeform 9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2778" name="Freeform 10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2779" name="Freeform 11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2780" name="Freeform 12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/>
              <a:ahLst/>
              <a:cxnLst>
                <a:cxn ang="0">
                  <a:pos x="264" y="52"/>
                </a:cxn>
                <a:cxn ang="0">
                  <a:pos x="264" y="194"/>
                </a:cxn>
                <a:cxn ang="0">
                  <a:pos x="256" y="188"/>
                </a:cxn>
                <a:cxn ang="0">
                  <a:pos x="236" y="188"/>
                </a:cxn>
                <a:cxn ang="0">
                  <a:pos x="221" y="194"/>
                </a:cxn>
                <a:cxn ang="0">
                  <a:pos x="205" y="209"/>
                </a:cxn>
                <a:cxn ang="0">
                  <a:pos x="162" y="261"/>
                </a:cxn>
                <a:cxn ang="0">
                  <a:pos x="66" y="366"/>
                </a:cxn>
                <a:cxn ang="0">
                  <a:pos x="45" y="391"/>
                </a:cxn>
                <a:cxn ang="0">
                  <a:pos x="0" y="391"/>
                </a:cxn>
                <a:cxn ang="0">
                  <a:pos x="178" y="190"/>
                </a:cxn>
                <a:cxn ang="0">
                  <a:pos x="218" y="138"/>
                </a:cxn>
                <a:cxn ang="0">
                  <a:pos x="233" y="111"/>
                </a:cxn>
                <a:cxn ang="0">
                  <a:pos x="246" y="84"/>
                </a:cxn>
                <a:cxn ang="0">
                  <a:pos x="256" y="39"/>
                </a:cxn>
                <a:cxn ang="0">
                  <a:pos x="264" y="0"/>
                </a:cxn>
                <a:cxn ang="0">
                  <a:pos x="264" y="117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2781" name="Freeform 13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2782" name="Freeform 14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3"/>
                </a:cxn>
                <a:cxn ang="0">
                  <a:pos x="30" y="433"/>
                </a:cxn>
                <a:cxn ang="0">
                  <a:pos x="17" y="463"/>
                </a:cxn>
                <a:cxn ang="0">
                  <a:pos x="10" y="510"/>
                </a:cxn>
                <a:cxn ang="0">
                  <a:pos x="0" y="574"/>
                </a:cxn>
                <a:cxn ang="0">
                  <a:pos x="0" y="293"/>
                </a:cxn>
                <a:cxn ang="0">
                  <a:pos x="5" y="320"/>
                </a:cxn>
                <a:cxn ang="0">
                  <a:pos x="10" y="332"/>
                </a:cxn>
                <a:cxn ang="0">
                  <a:pos x="20" y="338"/>
                </a:cxn>
                <a:cxn ang="0">
                  <a:pos x="30" y="341"/>
                </a:cxn>
                <a:cxn ang="0">
                  <a:pos x="45" y="341"/>
                </a:cxn>
                <a:cxn ang="0">
                  <a:pos x="60" y="335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2783" name="Rectangle 15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2784" name="Rectangle 16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>
                <a:cs typeface="+mn-cs"/>
              </a:endParaRPr>
            </a:p>
          </p:txBody>
        </p:sp>
        <p:sp>
          <p:nvSpPr>
            <p:cNvPr id="32785" name="Rectangle 17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2786" name="Rectangle 18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>
                <a:cs typeface="+mn-cs"/>
              </a:endParaRPr>
            </a:p>
          </p:txBody>
        </p:sp>
        <p:sp>
          <p:nvSpPr>
            <p:cNvPr id="32787" name="Freeform 19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2788" name="Freeform 20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2789" name="Freeform 21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2790" name="Freeform 22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2791" name="Freeform 23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2792" name="Freeform 24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/>
              <a:ahLst/>
              <a:cxnLst>
                <a:cxn ang="0">
                  <a:pos x="345" y="52"/>
                </a:cxn>
                <a:cxn ang="0">
                  <a:pos x="348" y="144"/>
                </a:cxn>
                <a:cxn ang="0">
                  <a:pos x="0" y="148"/>
                </a:cxn>
                <a:cxn ang="0">
                  <a:pos x="299" y="143"/>
                </a:cxn>
                <a:cxn ang="0">
                  <a:pos x="315" y="111"/>
                </a:cxn>
                <a:cxn ang="0">
                  <a:pos x="328" y="84"/>
                </a:cxn>
                <a:cxn ang="0">
                  <a:pos x="338" y="39"/>
                </a:cxn>
                <a:cxn ang="0">
                  <a:pos x="345" y="0"/>
                </a:cxn>
                <a:cxn ang="0">
                  <a:pos x="345" y="1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2793" name="Freeform 25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2794" name="Freeform 26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2"/>
                </a:cxn>
                <a:cxn ang="0">
                  <a:pos x="30" y="432"/>
                </a:cxn>
                <a:cxn ang="0">
                  <a:pos x="17" y="462"/>
                </a:cxn>
                <a:cxn ang="0">
                  <a:pos x="10" y="509"/>
                </a:cxn>
                <a:cxn ang="0">
                  <a:pos x="0" y="573"/>
                </a:cxn>
                <a:cxn ang="0">
                  <a:pos x="0" y="292"/>
                </a:cxn>
                <a:cxn ang="0">
                  <a:pos x="5" y="319"/>
                </a:cxn>
                <a:cxn ang="0">
                  <a:pos x="10" y="331"/>
                </a:cxn>
                <a:cxn ang="0">
                  <a:pos x="20" y="337"/>
                </a:cxn>
                <a:cxn ang="0">
                  <a:pos x="30" y="340"/>
                </a:cxn>
                <a:cxn ang="0">
                  <a:pos x="45" y="340"/>
                </a:cxn>
                <a:cxn ang="0">
                  <a:pos x="60" y="334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2795" name="Freeform 27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/>
              <a:ahLst/>
              <a:cxnLst>
                <a:cxn ang="0">
                  <a:pos x="153" y="3"/>
                </a:cxn>
                <a:cxn ang="0">
                  <a:pos x="50" y="122"/>
                </a:cxn>
                <a:cxn ang="0">
                  <a:pos x="30" y="152"/>
                </a:cxn>
                <a:cxn ang="0">
                  <a:pos x="17" y="182"/>
                </a:cxn>
                <a:cxn ang="0">
                  <a:pos x="10" y="229"/>
                </a:cxn>
                <a:cxn ang="0">
                  <a:pos x="0" y="293"/>
                </a:cxn>
                <a:cxn ang="0">
                  <a:pos x="0" y="12"/>
                </a:cxn>
                <a:cxn ang="0">
                  <a:pos x="5" y="39"/>
                </a:cxn>
                <a:cxn ang="0">
                  <a:pos x="10" y="51"/>
                </a:cxn>
                <a:cxn ang="0">
                  <a:pos x="20" y="57"/>
                </a:cxn>
                <a:cxn ang="0">
                  <a:pos x="30" y="60"/>
                </a:cxn>
                <a:cxn ang="0">
                  <a:pos x="45" y="60"/>
                </a:cxn>
                <a:cxn ang="0">
                  <a:pos x="60" y="54"/>
                </a:cxn>
                <a:cxn ang="0">
                  <a:pos x="110" y="0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2796" name="Freeform 28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2797" name="Rectangle 29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9" name="Line 30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60" name="Line 31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7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500188" y="228600"/>
            <a:ext cx="74914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00188" y="1524000"/>
            <a:ext cx="7491412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2802" name="Rectangle 3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324600"/>
            <a:ext cx="14097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803" name="Rectangle 3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804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>
                <a:cs typeface="+mn-cs"/>
              </a:defRPr>
            </a:lvl1pPr>
          </a:lstStyle>
          <a:p>
            <a:pPr>
              <a:defRPr/>
            </a:pPr>
            <a:fld id="{B062C847-D792-4D1B-A89B-7BAD476C1E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spd="med">
    <p:strips dir="r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http://historic.ru/lostcivil/greece/gallery/pic/stat_008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mith.ru/treasury/kosmos/vyst.htm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page?&amp;q=949083643&amp;p=11&amp;ag=ih&amp;rpt=simage&amp;qs=stype=image&amp;nl=0&amp;text=%CD%C1%D4%C5%CD%C1%D4%C9%CB%C1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1537725" y="2458209"/>
            <a:ext cx="7506885" cy="193899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  <a:softEdge rad="31750"/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spcAft>
                <a:spcPts val="3000"/>
              </a:spcAft>
              <a:defRPr/>
            </a:pPr>
            <a:r>
              <a:rPr kumimoji="0" lang="ru-RU" sz="6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Математика               и искусство</a:t>
            </a:r>
          </a:p>
        </p:txBody>
      </p:sp>
      <p:pic>
        <p:nvPicPr>
          <p:cNvPr id="14338" name="Рисунок 4" descr="эмблема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12888" y="115888"/>
            <a:ext cx="1763712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39" name="Группа 8"/>
          <p:cNvGrpSpPr>
            <a:grpSpLocks/>
          </p:cNvGrpSpPr>
          <p:nvPr/>
        </p:nvGrpSpPr>
        <p:grpSpPr bwMode="auto">
          <a:xfrm>
            <a:off x="3635375" y="188913"/>
            <a:ext cx="5264150" cy="1527175"/>
            <a:chOff x="3635896" y="188640"/>
            <a:chExt cx="5263567" cy="1528344"/>
          </a:xfrm>
        </p:grpSpPr>
        <p:pic>
          <p:nvPicPr>
            <p:cNvPr id="2" name="Picture 11" descr="und7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 flipH="1" flipV="1">
              <a:off x="3707904" y="260648"/>
              <a:ext cx="5184576" cy="1079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4" name="TextBox 5"/>
            <p:cNvSpPr txBox="1">
              <a:spLocks noChangeArrowheads="1"/>
            </p:cNvSpPr>
            <p:nvPr/>
          </p:nvSpPr>
          <p:spPr bwMode="auto">
            <a:xfrm>
              <a:off x="3995936" y="188640"/>
              <a:ext cx="42484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altLang="ru-RU" sz="2400" b="1">
                  <a:solidFill>
                    <a:srgbClr val="A50021"/>
                  </a:solidFill>
                </a:rPr>
                <a:t>Элективный курс</a:t>
              </a:r>
            </a:p>
          </p:txBody>
        </p:sp>
        <p:sp>
          <p:nvSpPr>
            <p:cNvPr id="3" name="Rectangle 7"/>
            <p:cNvSpPr>
              <a:spLocks noChangeArrowheads="1"/>
            </p:cNvSpPr>
            <p:nvPr/>
          </p:nvSpPr>
          <p:spPr bwMode="auto">
            <a:xfrm>
              <a:off x="3635896" y="687497"/>
              <a:ext cx="4752449" cy="1029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76176" bIns="38088" anchor="ctr">
              <a:spAutoFit/>
            </a:bodyPr>
            <a:lstStyle/>
            <a:p>
              <a:pPr algn="ctr" eaLnBrk="0" hangingPunct="0"/>
              <a:r>
                <a:rPr lang="ru-RU" sz="2000" b="1" i="1">
                  <a:solidFill>
                    <a:srgbClr val="333A1D"/>
                  </a:solidFill>
                  <a:latin typeface="Monotype Corsiva" pitchFamily="66" charset="0"/>
                  <a:cs typeface="Times New Roman" pitchFamily="18" charset="0"/>
                </a:rPr>
                <a:t>«Математика и гармония окружающего мира»   </a:t>
              </a:r>
              <a:endParaRPr lang="ru-RU" sz="2000" b="1">
                <a:solidFill>
                  <a:srgbClr val="333A1D"/>
                </a:solidFill>
                <a:latin typeface="Monotype Corsiva" pitchFamily="66" charset="0"/>
              </a:endParaRPr>
            </a:p>
            <a:p>
              <a:pPr eaLnBrk="0" hangingPunct="0"/>
              <a:endParaRPr lang="ru-RU" sz="2000"/>
            </a:p>
          </p:txBody>
        </p:sp>
      </p:grpSp>
      <p:grpSp>
        <p:nvGrpSpPr>
          <p:cNvPr id="14340" name="Группа 11"/>
          <p:cNvGrpSpPr>
            <a:grpSpLocks/>
          </p:cNvGrpSpPr>
          <p:nvPr/>
        </p:nvGrpSpPr>
        <p:grpSpPr bwMode="auto">
          <a:xfrm>
            <a:off x="1827213" y="5437188"/>
            <a:ext cx="3762375" cy="877887"/>
            <a:chOff x="1828801" y="5437731"/>
            <a:chExt cx="3328215" cy="877723"/>
          </a:xfrm>
        </p:grpSpPr>
        <p:pic>
          <p:nvPicPr>
            <p:cNvPr id="3078" name="Picture 12" descr="und7"/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1835151" y="5445223"/>
              <a:ext cx="3312913" cy="863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2" name="Прямоугольник 9"/>
            <p:cNvSpPr>
              <a:spLocks noChangeArrowheads="1"/>
            </p:cNvSpPr>
            <p:nvPr/>
          </p:nvSpPr>
          <p:spPr bwMode="auto">
            <a:xfrm>
              <a:off x="2483971" y="5445223"/>
              <a:ext cx="2304574" cy="5190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 sz="2800" b="1">
                  <a:solidFill>
                    <a:srgbClr val="A50021"/>
                  </a:solidFill>
                  <a:latin typeface="Monotype Corsiva" pitchFamily="66" charset="0"/>
                </a:rPr>
                <a:t>Занятие № </a:t>
              </a:r>
              <a:r>
                <a:rPr lang="ru-RU" altLang="ru-RU" sz="2800" b="1">
                  <a:solidFill>
                    <a:srgbClr val="A50021"/>
                  </a:solidFill>
                  <a:latin typeface="Arial" charset="0"/>
                </a:rPr>
                <a:t>1.</a:t>
              </a:r>
              <a:r>
                <a:rPr lang="ru-RU" altLang="ru-RU" sz="2800" b="1">
                  <a:solidFill>
                    <a:srgbClr val="A50021"/>
                  </a:solidFill>
                  <a:latin typeface="Monotype Corsiva" pitchFamily="66" charset="0"/>
                </a:rPr>
                <a:t> </a:t>
              </a:r>
            </a:p>
          </p:txBody>
        </p:sp>
      </p:grp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1692275" y="260350"/>
            <a:ext cx="7292975" cy="1878013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rgbClr val="FFFFCC">
                  <a:shade val="100000"/>
                  <a:satMod val="115000"/>
                </a:srgbClr>
              </a:gs>
            </a:gsLst>
            <a:path path="rect">
              <a:fillToRect r="100000" b="100000"/>
            </a:path>
            <a:tileRect l="-100000" t="-100000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kumimoji="0" lang="ru-RU" sz="2000" b="1" i="1" dirty="0">
                <a:solidFill>
                  <a:srgbClr val="626020"/>
                </a:solidFill>
                <a:latin typeface="Arial" charset="0"/>
                <a:cs typeface="+mn-cs"/>
              </a:rPr>
              <a:t>Математика владеет не только истиной, но и высшей красотой – красотой, отточенной и строгой, возвышенно чистой и стремящейся к подлинному совершенству, которое свойственно лишь величайшим образцам искусства.</a:t>
            </a:r>
          </a:p>
          <a:p>
            <a:pPr algn="r">
              <a:defRPr/>
            </a:pPr>
            <a:r>
              <a:rPr kumimoji="0" lang="ru-RU" sz="1600" b="1" i="1" dirty="0">
                <a:solidFill>
                  <a:schemeClr val="bg2">
                    <a:lumMod val="10000"/>
                  </a:schemeClr>
                </a:solidFill>
                <a:latin typeface="Arial" charset="0"/>
                <a:cs typeface="+mn-cs"/>
              </a:rPr>
              <a:t>Бертран Рассел</a:t>
            </a:r>
          </a:p>
        </p:txBody>
      </p:sp>
      <p:sp>
        <p:nvSpPr>
          <p:cNvPr id="24578" name="Text Box 5"/>
          <p:cNvSpPr txBox="1">
            <a:spLocks noChangeArrowheads="1"/>
          </p:cNvSpPr>
          <p:nvPr/>
        </p:nvSpPr>
        <p:spPr bwMode="auto">
          <a:xfrm>
            <a:off x="1474788" y="4292600"/>
            <a:ext cx="316865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ru-RU" altLang="ru-RU" sz="2000" b="1" i="1">
                <a:solidFill>
                  <a:srgbClr val="4C4B19"/>
                </a:solidFill>
                <a:latin typeface="Arial" charset="0"/>
              </a:rPr>
              <a:t>Математик, так же как и художник или поэт, создает узоры, и если его узоры более устойчивы, то лишь потому, что они составлены из идей.</a:t>
            </a:r>
          </a:p>
        </p:txBody>
      </p:sp>
      <p:pic>
        <p:nvPicPr>
          <p:cNvPr id="11268" name="Picture 6" descr="art_3_5_clip_image018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763713" y="2060848"/>
            <a:ext cx="23749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580" name="Группа 6"/>
          <p:cNvGrpSpPr>
            <a:grpSpLocks/>
          </p:cNvGrpSpPr>
          <p:nvPr/>
        </p:nvGrpSpPr>
        <p:grpSpPr bwMode="auto">
          <a:xfrm>
            <a:off x="4679950" y="2740025"/>
            <a:ext cx="4356100" cy="3951288"/>
            <a:chOff x="4680577" y="2739724"/>
            <a:chExt cx="4355919" cy="3952327"/>
          </a:xfrm>
        </p:grpSpPr>
        <p:pic>
          <p:nvPicPr>
            <p:cNvPr id="24581" name="Picture 7" descr="image01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95469" y="2739724"/>
              <a:ext cx="4320480" cy="3657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2" name="Text Box 8"/>
            <p:cNvSpPr txBox="1">
              <a:spLocks noChangeArrowheads="1"/>
            </p:cNvSpPr>
            <p:nvPr/>
          </p:nvSpPr>
          <p:spPr bwMode="auto">
            <a:xfrm>
              <a:off x="4680577" y="6371292"/>
              <a:ext cx="4355919" cy="32075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1500" b="1"/>
                <a:t>Джакопо де Барбари.  Портрет Луки Пачоли</a:t>
              </a:r>
            </a:p>
          </p:txBody>
        </p:sp>
      </p:grp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/>
          <p:cNvSpPr>
            <a:spLocks noGrp="1" noChangeArrowheads="1"/>
          </p:cNvSpPr>
          <p:nvPr>
            <p:ph type="title"/>
          </p:nvPr>
        </p:nvSpPr>
        <p:spPr>
          <a:xfrm>
            <a:off x="1500188" y="115888"/>
            <a:ext cx="7491412" cy="1143000"/>
          </a:xfrm>
        </p:spPr>
        <p:txBody>
          <a:bodyPr/>
          <a:lstStyle/>
          <a:p>
            <a:pPr algn="just" eaLnBrk="1" hangingPunct="1"/>
            <a:r>
              <a:rPr lang="ru-RU" altLang="ru-RU" sz="2800" b="1" i="1" smtClean="0">
                <a:solidFill>
                  <a:srgbClr val="A50021"/>
                </a:solidFill>
              </a:rPr>
              <a:t>Легко отыскать примеры прекрасного, но как трудно объяснить, почему они прекрасны.</a:t>
            </a:r>
            <a:br>
              <a:rPr lang="ru-RU" altLang="ru-RU" sz="2800" b="1" i="1" smtClean="0">
                <a:solidFill>
                  <a:srgbClr val="A50021"/>
                </a:solidFill>
              </a:rPr>
            </a:br>
            <a:r>
              <a:rPr lang="ru-RU" altLang="ru-RU" sz="2800" b="1" i="1" smtClean="0">
                <a:solidFill>
                  <a:srgbClr val="A50021"/>
                </a:solidFill>
              </a:rPr>
              <a:t>                                                                     </a:t>
            </a:r>
            <a:r>
              <a:rPr lang="ru-RU" altLang="ru-RU" sz="2400" b="1" i="1" smtClean="0">
                <a:solidFill>
                  <a:srgbClr val="4C4B19"/>
                </a:solidFill>
              </a:rPr>
              <a:t>Платон</a:t>
            </a:r>
          </a:p>
        </p:txBody>
      </p:sp>
      <p:pic>
        <p:nvPicPr>
          <p:cNvPr id="12295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7975" y="5013325"/>
            <a:ext cx="2994025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Группа 12"/>
          <p:cNvGrpSpPr>
            <a:grpSpLocks/>
          </p:cNvGrpSpPr>
          <p:nvPr/>
        </p:nvGrpSpPr>
        <p:grpSpPr bwMode="auto">
          <a:xfrm>
            <a:off x="1547813" y="1412875"/>
            <a:ext cx="2519362" cy="3101975"/>
            <a:chOff x="1547664" y="1268760"/>
            <a:chExt cx="2519685" cy="3101880"/>
          </a:xfrm>
        </p:grpSpPr>
        <p:pic>
          <p:nvPicPr>
            <p:cNvPr id="25613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47664" y="1268760"/>
              <a:ext cx="2519685" cy="2503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6" name="Text Box 12"/>
            <p:cNvSpPr txBox="1">
              <a:spLocks noChangeArrowheads="1"/>
            </p:cNvSpPr>
            <p:nvPr/>
          </p:nvSpPr>
          <p:spPr bwMode="auto">
            <a:xfrm>
              <a:off x="1547664" y="3789633"/>
              <a:ext cx="2448239" cy="581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ts val="0"/>
                </a:spcBef>
                <a:defRPr/>
              </a:pPr>
              <a:r>
                <a:rPr lang="ru-RU" sz="1600" b="1" dirty="0">
                  <a:solidFill>
                    <a:schemeClr val="bg2">
                      <a:lumMod val="10000"/>
                    </a:schemeClr>
                  </a:solidFill>
                  <a:cs typeface="+mn-cs"/>
                </a:rPr>
                <a:t>Успенский  собор</a:t>
              </a:r>
            </a:p>
            <a:p>
              <a:pPr algn="ctr">
                <a:spcBef>
                  <a:spcPts val="0"/>
                </a:spcBef>
                <a:defRPr/>
              </a:pPr>
              <a:r>
                <a:rPr lang="ru-RU" sz="1600" b="1" dirty="0">
                  <a:solidFill>
                    <a:schemeClr val="bg2">
                      <a:lumMod val="10000"/>
                    </a:schemeClr>
                  </a:solidFill>
                  <a:cs typeface="+mn-cs"/>
                </a:rPr>
                <a:t>Владимир </a:t>
              </a:r>
            </a:p>
          </p:txBody>
        </p:sp>
      </p:grpSp>
      <p:grpSp>
        <p:nvGrpSpPr>
          <p:cNvPr id="12" name="Группа 11"/>
          <p:cNvGrpSpPr>
            <a:grpSpLocks/>
          </p:cNvGrpSpPr>
          <p:nvPr/>
        </p:nvGrpSpPr>
        <p:grpSpPr bwMode="auto">
          <a:xfrm>
            <a:off x="6732588" y="4581525"/>
            <a:ext cx="2411412" cy="2266950"/>
            <a:chOff x="1808350" y="4437112"/>
            <a:chExt cx="2627784" cy="2710009"/>
          </a:xfrm>
        </p:grpSpPr>
        <p:pic>
          <p:nvPicPr>
            <p:cNvPr id="25611" name="Picture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808350" y="4437112"/>
              <a:ext cx="2627784" cy="2016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7" name="Text Box 13"/>
            <p:cNvSpPr txBox="1">
              <a:spLocks noChangeArrowheads="1"/>
            </p:cNvSpPr>
            <p:nvPr/>
          </p:nvSpPr>
          <p:spPr bwMode="auto">
            <a:xfrm>
              <a:off x="1808350" y="6452539"/>
              <a:ext cx="2627784" cy="69458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1600" b="1" dirty="0">
                  <a:solidFill>
                    <a:schemeClr val="bg2">
                      <a:lumMod val="10000"/>
                    </a:schemeClr>
                  </a:solidFill>
                  <a:cs typeface="+mn-cs"/>
                </a:rPr>
                <a:t>Тауэрский мост. Лондон</a:t>
              </a:r>
            </a:p>
          </p:txBody>
        </p:sp>
      </p:grpSp>
      <p:grpSp>
        <p:nvGrpSpPr>
          <p:cNvPr id="14" name="Группа 13"/>
          <p:cNvGrpSpPr>
            <a:grpSpLocks/>
          </p:cNvGrpSpPr>
          <p:nvPr/>
        </p:nvGrpSpPr>
        <p:grpSpPr bwMode="auto">
          <a:xfrm>
            <a:off x="6276975" y="1412875"/>
            <a:ext cx="2867025" cy="3181350"/>
            <a:chOff x="3995936" y="2657460"/>
            <a:chExt cx="2867025" cy="3180110"/>
          </a:xfrm>
        </p:grpSpPr>
        <p:sp>
          <p:nvSpPr>
            <p:cNvPr id="25609" name="Text Box 14"/>
            <p:cNvSpPr txBox="1">
              <a:spLocks noChangeArrowheads="1"/>
            </p:cNvSpPr>
            <p:nvPr/>
          </p:nvSpPr>
          <p:spPr bwMode="auto">
            <a:xfrm>
              <a:off x="4356299" y="5012392"/>
              <a:ext cx="2447925" cy="825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altLang="ru-RU" sz="1600" b="1"/>
                <a:t>Буддийский храм Удзи</a:t>
              </a:r>
            </a:p>
            <a:p>
              <a:pPr algn="ctr"/>
              <a:r>
                <a:rPr lang="ru-RU" altLang="ru-RU" sz="1600" b="1"/>
                <a:t>Япония</a:t>
              </a:r>
            </a:p>
          </p:txBody>
        </p:sp>
        <p:pic>
          <p:nvPicPr>
            <p:cNvPr id="25610" name="Picture 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95936" y="2657460"/>
              <a:ext cx="2867025" cy="2355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Группа 14"/>
          <p:cNvGrpSpPr>
            <a:grpSpLocks/>
          </p:cNvGrpSpPr>
          <p:nvPr/>
        </p:nvGrpSpPr>
        <p:grpSpPr bwMode="auto">
          <a:xfrm>
            <a:off x="3492500" y="1412875"/>
            <a:ext cx="3240088" cy="3741738"/>
            <a:chOff x="5796136" y="3113584"/>
            <a:chExt cx="3240360" cy="3741241"/>
          </a:xfrm>
        </p:grpSpPr>
        <p:sp>
          <p:nvSpPr>
            <p:cNvPr id="25607" name="Text Box 15"/>
            <p:cNvSpPr txBox="1">
              <a:spLocks noChangeArrowheads="1"/>
            </p:cNvSpPr>
            <p:nvPr/>
          </p:nvSpPr>
          <p:spPr bwMode="auto">
            <a:xfrm>
              <a:off x="5796136" y="6273877"/>
              <a:ext cx="3240360" cy="580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altLang="ru-RU" sz="1600" b="1"/>
                <a:t>Кариатиды храма Эрехтейнов</a:t>
              </a:r>
            </a:p>
            <a:p>
              <a:pPr algn="ctr"/>
              <a:r>
                <a:rPr lang="ru-RU" altLang="ru-RU" sz="1600" b="1"/>
                <a:t>Греция</a:t>
              </a:r>
              <a:endParaRPr lang="ru-RU" altLang="ru-RU" sz="1600"/>
            </a:p>
          </p:txBody>
        </p:sp>
        <p:pic>
          <p:nvPicPr>
            <p:cNvPr id="25608" name="Picture 10" descr="http://historic.ru/lostcivil/greece/gallery/pic/stat_008.jpg"/>
            <p:cNvPicPr>
              <a:picLocks noChangeAspect="1" noChangeArrowheads="1"/>
            </p:cNvPicPr>
            <p:nvPr/>
          </p:nvPicPr>
          <p:blipFill>
            <a:blip r:embed="rId6" r:link="rId7"/>
            <a:srcRect/>
            <a:stretch>
              <a:fillRect/>
            </a:stretch>
          </p:blipFill>
          <p:spPr bwMode="auto">
            <a:xfrm>
              <a:off x="6300192" y="3113584"/>
              <a:ext cx="2319337" cy="316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4"/>
          <p:cNvSpPr txBox="1">
            <a:spLocks noChangeArrowheads="1"/>
          </p:cNvSpPr>
          <p:nvPr/>
        </p:nvSpPr>
        <p:spPr bwMode="auto">
          <a:xfrm>
            <a:off x="3821113" y="1309688"/>
            <a:ext cx="5148262" cy="49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200" b="1"/>
              <a:t>Очень важно найти математические закономерности в прекрасном - </a:t>
            </a:r>
            <a:r>
              <a:rPr lang="ru-RU" altLang="ru-RU" sz="2200" b="1">
                <a:solidFill>
                  <a:srgbClr val="A50021"/>
                </a:solidFill>
              </a:rPr>
              <a:t>«законы красоты». </a:t>
            </a:r>
            <a:r>
              <a:rPr lang="ru-RU" altLang="ru-RU" sz="2200" b="1"/>
              <a:t>Попытки хотя бы приблизиться к ним предпринимались с древнейших времён: это и математические законы Пифагора в музыке, и геометрическая модель Вселенной Кеплера, это и система пропорций в скульптуре и архитектуре, и геометрические законы живописи. </a:t>
            </a:r>
          </a:p>
          <a:p>
            <a:pPr algn="ctr">
              <a:spcBef>
                <a:spcPct val="50000"/>
              </a:spcBef>
            </a:pPr>
            <a:r>
              <a:rPr lang="ru-RU" altLang="ru-RU" sz="2200" b="1"/>
              <a:t>И сегодня энтузиазм исследователей не убывает.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1619250" y="188913"/>
            <a:ext cx="75247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>
                <a:solidFill>
                  <a:srgbClr val="A50021"/>
                </a:solidFill>
              </a:rPr>
              <a:t>«Математика есть прообраз красоты мира»</a:t>
            </a:r>
          </a:p>
          <a:p>
            <a:pPr algn="r">
              <a:spcBef>
                <a:spcPct val="50000"/>
              </a:spcBef>
            </a:pPr>
            <a:r>
              <a:rPr lang="ru-RU" b="1">
                <a:solidFill>
                  <a:srgbClr val="2D2901"/>
                </a:solidFill>
              </a:rPr>
              <a:t>В.Гейзенберг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1619622" y="1237938"/>
            <a:ext cx="2016274" cy="5544616"/>
            <a:chOff x="1547664" y="1124744"/>
            <a:chExt cx="2016274" cy="5544616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pic>
          <p:nvPicPr>
            <p:cNvPr id="13316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1547664" y="1124744"/>
              <a:ext cx="2015629" cy="5208339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sp>
          <p:nvSpPr>
            <p:cNvPr id="13317" name="Text Box 7"/>
            <p:cNvSpPr txBox="1">
              <a:spLocks noChangeArrowheads="1"/>
            </p:cNvSpPr>
            <p:nvPr/>
          </p:nvSpPr>
          <p:spPr bwMode="auto">
            <a:xfrm>
              <a:off x="1547664" y="6332810"/>
              <a:ext cx="2016274" cy="33655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1600" b="1" dirty="0">
                  <a:cs typeface="+mn-cs"/>
                </a:rPr>
                <a:t>Венера Милосская</a:t>
              </a:r>
            </a:p>
          </p:txBody>
        </p:sp>
      </p:grp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5"/>
          <p:cNvSpPr txBox="1">
            <a:spLocks noChangeArrowheads="1"/>
          </p:cNvSpPr>
          <p:nvPr/>
        </p:nvSpPr>
        <p:spPr bwMode="auto">
          <a:xfrm>
            <a:off x="1403350" y="44450"/>
            <a:ext cx="77406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 i="1">
                <a:solidFill>
                  <a:srgbClr val="A50021"/>
                </a:solidFill>
              </a:rPr>
              <a:t>В отличие от истины красота понятна человеку даже тогда, когда её внутренние закономерности остаются непознанными. </a:t>
            </a:r>
          </a:p>
        </p:txBody>
      </p:sp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5251450" y="1412875"/>
            <a:ext cx="3743325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b="1">
                <a:solidFill>
                  <a:srgbClr val="626020"/>
                </a:solidFill>
              </a:rPr>
              <a:t>Каждый ясно видит разницу между правильными и неправильными чертами  человеческого лица, но до сих пор никто не может точно сформулировать закон, которому подчинена форма красивого лица</a:t>
            </a:r>
            <a:r>
              <a:rPr lang="ru-RU" altLang="ru-RU" sz="2000" b="1"/>
              <a:t>.</a:t>
            </a:r>
          </a:p>
        </p:txBody>
      </p:sp>
      <p:sp>
        <p:nvSpPr>
          <p:cNvPr id="14340" name="Text Box 7"/>
          <p:cNvSpPr txBox="1">
            <a:spLocks noChangeArrowheads="1"/>
          </p:cNvSpPr>
          <p:nvPr/>
        </p:nvSpPr>
        <p:spPr bwMode="auto">
          <a:xfrm>
            <a:off x="1527175" y="4652963"/>
            <a:ext cx="3744913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b="1">
                <a:solidFill>
                  <a:srgbClr val="626020"/>
                </a:solidFill>
              </a:rPr>
              <a:t>Струи бьющих фонтанов привлекают правильностью и красотою своих линий, но не каждый знает, что это параболы, и не каждый может написать их уравнения.</a:t>
            </a:r>
          </a:p>
        </p:txBody>
      </p:sp>
      <p:pic>
        <p:nvPicPr>
          <p:cNvPr id="14341" name="Picture 8" descr="font-ess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2425" y="4365625"/>
            <a:ext cx="3508375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Группа 10"/>
          <p:cNvGrpSpPr>
            <a:grpSpLocks/>
          </p:cNvGrpSpPr>
          <p:nvPr/>
        </p:nvGrpSpPr>
        <p:grpSpPr bwMode="auto">
          <a:xfrm>
            <a:off x="3101975" y="1412875"/>
            <a:ext cx="2014538" cy="3222625"/>
            <a:chOff x="3101317" y="1628800"/>
            <a:chExt cx="2015926" cy="3223016"/>
          </a:xfrm>
        </p:grpSpPr>
        <p:pic>
          <p:nvPicPr>
            <p:cNvPr id="27657" name="Picture 10" descr="File009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03575" y="1628800"/>
              <a:ext cx="1806575" cy="2592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58" name="Text Box 14"/>
            <p:cNvSpPr txBox="1">
              <a:spLocks noChangeArrowheads="1"/>
            </p:cNvSpPr>
            <p:nvPr/>
          </p:nvSpPr>
          <p:spPr bwMode="auto">
            <a:xfrm>
              <a:off x="3101317" y="4210388"/>
              <a:ext cx="2015926" cy="641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b="1"/>
                <a:t>Мирон Дискобол</a:t>
              </a:r>
            </a:p>
          </p:txBody>
        </p:sp>
      </p:grpSp>
      <p:grpSp>
        <p:nvGrpSpPr>
          <p:cNvPr id="10" name="Группа 9"/>
          <p:cNvGrpSpPr>
            <a:grpSpLocks/>
          </p:cNvGrpSpPr>
          <p:nvPr/>
        </p:nvGrpSpPr>
        <p:grpSpPr bwMode="auto">
          <a:xfrm>
            <a:off x="1547813" y="1412875"/>
            <a:ext cx="1636712" cy="2917825"/>
            <a:chOff x="1547813" y="1628800"/>
            <a:chExt cx="1636712" cy="2917302"/>
          </a:xfrm>
        </p:grpSpPr>
        <p:pic>
          <p:nvPicPr>
            <p:cNvPr id="27655" name="Picture 13" descr="artemis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47813" y="1628800"/>
              <a:ext cx="1636712" cy="2544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56" name="Text Box 15"/>
            <p:cNvSpPr txBox="1">
              <a:spLocks noChangeArrowheads="1"/>
            </p:cNvSpPr>
            <p:nvPr/>
          </p:nvSpPr>
          <p:spPr bwMode="auto">
            <a:xfrm>
              <a:off x="1547813" y="4179390"/>
              <a:ext cx="158432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b="1"/>
                <a:t>Артемида</a:t>
              </a:r>
            </a:p>
          </p:txBody>
        </p:sp>
      </p:grp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7"/>
          <p:cNvSpPr txBox="1">
            <a:spLocks noChangeArrowheads="1"/>
          </p:cNvSpPr>
          <p:nvPr/>
        </p:nvSpPr>
        <p:spPr bwMode="auto">
          <a:xfrm>
            <a:off x="4222750" y="-26988"/>
            <a:ext cx="4921250" cy="1235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500" b="1" i="1"/>
              <a:t>Существуют ли объективные законы прекрасного?</a:t>
            </a:r>
          </a:p>
        </p:txBody>
      </p:sp>
      <p:sp>
        <p:nvSpPr>
          <p:cNvPr id="15363" name="Text Box 18"/>
          <p:cNvSpPr txBox="1">
            <a:spLocks noChangeArrowheads="1"/>
          </p:cNvSpPr>
          <p:nvPr/>
        </p:nvSpPr>
        <p:spPr bwMode="auto">
          <a:xfrm>
            <a:off x="4284663" y="1328738"/>
            <a:ext cx="4751387" cy="545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Char char="v"/>
            </a:pPr>
            <a:r>
              <a:rPr lang="ru-RU" altLang="ru-RU" sz="2000" b="1"/>
              <a:t> </a:t>
            </a:r>
            <a:r>
              <a:rPr lang="ru-RU" altLang="ru-RU" sz="2200" b="1">
                <a:solidFill>
                  <a:srgbClr val="4C4B19"/>
                </a:solidFill>
              </a:rPr>
              <a:t>Нельзя отрицать заглавную роль </a:t>
            </a:r>
            <a:r>
              <a:rPr lang="ru-RU" altLang="ru-RU" sz="2200" b="1">
                <a:solidFill>
                  <a:srgbClr val="800000"/>
                </a:solidFill>
              </a:rPr>
              <a:t>симметрии в природе</a:t>
            </a:r>
            <a:r>
              <a:rPr lang="ru-RU" altLang="ru-RU" sz="2200" b="1">
                <a:solidFill>
                  <a:srgbClr val="4C4B19"/>
                </a:solidFill>
              </a:rPr>
              <a:t>, которая обязана своим существованием вечному закону природы - закону тяготения.</a:t>
            </a:r>
            <a:endParaRPr lang="en-US" altLang="ru-RU" sz="2200" b="1">
              <a:solidFill>
                <a:srgbClr val="4C4B19"/>
              </a:solidFill>
            </a:endParaRPr>
          </a:p>
          <a:p>
            <a:pPr algn="just">
              <a:spcBef>
                <a:spcPct val="50000"/>
              </a:spcBef>
              <a:buFont typeface="Wingdings" pitchFamily="2" charset="2"/>
              <a:buChar char="v"/>
            </a:pPr>
            <a:r>
              <a:rPr lang="ru-RU" altLang="ru-RU" sz="2200" b="1">
                <a:solidFill>
                  <a:srgbClr val="4C4B19"/>
                </a:solidFill>
              </a:rPr>
              <a:t> В изобразительном искусстве используется </a:t>
            </a:r>
            <a:r>
              <a:rPr lang="ru-RU" altLang="ru-RU" sz="2200" b="1">
                <a:solidFill>
                  <a:srgbClr val="800000"/>
                </a:solidFill>
              </a:rPr>
              <a:t>общая теория перспективы</a:t>
            </a:r>
            <a:r>
              <a:rPr lang="ru-RU" altLang="ru-RU" sz="2200">
                <a:solidFill>
                  <a:srgbClr val="800000"/>
                </a:solidFill>
              </a:rPr>
              <a:t>.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v"/>
            </a:pPr>
            <a:r>
              <a:rPr lang="ru-RU" altLang="ru-RU" sz="2200" b="1">
                <a:solidFill>
                  <a:srgbClr val="4C4B19"/>
                </a:solidFill>
              </a:rPr>
              <a:t> В основе основ музыки и архитектуры, гамме и пропорции, лежит математика, в частности, </a:t>
            </a:r>
            <a:r>
              <a:rPr lang="ru-RU" altLang="ru-RU" sz="2200" b="1">
                <a:solidFill>
                  <a:srgbClr val="800000"/>
                </a:solidFill>
              </a:rPr>
              <a:t>ряд золотого сечения и модулор Ле Корбюзье.</a:t>
            </a:r>
          </a:p>
        </p:txBody>
      </p:sp>
      <p:pic>
        <p:nvPicPr>
          <p:cNvPr id="15364" name="Picture 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2430463"/>
            <a:ext cx="2881312" cy="1944687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1249363" y="4313238"/>
            <a:ext cx="2890837" cy="2538412"/>
            <a:chOff x="0" y="4344556"/>
            <a:chExt cx="2915816" cy="2537831"/>
          </a:xfrm>
        </p:grpSpPr>
        <p:sp>
          <p:nvSpPr>
            <p:cNvPr id="15367" name="Text Box 34"/>
            <p:cNvSpPr txBox="1">
              <a:spLocks noChangeArrowheads="1"/>
            </p:cNvSpPr>
            <p:nvPr/>
          </p:nvSpPr>
          <p:spPr bwMode="auto">
            <a:xfrm>
              <a:off x="0" y="6291972"/>
              <a:ext cx="2915816" cy="59041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600" b="1"/>
                <a:t>Царское село. Екатерининский дворец</a:t>
              </a:r>
            </a:p>
          </p:txBody>
        </p:sp>
        <p:pic>
          <p:nvPicPr>
            <p:cNvPr id="15366" name="Picture 33" descr="TSARSKOYE_SELO-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607" y="4344556"/>
              <a:ext cx="2906209" cy="2026773"/>
            </a:xfrm>
            <a:prstGeom prst="rect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</p:pic>
      </p:grpSp>
      <p:grpSp>
        <p:nvGrpSpPr>
          <p:cNvPr id="11" name="Группа 10"/>
          <p:cNvGrpSpPr>
            <a:grpSpLocks/>
          </p:cNvGrpSpPr>
          <p:nvPr/>
        </p:nvGrpSpPr>
        <p:grpSpPr bwMode="auto">
          <a:xfrm>
            <a:off x="1249363" y="0"/>
            <a:ext cx="2889250" cy="2401888"/>
            <a:chOff x="1249358" y="0"/>
            <a:chExt cx="2889922" cy="2401517"/>
          </a:xfrm>
        </p:grpSpPr>
        <p:sp>
          <p:nvSpPr>
            <p:cNvPr id="15365" name="Text Box 28"/>
            <p:cNvSpPr txBox="1">
              <a:spLocks noChangeArrowheads="1"/>
            </p:cNvSpPr>
            <p:nvPr/>
          </p:nvSpPr>
          <p:spPr bwMode="auto">
            <a:xfrm>
              <a:off x="1249358" y="2055495"/>
              <a:ext cx="2880395" cy="34602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600" b="1"/>
                <a:t>Чернецов. Вид на Волге</a:t>
              </a:r>
            </a:p>
          </p:txBody>
        </p:sp>
        <p:pic>
          <p:nvPicPr>
            <p:cNvPr id="15368" name="Picture 21"/>
            <p:cNvPicPr>
              <a:picLocks noChangeAspect="1" noChangeArrowheads="1"/>
            </p:cNvPicPr>
            <p:nvPr/>
          </p:nvPicPr>
          <p:blipFill>
            <a:blip r:embed="rId5">
              <a:lum bright="10000"/>
            </a:blip>
            <a:srcRect/>
            <a:stretch>
              <a:fillRect/>
            </a:stretch>
          </p:blipFill>
          <p:spPr bwMode="auto">
            <a:xfrm>
              <a:off x="1249358" y="0"/>
              <a:ext cx="2889922" cy="2133270"/>
            </a:xfrm>
            <a:prstGeom prst="rect">
              <a:avLst/>
            </a:prstGeom>
            <a:gradFill rotWithShape="1">
              <a:gsLst>
                <a:gs pos="0">
                  <a:srgbClr val="FFFF99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1504950" y="188913"/>
            <a:ext cx="7596188" cy="310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ru-RU" sz="2200" b="1" dirty="0">
                <a:cs typeface="+mn-cs"/>
              </a:rPr>
              <a:t>Не стоит наводить «математический» порядок в искусстве. Искусство живёт своей жизнью, оно соткано из диалектически противоположных начал – </a:t>
            </a: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cs typeface="+mn-cs"/>
              </a:rPr>
              <a:t>материального и духовного, рационального и иррационального, сконструированного и сотворённого, рассчитанного и  угаданного</a:t>
            </a:r>
            <a:r>
              <a:rPr lang="ru-RU" sz="2200" b="1" dirty="0">
                <a:cs typeface="+mn-cs"/>
              </a:rPr>
              <a:t>. В первом случае искусство доступно точному математическому анализу, во втором – не подвластно математике.</a:t>
            </a:r>
            <a:endParaRPr lang="ru-RU" sz="2200" dirty="0">
              <a:cs typeface="+mn-cs"/>
            </a:endParaRPr>
          </a:p>
        </p:txBody>
      </p:sp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3411538"/>
            <a:ext cx="7885112" cy="344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7"/>
          <p:cNvSpPr txBox="1">
            <a:spLocks noChangeArrowheads="1"/>
          </p:cNvSpPr>
          <p:nvPr/>
        </p:nvSpPr>
        <p:spPr bwMode="auto">
          <a:xfrm>
            <a:off x="6659563" y="3429000"/>
            <a:ext cx="251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>
                <a:solidFill>
                  <a:srgbClr val="FFFF99"/>
                </a:solidFill>
              </a:rPr>
              <a:t>Врубель.   Принцесса Греза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307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1647825" y="44450"/>
            <a:ext cx="7388225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A50021"/>
                </a:solidFill>
                <a:cs typeface="+mn-cs"/>
              </a:rPr>
              <a:t>Искусство – это не только содержание, но и форма. </a:t>
            </a:r>
          </a:p>
          <a:p>
            <a:pPr algn="ctr">
              <a:spcBef>
                <a:spcPts val="1200"/>
              </a:spcBef>
              <a:defRPr/>
            </a:pP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Но не убьёт ли искусство знание законов формообразования, не превратит ли его в процесс изготовления штампов? </a:t>
            </a:r>
          </a:p>
        </p:txBody>
      </p:sp>
      <p:sp>
        <p:nvSpPr>
          <p:cNvPr id="31746" name="Text Box 5"/>
          <p:cNvSpPr txBox="1">
            <a:spLocks noChangeArrowheads="1"/>
          </p:cNvSpPr>
          <p:nvPr/>
        </p:nvSpPr>
        <p:spPr bwMode="auto">
          <a:xfrm>
            <a:off x="1476375" y="2133600"/>
            <a:ext cx="7739063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>
                <a:solidFill>
                  <a:srgbClr val="A50021"/>
                </a:solidFill>
              </a:rPr>
              <a:t>Истинному искусству это не грозит. </a:t>
            </a:r>
          </a:p>
          <a:p>
            <a:pPr algn="ctr">
              <a:spcBef>
                <a:spcPct val="50000"/>
              </a:spcBef>
            </a:pPr>
            <a:r>
              <a:rPr lang="ru-RU" altLang="ru-RU" sz="2200" b="1">
                <a:solidFill>
                  <a:srgbClr val="4C4B19"/>
                </a:solidFill>
              </a:rPr>
              <a:t>Имхотеп и Хесира, Дюрер и Леонардо да Винчи, Поликлет и Пракситель, Моцарт и Бах, Палладио и Ле Корбюзье – все они отдали дань поиску математических законов искусства, однако это не убило в них художников,</a:t>
            </a:r>
          </a:p>
          <a:p>
            <a:pPr algn="ctr"/>
            <a:r>
              <a:rPr lang="ru-RU" altLang="ru-RU" sz="2200" b="1">
                <a:solidFill>
                  <a:srgbClr val="4C4B19"/>
                </a:solidFill>
              </a:rPr>
              <a:t> а скорее наоборот, помогло стать великими.</a:t>
            </a:r>
          </a:p>
        </p:txBody>
      </p:sp>
      <p:sp>
        <p:nvSpPr>
          <p:cNvPr id="31747" name="Text Box 6"/>
          <p:cNvSpPr txBox="1">
            <a:spLocks noChangeArrowheads="1"/>
          </p:cNvSpPr>
          <p:nvPr/>
        </p:nvSpPr>
        <p:spPr bwMode="auto">
          <a:xfrm>
            <a:off x="1547813" y="5157788"/>
            <a:ext cx="73437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2800" b="1" i="1">
              <a:solidFill>
                <a:srgbClr val="A50021"/>
              </a:solidFill>
            </a:endParaRPr>
          </a:p>
        </p:txBody>
      </p:sp>
      <p:pic>
        <p:nvPicPr>
          <p:cNvPr id="31748" name="Picture 8" descr="3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4805363"/>
            <a:ext cx="2484437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9" descr="2543004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52513"/>
            <a:ext cx="1547813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7" descr="ldv_p01"/>
          <p:cNvPicPr>
            <a:picLocks noChangeAspect="1" noChangeArrowheads="1"/>
          </p:cNvPicPr>
          <p:nvPr/>
        </p:nvPicPr>
        <p:blipFill>
          <a:blip r:embed="rId4">
            <a:lum bright="-20000"/>
          </a:blip>
          <a:srcRect/>
          <a:stretch>
            <a:fillRect/>
          </a:stretch>
        </p:blipFill>
        <p:spPr bwMode="auto">
          <a:xfrm>
            <a:off x="1576388" y="4797425"/>
            <a:ext cx="1468437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11" descr="332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59113" y="4797425"/>
            <a:ext cx="18034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17" descr="bach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9338" y="4797425"/>
            <a:ext cx="180022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19" descr="25-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5478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21" descr="avtoportret_m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797425"/>
            <a:ext cx="1547813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1258888" y="625475"/>
            <a:ext cx="3960812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rgbClr val="A50021"/>
                </a:solidFill>
                <a:cs typeface="+mn-cs"/>
              </a:rPr>
              <a:t>Единство науки и искусства – </a:t>
            </a: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cs typeface="+mn-cs"/>
              </a:rPr>
              <a:t>важнейший залог </a:t>
            </a:r>
            <a:r>
              <a:rPr lang="ru-RU" sz="2800" b="1" i="1" dirty="0">
                <a:solidFill>
                  <a:srgbClr val="A50021"/>
                </a:solidFill>
                <a:cs typeface="+mn-cs"/>
              </a:rPr>
              <a:t>последующего развития культуры.</a:t>
            </a:r>
          </a:p>
        </p:txBody>
      </p:sp>
      <p:pic>
        <p:nvPicPr>
          <p:cNvPr id="18435" name="Picture 6" descr="yubilei2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3462338"/>
            <a:ext cx="4787900" cy="336550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8436" name="Picture 35" descr="вернуться в галерею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5713" y="30163"/>
            <a:ext cx="4068762" cy="472440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1438275" y="2513013"/>
            <a:ext cx="77057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kumimoji="0" lang="ru-RU" sz="3200" dirty="0">
                <a:latin typeface="Arial" charset="0"/>
                <a:cs typeface="+mn-cs"/>
              </a:rPr>
              <a:t>Подготовить сообщение с презентацией на тему: </a:t>
            </a:r>
          </a:p>
          <a:p>
            <a:pPr algn="ctr">
              <a:spcBef>
                <a:spcPts val="600"/>
              </a:spcBef>
              <a:defRPr/>
            </a:pPr>
            <a:r>
              <a:rPr kumimoji="0" lang="ru-RU" sz="32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«Единство науки и искусства». </a:t>
            </a: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2771775" y="1341438"/>
            <a:ext cx="4862513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ru-RU" sz="4400" b="1" i="1" u="sng" dirty="0">
                <a:solidFill>
                  <a:srgbClr val="626020"/>
                </a:solidFill>
                <a:cs typeface="+mn-cs"/>
              </a:rPr>
              <a:t>Домашнее задание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724025" y="1371600"/>
            <a:ext cx="70564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2400" b="1"/>
              <a:t>показать учащимся неразрывную связь между основными законами математики и законами построения произведений искусства.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2411760" y="260648"/>
            <a:ext cx="5616624" cy="8925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pAutoFit/>
          </a:bodyPr>
          <a:lstStyle/>
          <a:p>
            <a:r>
              <a:rPr lang="ru-RU"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5200" i="1">
                <a:solidFill>
                  <a:srgbClr val="7E1458"/>
                </a:solidFill>
                <a:latin typeface="Monotype Corsiva" pitchFamily="66" charset="0"/>
              </a:rPr>
              <a:t>ЦЕЛЬ ЗАНЯТИЯ</a:t>
            </a:r>
          </a:p>
        </p:txBody>
      </p:sp>
      <p:pic>
        <p:nvPicPr>
          <p:cNvPr id="1030" name="Picture 6" descr="http://www.mospat.ru/wp-content/uploads/2011/12/DSC_56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3022600"/>
            <a:ext cx="6170612" cy="3649663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4"/>
          <p:cNvSpPr txBox="1">
            <a:spLocks noChangeArrowheads="1"/>
          </p:cNvSpPr>
          <p:nvPr/>
        </p:nvSpPr>
        <p:spPr bwMode="auto">
          <a:xfrm>
            <a:off x="1647825" y="600075"/>
            <a:ext cx="46101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 b="1">
                <a:solidFill>
                  <a:srgbClr val="A50021"/>
                </a:solidFill>
              </a:rPr>
              <a:t>Наука и искусство </a:t>
            </a:r>
            <a:r>
              <a:rPr lang="ru-RU" altLang="ru-RU" sz="2000" b="1">
                <a:solidFill>
                  <a:srgbClr val="626020"/>
                </a:solidFill>
              </a:rPr>
              <a:t>– два основных начала в человеческой культуре, две дополняющие друг друга формы высшей творческой деятельности человека. В истории человечества были времена, когда эти начала дружно уживались, а были времена, когда они противоборствовали. </a:t>
            </a:r>
          </a:p>
        </p:txBody>
      </p:sp>
      <p:pic>
        <p:nvPicPr>
          <p:cNvPr id="49157" name="Picture 5" descr="SKRIP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3238" y="3697288"/>
            <a:ext cx="2663825" cy="266382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49160" name="Picture 8" descr="i?id=16182679&amp;tov=4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91288" y="620713"/>
            <a:ext cx="2374900" cy="23749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6388" name="Text Box 9"/>
          <p:cNvSpPr txBox="1">
            <a:spLocks noChangeArrowheads="1"/>
          </p:cNvSpPr>
          <p:nvPr/>
        </p:nvSpPr>
        <p:spPr bwMode="auto">
          <a:xfrm>
            <a:off x="4643438" y="3889375"/>
            <a:ext cx="4249737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 b="1">
                <a:solidFill>
                  <a:srgbClr val="4C4B19"/>
                </a:solidFill>
              </a:rPr>
              <a:t>Но видимо высшая их цель – быть </a:t>
            </a:r>
            <a:r>
              <a:rPr lang="ru-RU" altLang="ru-RU" sz="2000" b="1">
                <a:solidFill>
                  <a:srgbClr val="A50021"/>
                </a:solidFill>
              </a:rPr>
              <a:t>взаимодополняющими</a:t>
            </a:r>
            <a:r>
              <a:rPr lang="ru-RU" altLang="ru-RU" sz="2000" b="1">
                <a:solidFill>
                  <a:srgbClr val="4C4B19"/>
                </a:solidFill>
              </a:rPr>
              <a:t> гранями человеческой культуры, потому что даже в самой сердцевине науки есть элемент искусства, а всякое искусство несёт в себе частицу научной мудрости.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3779838" y="550863"/>
            <a:ext cx="4968875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626020"/>
                </a:solidFill>
                <a:cs typeface="+mn-cs"/>
              </a:rPr>
              <a:t>В природе существует много такого, что не может быть ни достаточно глубоко понято, ни достаточно убедительно доказано, ни достаточно умело и надёжно использовано на практике без помощи вмешательства математики.</a:t>
            </a:r>
          </a:p>
          <a:p>
            <a:pPr algn="r">
              <a:spcBef>
                <a:spcPct val="50000"/>
              </a:spcBef>
              <a:defRPr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Ф.Бэкон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692275" y="3068638"/>
            <a:ext cx="4967288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626020"/>
                </a:solidFill>
                <a:cs typeface="+mn-cs"/>
              </a:rPr>
              <a:t>Едва ли кто-нибудь из нематематиков в состоянии освоиться с мыслью, что цифры могут представлять собой культурную или эстетическую ценность или иметь какое-нибудь отношение к таким понятиям, как красота, сила, вдохновение. Я решительно протестую против этого костного представления о математике. </a:t>
            </a:r>
          </a:p>
          <a:p>
            <a:pPr algn="r">
              <a:spcBef>
                <a:spcPts val="0"/>
              </a:spcBef>
              <a:defRPr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Н.Винер</a:t>
            </a:r>
          </a:p>
        </p:txBody>
      </p:sp>
      <p:pic>
        <p:nvPicPr>
          <p:cNvPr id="17411" name="Picture 8" descr="2482000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4338" y="333375"/>
            <a:ext cx="1995487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6" name="Picture 10" descr="2296_pre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07213" y="3500438"/>
            <a:ext cx="2001837" cy="254158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28600"/>
            <a:ext cx="9073008" cy="896938"/>
          </a:xfrm>
          <a:extLst/>
        </p:spPr>
        <p:txBody>
          <a:bodyPr/>
          <a:lstStyle/>
          <a:p>
            <a:pPr algn="ctr" eaLnBrk="1" hangingPunct="1">
              <a:defRPr/>
            </a:pPr>
            <a:r>
              <a:rPr lang="ru-RU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Математика, Гармония, Красота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2588" y="1341438"/>
            <a:ext cx="7167562" cy="5256212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Гармония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означает «согласованность, соразмерность, единство частей целого, обуславливающие внутреннюю и внешнюю формы предмета, события, явления, их совершенство». Внешне гармония может проявляться в мелодии, ритме, симметрии, пропорциональности.</a:t>
            </a:r>
            <a:endParaRPr lang="en-US" sz="20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dirty="0" smtClean="0">
              <a:solidFill>
                <a:srgbClr val="626020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Математика</a:t>
            </a:r>
            <a:r>
              <a:rPr lang="ru-RU" sz="2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b="0" dirty="0" smtClean="0">
                <a:solidFill>
                  <a:schemeClr val="bg2">
                    <a:lumMod val="10000"/>
                  </a:schemeClr>
                </a:solidFill>
              </a:rPr>
              <a:t>– 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царица всех наук, символ мудрости. Красота математики среди наук недосягаема, а красота является одним из связующих звеньев науки и искусства.  Это не только стройная система законов, теорем и задач, но и уникальное средство познания красоты.</a:t>
            </a:r>
            <a:endParaRPr lang="en-US" sz="20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dirty="0" smtClean="0">
              <a:solidFill>
                <a:srgbClr val="626020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Красота</a:t>
            </a:r>
            <a:r>
              <a:rPr lang="ru-RU" sz="2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многогранна и многолика. Она выражает высшую целесообразность устройства мира, подтверждает универсальность математических закономерностей, которые действуют одинаково эффективно в кристаллах и живых организмах, в атоме и во Вселенной, в произведениях искусства и в научных открытиях.</a:t>
            </a:r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0" y="-320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8436" name="Rectangle 16"/>
          <p:cNvSpPr>
            <a:spLocks noChangeArrowheads="1"/>
          </p:cNvSpPr>
          <p:nvPr/>
        </p:nvSpPr>
        <p:spPr bwMode="auto">
          <a:xfrm>
            <a:off x="4479925" y="6537325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kumimoji="0" lang="ru-RU" altLang="ru-RU">
              <a:latin typeface="Arial" charset="0"/>
            </a:endParaRPr>
          </a:p>
          <a:p>
            <a:pPr algn="ctr" eaLnBrk="0" hangingPunct="0"/>
            <a:endParaRPr kumimoji="0" lang="ru-RU" altLang="ru-RU">
              <a:latin typeface="Arial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1547813" y="549275"/>
            <a:ext cx="7488237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cs typeface="+mn-cs"/>
              </a:rPr>
              <a:t>Конечно же все законы красоты невозможно вместить в несколько формул. </a:t>
            </a:r>
          </a:p>
          <a:p>
            <a:pPr algn="ctr">
              <a:spcBef>
                <a:spcPts val="600"/>
              </a:spcBef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cs typeface="+mn-cs"/>
              </a:rPr>
              <a:t>Но, изучая математику, мы открываем всё новые и новые слагаемые прекрасного, приближаясь к пониманию, а в дальнейшем и к созданию </a:t>
            </a:r>
          </a:p>
          <a:p>
            <a:pPr algn="ctr">
              <a:spcBef>
                <a:spcPts val="600"/>
              </a:spcBef>
              <a:defRPr/>
            </a:pPr>
            <a:r>
              <a:rPr lang="ru-RU" sz="2400" b="1" dirty="0">
                <a:solidFill>
                  <a:srgbClr val="A50021"/>
                </a:solidFill>
                <a:cs typeface="+mn-cs"/>
              </a:rPr>
              <a:t>красоты и гармонии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cs typeface="+mn-cs"/>
              </a:rPr>
              <a:t>.</a:t>
            </a:r>
          </a:p>
        </p:txBody>
      </p:sp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1835150" y="3573463"/>
            <a:ext cx="3457575" cy="2890837"/>
            <a:chOff x="1835696" y="3573016"/>
            <a:chExt cx="3456384" cy="2890905"/>
          </a:xfrm>
        </p:grpSpPr>
        <p:pic>
          <p:nvPicPr>
            <p:cNvPr id="19462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35696" y="3573016"/>
              <a:ext cx="3455987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3" name="Text Box 7"/>
            <p:cNvSpPr txBox="1">
              <a:spLocks noChangeArrowheads="1"/>
            </p:cNvSpPr>
            <p:nvPr/>
          </p:nvSpPr>
          <p:spPr bwMode="auto">
            <a:xfrm>
              <a:off x="1835696" y="6097208"/>
              <a:ext cx="3456384" cy="366713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b="1"/>
                <a:t>Большой Сфинкс</a:t>
              </a:r>
            </a:p>
          </p:txBody>
        </p:sp>
      </p:grpSp>
      <p:grpSp>
        <p:nvGrpSpPr>
          <p:cNvPr id="8" name="Группа 7"/>
          <p:cNvGrpSpPr>
            <a:grpSpLocks/>
          </p:cNvGrpSpPr>
          <p:nvPr/>
        </p:nvGrpSpPr>
        <p:grpSpPr bwMode="auto">
          <a:xfrm>
            <a:off x="5435600" y="3589338"/>
            <a:ext cx="3384550" cy="2870200"/>
            <a:chOff x="5435600" y="3589338"/>
            <a:chExt cx="3384872" cy="2870671"/>
          </a:xfrm>
        </p:grpSpPr>
        <p:pic>
          <p:nvPicPr>
            <p:cNvPr id="19460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35600" y="3589338"/>
              <a:ext cx="3384550" cy="2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1" name="Text Box 8"/>
            <p:cNvSpPr txBox="1">
              <a:spLocks noChangeArrowheads="1"/>
            </p:cNvSpPr>
            <p:nvPr/>
          </p:nvSpPr>
          <p:spPr bwMode="auto">
            <a:xfrm>
              <a:off x="5436096" y="6093296"/>
              <a:ext cx="3384376" cy="366713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b="1"/>
                <a:t>Рим Колизей</a:t>
              </a:r>
            </a:p>
          </p:txBody>
        </p:sp>
      </p:grp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547664" y="433695"/>
            <a:ext cx="7596336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ru-RU" sz="36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</a:t>
            </a:r>
            <a:r>
              <a:rPr kumimoji="0"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Искусство, наука, красота…   </a:t>
            </a:r>
            <a:endParaRPr kumimoji="0" lang="ru-RU" sz="3200" b="1" dirty="0">
              <a:solidFill>
                <a:srgbClr val="A50021"/>
              </a:solidFill>
              <a:cs typeface="+mn-cs"/>
            </a:endParaRPr>
          </a:p>
          <a:p>
            <a:pPr algn="ctr">
              <a:spcBef>
                <a:spcPct val="50000"/>
              </a:spcBef>
              <a:defRPr/>
            </a:pPr>
            <a:r>
              <a:rPr kumimoji="0" lang="ru-RU" sz="2800" b="1" dirty="0">
                <a:solidFill>
                  <a:schemeClr val="bg2">
                    <a:lumMod val="10000"/>
                  </a:schemeClr>
                </a:solidFill>
                <a:cs typeface="+mn-cs"/>
              </a:rPr>
              <a:t>     </a:t>
            </a:r>
            <a:r>
              <a:rPr kumimoji="0" lang="ru-RU" sz="2400" b="1" dirty="0">
                <a:solidFill>
                  <a:srgbClr val="A50021"/>
                </a:solidFill>
                <a:cs typeface="+mn-cs"/>
              </a:rPr>
              <a:t>Искусство и наука </a:t>
            </a:r>
            <a:r>
              <a:rPr kumimoji="0" lang="ru-RU" sz="2400" b="1" dirty="0">
                <a:solidFill>
                  <a:schemeClr val="bg2">
                    <a:lumMod val="10000"/>
                  </a:schemeClr>
                </a:solidFill>
                <a:cs typeface="+mn-cs"/>
              </a:rPr>
              <a:t>– это две великие сферы человеческой деятельности, внешне столь разные и далекие друг от друга, но тесно переплетённые между собой незримыми узами! </a:t>
            </a:r>
          </a:p>
          <a:p>
            <a:pPr algn="ctr">
              <a:spcBef>
                <a:spcPts val="1200"/>
              </a:spcBef>
              <a:defRPr/>
            </a:pPr>
            <a:r>
              <a:rPr kumimoji="0" lang="ru-RU" sz="2400" b="1" dirty="0">
                <a:solidFill>
                  <a:srgbClr val="A50021"/>
                </a:solidFill>
                <a:cs typeface="+mn-cs"/>
              </a:rPr>
              <a:t>Красота</a:t>
            </a:r>
            <a:r>
              <a:rPr kumimoji="0" lang="ru-RU" sz="2400" b="1" dirty="0">
                <a:solidFill>
                  <a:schemeClr val="bg2">
                    <a:lumMod val="10000"/>
                  </a:schemeClr>
                </a:solidFill>
                <a:cs typeface="+mn-cs"/>
              </a:rPr>
              <a:t> является самым крепким связующим звеном между наукой и искусством!</a:t>
            </a:r>
          </a:p>
        </p:txBody>
      </p:sp>
      <p:grpSp>
        <p:nvGrpSpPr>
          <p:cNvPr id="8" name="Группа 7"/>
          <p:cNvGrpSpPr>
            <a:grpSpLocks/>
          </p:cNvGrpSpPr>
          <p:nvPr/>
        </p:nvGrpSpPr>
        <p:grpSpPr bwMode="auto">
          <a:xfrm>
            <a:off x="5567363" y="4221163"/>
            <a:ext cx="3325812" cy="2320925"/>
            <a:chOff x="5488076" y="4365625"/>
            <a:chExt cx="3325724" cy="2321194"/>
          </a:xfrm>
        </p:grpSpPr>
        <p:pic>
          <p:nvPicPr>
            <p:cNvPr id="20486" name="Picture 1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508625" y="4365625"/>
              <a:ext cx="3305175" cy="1995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7" name="Text Box 13"/>
            <p:cNvSpPr txBox="1">
              <a:spLocks noChangeArrowheads="1"/>
            </p:cNvSpPr>
            <p:nvPr/>
          </p:nvSpPr>
          <p:spPr bwMode="auto">
            <a:xfrm>
              <a:off x="5488076" y="6320106"/>
              <a:ext cx="3311847" cy="36671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b="1"/>
                <a:t>Васильев. Мокрый луг</a:t>
              </a:r>
            </a:p>
          </p:txBody>
        </p:sp>
      </p:grpSp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1770063" y="4221163"/>
            <a:ext cx="3529012" cy="2309812"/>
            <a:chOff x="1691680" y="4365625"/>
            <a:chExt cx="3528392" cy="2310408"/>
          </a:xfrm>
        </p:grpSpPr>
        <p:pic>
          <p:nvPicPr>
            <p:cNvPr id="20484" name="Picture 1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92275" y="4365625"/>
              <a:ext cx="3522663" cy="1968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5" name="Text Box 14"/>
            <p:cNvSpPr txBox="1">
              <a:spLocks noChangeArrowheads="1"/>
            </p:cNvSpPr>
            <p:nvPr/>
          </p:nvSpPr>
          <p:spPr bwMode="auto">
            <a:xfrm>
              <a:off x="1691680" y="6309320"/>
              <a:ext cx="3528392" cy="366713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b="1"/>
                <a:t>Шишкин. Рожь</a:t>
              </a:r>
            </a:p>
          </p:txBody>
        </p:sp>
      </p:grp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354113" y="332656"/>
            <a:ext cx="2376264" cy="2376264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grpSp>
        <p:nvGrpSpPr>
          <p:cNvPr id="4" name="Group 55"/>
          <p:cNvGrpSpPr>
            <a:grpSpLocks/>
          </p:cNvGrpSpPr>
          <p:nvPr/>
        </p:nvGrpSpPr>
        <p:grpSpPr bwMode="auto">
          <a:xfrm>
            <a:off x="1692275" y="3068638"/>
            <a:ext cx="7272338" cy="2376487"/>
            <a:chOff x="1139" y="436"/>
            <a:chExt cx="4581" cy="1497"/>
          </a:xfrm>
        </p:grpSpPr>
        <p:sp>
          <p:nvSpPr>
            <p:cNvPr id="5" name="AutoShape 40"/>
            <p:cNvSpPr>
              <a:spLocks noChangeArrowheads="1"/>
            </p:cNvSpPr>
            <p:nvPr/>
          </p:nvSpPr>
          <p:spPr bwMode="auto">
            <a:xfrm>
              <a:off x="1139" y="436"/>
              <a:ext cx="4581" cy="1497"/>
            </a:xfrm>
            <a:prstGeom prst="horizontalScroll">
              <a:avLst>
                <a:gd name="adj" fmla="val 12500"/>
              </a:avLst>
            </a:prstGeom>
            <a:gradFill flip="none" rotWithShape="1">
              <a:gsLst>
                <a:gs pos="50000">
                  <a:schemeClr val="bg2"/>
                </a:gs>
                <a:gs pos="50000">
                  <a:schemeClr val="tx2">
                    <a:lumMod val="20000"/>
                    <a:lumOff val="80000"/>
                  </a:schemeClr>
                </a:gs>
                <a:gs pos="100000">
                  <a:schemeClr val="accent1">
                    <a:lumMod val="60000"/>
                    <a:lumOff val="40000"/>
                    <a:shade val="100000"/>
                    <a:satMod val="11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rgbClr val="FDEABB"/>
              </a:solidFill>
              <a:round/>
              <a:headEnd/>
              <a:tailEnd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" name="Text Box 42"/>
            <p:cNvSpPr txBox="1">
              <a:spLocks noChangeArrowheads="1"/>
            </p:cNvSpPr>
            <p:nvPr/>
          </p:nvSpPr>
          <p:spPr bwMode="auto">
            <a:xfrm>
              <a:off x="1292" y="672"/>
              <a:ext cx="4337" cy="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1600" i="1" dirty="0">
                  <a:solidFill>
                    <a:schemeClr val="tx2">
                      <a:lumMod val="50000"/>
                    </a:schemeClr>
                  </a:solidFill>
                  <a:cs typeface="+mn-cs"/>
                </a:rPr>
                <a:t>«</a:t>
              </a:r>
              <a:r>
                <a:rPr kumimoji="0" lang="ru-RU" sz="2400" b="1" i="1" dirty="0">
                  <a:solidFill>
                    <a:schemeClr val="tx2">
                      <a:lumMod val="50000"/>
                    </a:schemeClr>
                  </a:solidFill>
                  <a:cs typeface="+mn-cs"/>
                </a:rPr>
                <a:t>Потребность красоты  и творчества, воплощающего ее, - неразлучна с человеком,   и без нее человек, быть может, не захотел бы жить на свете».</a:t>
              </a:r>
            </a:p>
          </p:txBody>
        </p:sp>
      </p:grpSp>
      <p:sp>
        <p:nvSpPr>
          <p:cNvPr id="22531" name="Прямоугольник 6"/>
          <p:cNvSpPr>
            <a:spLocks noChangeArrowheads="1"/>
          </p:cNvSpPr>
          <p:nvPr/>
        </p:nvSpPr>
        <p:spPr bwMode="auto">
          <a:xfrm>
            <a:off x="4284663" y="765175"/>
            <a:ext cx="447675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ru-RU" altLang="ru-RU" sz="4400" b="1" i="1" u="sng">
                <a:solidFill>
                  <a:srgbClr val="626020"/>
                </a:solidFill>
                <a:latin typeface="Monotype Corsiva" pitchFamily="66" charset="0"/>
              </a:rPr>
              <a:t>Ф. М. Достоевский </a:t>
            </a:r>
          </a:p>
          <a:p>
            <a:pPr algn="ctr"/>
            <a:r>
              <a:rPr kumimoji="0" lang="ru-RU" altLang="ru-RU" sz="4400" b="1">
                <a:solidFill>
                  <a:srgbClr val="A50021"/>
                </a:solidFill>
                <a:latin typeface="Monotype Corsiva" pitchFamily="66" charset="0"/>
              </a:rPr>
              <a:t>о красоте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5"/>
          <p:cNvSpPr>
            <a:spLocks noGrp="1" noChangeArrowheads="1"/>
          </p:cNvSpPr>
          <p:nvPr>
            <p:ph type="title"/>
          </p:nvPr>
        </p:nvSpPr>
        <p:spPr>
          <a:xfrm>
            <a:off x="1500188" y="-26988"/>
            <a:ext cx="7491412" cy="823913"/>
          </a:xfrm>
        </p:spPr>
        <p:txBody>
          <a:bodyPr/>
          <a:lstStyle/>
          <a:p>
            <a:pPr algn="ctr" eaLnBrk="1" hangingPunct="1"/>
            <a:r>
              <a:rPr lang="ru-RU" altLang="ru-RU" sz="3600" b="1" smtClean="0">
                <a:solidFill>
                  <a:srgbClr val="A50021"/>
                </a:solidFill>
              </a:rPr>
              <a:t>Добро. Истина. Красота</a:t>
            </a:r>
          </a:p>
        </p:txBody>
      </p:sp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1497013" y="692150"/>
            <a:ext cx="7561262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cs typeface="+mn-cs"/>
              </a:rPr>
              <a:t>Древние утверждали триединство этих трёх ликов культуры. Со временем </a:t>
            </a:r>
            <a:r>
              <a:rPr lang="ru-RU" sz="2400" b="1" dirty="0">
                <a:solidFill>
                  <a:srgbClr val="A50021"/>
                </a:solidFill>
                <a:cs typeface="+mn-cs"/>
              </a:rPr>
              <a:t>истина</a:t>
            </a:r>
            <a:r>
              <a:rPr lang="ru-RU" sz="2400" b="1" dirty="0">
                <a:solidFill>
                  <a:srgbClr val="626020"/>
                </a:solidFill>
                <a:cs typeface="+mn-cs"/>
              </a:rPr>
              <a:t>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cs typeface="+mn-cs"/>
              </a:rPr>
              <a:t>отошла к науке, </a:t>
            </a:r>
            <a:r>
              <a:rPr lang="ru-RU" sz="2400" b="1" dirty="0">
                <a:solidFill>
                  <a:srgbClr val="A50021"/>
                </a:solidFill>
                <a:cs typeface="+mn-cs"/>
              </a:rPr>
              <a:t>красота</a:t>
            </a:r>
            <a:r>
              <a:rPr lang="ru-RU" sz="2400" b="1" dirty="0">
                <a:solidFill>
                  <a:srgbClr val="626020"/>
                </a:solidFill>
                <a:cs typeface="+mn-cs"/>
              </a:rPr>
              <a:t>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cs typeface="+mn-cs"/>
              </a:rPr>
              <a:t>к искусству, а </a:t>
            </a:r>
            <a:r>
              <a:rPr lang="ru-RU" sz="2400" b="1" dirty="0">
                <a:solidFill>
                  <a:srgbClr val="A50021"/>
                </a:solidFill>
                <a:cs typeface="+mn-cs"/>
              </a:rPr>
              <a:t>добро</a:t>
            </a:r>
            <a:r>
              <a:rPr lang="ru-RU" sz="2400" b="1" dirty="0">
                <a:solidFill>
                  <a:srgbClr val="626020"/>
                </a:solidFill>
                <a:cs typeface="+mn-cs"/>
              </a:rPr>
              <a:t>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cs typeface="+mn-cs"/>
              </a:rPr>
              <a:t>вообще «повисло в воздухе». Но наука, не освящённая идеалами</a:t>
            </a:r>
            <a:r>
              <a:rPr lang="ru-RU" sz="2400" b="1" dirty="0">
                <a:solidFill>
                  <a:srgbClr val="626020"/>
                </a:solidFill>
                <a:cs typeface="+mn-cs"/>
              </a:rPr>
              <a:t> </a:t>
            </a:r>
            <a:r>
              <a:rPr lang="ru-RU" sz="2400" b="1" dirty="0">
                <a:solidFill>
                  <a:srgbClr val="A50021"/>
                </a:solidFill>
                <a:cs typeface="+mn-cs"/>
              </a:rPr>
              <a:t>добра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cs typeface="+mn-cs"/>
              </a:rPr>
              <a:t>, ведёт мир к катастрофе. Искусство, потерявшее луч </a:t>
            </a:r>
            <a:r>
              <a:rPr lang="ru-RU" sz="2400" b="1" dirty="0">
                <a:solidFill>
                  <a:srgbClr val="A50021"/>
                </a:solidFill>
                <a:cs typeface="+mn-cs"/>
              </a:rPr>
              <a:t>истины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cs typeface="+mn-cs"/>
              </a:rPr>
              <a:t>, погружается в мир декаданса. </a:t>
            </a:r>
            <a:r>
              <a:rPr lang="ru-RU" sz="2400" b="1" dirty="0">
                <a:solidFill>
                  <a:srgbClr val="A50021"/>
                </a:solidFill>
                <a:cs typeface="+mn-cs"/>
              </a:rPr>
              <a:t>Красота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cs typeface="+mn-cs"/>
              </a:rPr>
              <a:t> в равной мере должна питать искусство и науку.</a:t>
            </a:r>
          </a:p>
        </p:txBody>
      </p:sp>
      <p:pic>
        <p:nvPicPr>
          <p:cNvPr id="10244" name="Picture 7" descr="PageP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4988" y="4097338"/>
            <a:ext cx="2124075" cy="2124075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1311275" y="3860800"/>
            <a:ext cx="3311525" cy="2898775"/>
            <a:chOff x="1311002" y="3861048"/>
            <a:chExt cx="3311525" cy="2897926"/>
          </a:xfrm>
        </p:grpSpPr>
        <p:pic>
          <p:nvPicPr>
            <p:cNvPr id="10245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79340" y="3861048"/>
              <a:ext cx="2035175" cy="2596389"/>
            </a:xfrm>
            <a:prstGeom prst="rect">
              <a:avLst/>
            </a:prstGeom>
            <a:noFill/>
            <a:ln w="19050">
              <a:solidFill>
                <a:schemeClr val="bg2">
                  <a:lumMod val="90000"/>
                </a:schemeClr>
              </a:solidFill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561" name="Text Box 10"/>
            <p:cNvSpPr txBox="1">
              <a:spLocks noChangeArrowheads="1"/>
            </p:cNvSpPr>
            <p:nvPr/>
          </p:nvSpPr>
          <p:spPr bwMode="auto">
            <a:xfrm>
              <a:off x="1311002" y="6422424"/>
              <a:ext cx="331152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1600" b="1"/>
                <a:t>Саврасов. Грачи прилетели</a:t>
              </a:r>
            </a:p>
          </p:txBody>
        </p:sp>
      </p:grpSp>
      <p:grpSp>
        <p:nvGrpSpPr>
          <p:cNvPr id="10" name="Группа 9"/>
          <p:cNvGrpSpPr>
            <a:grpSpLocks/>
          </p:cNvGrpSpPr>
          <p:nvPr/>
        </p:nvGrpSpPr>
        <p:grpSpPr bwMode="auto">
          <a:xfrm>
            <a:off x="6300788" y="3933825"/>
            <a:ext cx="3024187" cy="2805113"/>
            <a:chOff x="6300192" y="3933825"/>
            <a:chExt cx="3024187" cy="2804601"/>
          </a:xfrm>
        </p:grpSpPr>
        <p:pic>
          <p:nvPicPr>
            <p:cNvPr id="10246" name="Picture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03429" y="3933825"/>
              <a:ext cx="1919288" cy="2498269"/>
            </a:xfrm>
            <a:prstGeom prst="rect">
              <a:avLst/>
            </a:prstGeom>
            <a:noFill/>
            <a:ln w="19050">
              <a:solidFill>
                <a:schemeClr val="bg2">
                  <a:lumMod val="90000"/>
                </a:schemeClr>
              </a:solidFill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559" name="Text Box 11"/>
            <p:cNvSpPr txBox="1">
              <a:spLocks noChangeArrowheads="1"/>
            </p:cNvSpPr>
            <p:nvPr/>
          </p:nvSpPr>
          <p:spPr bwMode="auto">
            <a:xfrm>
              <a:off x="6300192" y="6401876"/>
              <a:ext cx="3024187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1600" b="1"/>
                <a:t>Богоматерь Владимирская</a:t>
              </a:r>
            </a:p>
          </p:txBody>
        </p:sp>
      </p:grp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porting Progress or Status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Reporting Progress or Statu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eporting Progress or Status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Reporting Progress or Status</Template>
  <TotalTime>1887</TotalTime>
  <Words>777</Words>
  <Application>Microsoft Office PowerPoint</Application>
  <PresentationFormat>Экран (4:3)</PresentationFormat>
  <Paragraphs>70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Times New Roman</vt:lpstr>
      <vt:lpstr>Arial</vt:lpstr>
      <vt:lpstr>Wingdings</vt:lpstr>
      <vt:lpstr>Calibri</vt:lpstr>
      <vt:lpstr>Monotype Corsiva</vt:lpstr>
      <vt:lpstr>Reporting Progress or Status</vt:lpstr>
      <vt:lpstr>Reporting Progress or Status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Добро. Истина. Красота</vt:lpstr>
      <vt:lpstr>Слайд 10</vt:lpstr>
      <vt:lpstr>Легко отыскать примеры прекрасного, но как трудно объяснить, почему они прекрасны.                                                                      Платон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14pupil3</dc:creator>
  <cp:lastModifiedBy>Admin</cp:lastModifiedBy>
  <cp:revision>89</cp:revision>
  <dcterms:created xsi:type="dcterms:W3CDTF">2006-11-20T09:10:19Z</dcterms:created>
  <dcterms:modified xsi:type="dcterms:W3CDTF">2015-01-15T15:01:34Z</dcterms:modified>
</cp:coreProperties>
</file>