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0"/>
  </p:notesMasterIdLst>
  <p:handoutMasterIdLst>
    <p:handoutMasterId r:id="rId11"/>
  </p:handoutMasterIdLst>
  <p:sldIdLst>
    <p:sldId id="267" r:id="rId2"/>
    <p:sldId id="258" r:id="rId3"/>
    <p:sldId id="257" r:id="rId4"/>
    <p:sldId id="289" r:id="rId5"/>
    <p:sldId id="259" r:id="rId6"/>
    <p:sldId id="263" r:id="rId7"/>
    <p:sldId id="278" r:id="rId8"/>
    <p:sldId id="290" r:id="rId9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1827"/>
    <a:srgbClr val="F6F1CE"/>
    <a:srgbClr val="7A0000"/>
    <a:srgbClr val="000000"/>
    <a:srgbClr val="871B7A"/>
    <a:srgbClr val="965900"/>
    <a:srgbClr val="CC7900"/>
    <a:srgbClr val="5A0C3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4" autoAdjust="0"/>
    <p:restoredTop sz="94660" autoAdjust="0"/>
  </p:normalViewPr>
  <p:slideViewPr>
    <p:cSldViewPr>
      <p:cViewPr varScale="1">
        <p:scale>
          <a:sx n="69" d="100"/>
          <a:sy n="69" d="100"/>
        </p:scale>
        <p:origin x="-6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fld id="{4D337B9A-CEA8-4D28-97A0-BDADEFC176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fld id="{410FF746-A30B-4597-91B5-27C7125F7B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algn="ctr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B8852023-54DE-4443-9C56-90129BDDF04D}" type="slidenum">
              <a:rPr lang="ru-RU" altLang="ru-RU" b="0" smtClean="0"/>
              <a:pPr algn="r" eaLnBrk="1" hangingPunct="1">
                <a:defRPr/>
              </a:pPr>
              <a:t>2</a:t>
            </a:fld>
            <a:endParaRPr lang="ru-RU" altLang="ru-RU" b="0" smtClean="0"/>
          </a:p>
        </p:txBody>
      </p:sp>
      <p:sp>
        <p:nvSpPr>
          <p:cNvPr id="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algn="ctr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4EE07410-20BF-47FA-B8DF-B4E2DF32D289}" type="slidenum">
              <a:rPr lang="ru-RU" altLang="ru-RU" b="0" smtClean="0"/>
              <a:pPr algn="r" eaLnBrk="1" hangingPunct="1">
                <a:defRPr/>
              </a:pPr>
              <a:t>3</a:t>
            </a:fld>
            <a:endParaRPr lang="ru-RU" altLang="ru-RU" b="0" smtClean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algn="ctr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D84D0C2C-A0B8-4492-9925-261A2A1CE0DE}" type="slidenum">
              <a:rPr lang="ru-RU" altLang="ru-RU" b="0" smtClean="0"/>
              <a:pPr algn="r" eaLnBrk="1" hangingPunct="1">
                <a:defRPr/>
              </a:pPr>
              <a:t>4</a:t>
            </a:fld>
            <a:endParaRPr lang="ru-RU" altLang="ru-RU" b="0" smtClean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algn="ctr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C5DD5D9C-634D-4729-8ABD-5A0FA0DB2F4E}" type="slidenum">
              <a:rPr lang="ru-RU" altLang="ru-RU" b="0" smtClean="0"/>
              <a:pPr algn="r" eaLnBrk="1" hangingPunct="1">
                <a:defRPr/>
              </a:pPr>
              <a:t>5</a:t>
            </a:fld>
            <a:endParaRPr lang="ru-RU" altLang="ru-RU" b="0" smtClean="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</p:grpSp>
      <p:sp>
        <p:nvSpPr>
          <p:cNvPr id="308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E35D1C82-C06E-4854-BB8E-93C75B3497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CC3D2-7402-4E88-B9FE-F4B5C785B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6594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E0919-1A02-4D98-9260-F0005B8D13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5D46F-8F7C-47AB-B47E-64E7CD2D92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F1D98-8B5D-4C2B-AF43-A612DEE3C6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207E1-C47C-4B35-8A5C-EC8685F96C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42135-F540-4FF9-B7E5-7F100BBED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2F8BC-2A4D-4D22-8B7B-BCD12FF21C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CAC89-1EB5-4638-B36F-0D3CAD41F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03A3A-6A46-4849-ADC1-C535572DF0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FF2D6-D474-4D53-9199-D1198318B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accent1"/>
            </a:gs>
            <a:gs pos="100000">
              <a:schemeClr val="tx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028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029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sz="1400" b="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 b="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 b="0">
                <a:cs typeface="+mn-cs"/>
              </a:defRPr>
            </a:lvl1pPr>
          </a:lstStyle>
          <a:p>
            <a:pPr>
              <a:defRPr/>
            </a:pPr>
            <a:fld id="{CDFEC0C8-C95F-477E-BE43-58041D8661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slow">
    <p:strips dir="r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http://www.kraumuz.ru/img/a141.jpg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raumuz.ru/img/a141.jpg" TargetMode="External"/><Relationship Id="rId11" Type="http://schemas.openxmlformats.org/officeDocument/2006/relationships/image" Target="../media/image23.jpeg"/><Relationship Id="rId5" Type="http://schemas.openxmlformats.org/officeDocument/2006/relationships/image" Target="../media/image19.jpeg"/><Relationship Id="rId10" Type="http://schemas.openxmlformats.org/officeDocument/2006/relationships/image" Target="../media/image22.jpeg"/><Relationship Id="rId4" Type="http://schemas.openxmlformats.org/officeDocument/2006/relationships/image" Target="../media/image18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&#1090;&#1072;&#1090;&#1091;1.gif" TargetMode="External"/><Relationship Id="rId13" Type="http://schemas.openxmlformats.org/officeDocument/2006/relationships/image" Target="../media/image34.jpe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12" Type="http://schemas.openxmlformats.org/officeDocument/2006/relationships/image" Target="../media/image33.jpeg"/><Relationship Id="rId2" Type="http://schemas.openxmlformats.org/officeDocument/2006/relationships/image" Target="../media/image24.jpeg"/><Relationship Id="rId16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2.jpeg"/><Relationship Id="rId5" Type="http://schemas.openxmlformats.org/officeDocument/2006/relationships/image" Target="../media/image27.jpeg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4" Type="http://schemas.openxmlformats.org/officeDocument/2006/relationships/image" Target="../media/image26.jpeg"/><Relationship Id="rId9" Type="http://schemas.openxmlformats.org/officeDocument/2006/relationships/image" Target="../media/image30.png"/><Relationship Id="rId1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полос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2875"/>
            <a:ext cx="9144000" cy="49672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814513" y="3573463"/>
            <a:ext cx="7329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b="0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0" y="2708275"/>
            <a:ext cx="817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b="0"/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971550" y="1844675"/>
            <a:ext cx="7704138" cy="1728788"/>
          </a:xfrm>
          <a:prstGeom prst="rect">
            <a:avLst/>
          </a:prstGeom>
          <a:gradFill rotWithShape="1">
            <a:gsLst>
              <a:gs pos="0">
                <a:srgbClr val="EEEE72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1835150" y="3573463"/>
            <a:ext cx="6697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b="0"/>
          </a:p>
        </p:txBody>
      </p:sp>
      <p:sp>
        <p:nvSpPr>
          <p:cNvPr id="34826" name="WordArt 10"/>
          <p:cNvSpPr>
            <a:spLocks noChangeArrowheads="1" noChangeShapeType="1" noTextEdit="1"/>
          </p:cNvSpPr>
          <p:nvPr/>
        </p:nvSpPr>
        <p:spPr bwMode="auto">
          <a:xfrm>
            <a:off x="755650" y="1916113"/>
            <a:ext cx="8064500" cy="16033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i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Орнаменты и бордюры</a:t>
            </a:r>
          </a:p>
        </p:txBody>
      </p:sp>
      <p:sp>
        <p:nvSpPr>
          <p:cNvPr id="34831" name="Line 15"/>
          <p:cNvSpPr>
            <a:spLocks noChangeShapeType="1"/>
          </p:cNvSpPr>
          <p:nvPr/>
        </p:nvSpPr>
        <p:spPr bwMode="auto">
          <a:xfrm>
            <a:off x="971550" y="1844675"/>
            <a:ext cx="7740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33" name="Line 17"/>
          <p:cNvSpPr>
            <a:spLocks noChangeShapeType="1"/>
          </p:cNvSpPr>
          <p:nvPr/>
        </p:nvSpPr>
        <p:spPr bwMode="auto">
          <a:xfrm>
            <a:off x="8675688" y="1844675"/>
            <a:ext cx="0" cy="17287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9" name="Line 21"/>
          <p:cNvSpPr>
            <a:spLocks noChangeShapeType="1"/>
          </p:cNvSpPr>
          <p:nvPr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0" name="Line 25"/>
          <p:cNvSpPr>
            <a:spLocks noChangeShapeType="1"/>
          </p:cNvSpPr>
          <p:nvPr/>
        </p:nvSpPr>
        <p:spPr bwMode="auto">
          <a:xfrm>
            <a:off x="0" y="148431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5371" name="Группа 12"/>
          <p:cNvGrpSpPr>
            <a:grpSpLocks/>
          </p:cNvGrpSpPr>
          <p:nvPr/>
        </p:nvGrpSpPr>
        <p:grpSpPr bwMode="auto">
          <a:xfrm>
            <a:off x="3736975" y="87313"/>
            <a:ext cx="5413375" cy="1455737"/>
            <a:chOff x="3881000" y="-561316"/>
            <a:chExt cx="5413112" cy="1457048"/>
          </a:xfrm>
        </p:grpSpPr>
        <p:pic>
          <p:nvPicPr>
            <p:cNvPr id="15" name="Picture 11" descr="und7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H="1" flipV="1">
              <a:off x="4103440" y="-550896"/>
              <a:ext cx="5184576" cy="1079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4428661" y="-561316"/>
              <a:ext cx="4247944" cy="4623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400" dirty="0">
                  <a:solidFill>
                    <a:schemeClr val="bg1">
                      <a:lumMod val="25000"/>
                    </a:schemeClr>
                  </a:solidFill>
                  <a:cs typeface="+mn-cs"/>
                </a:rPr>
                <a:t>Элективный курс</a:t>
              </a:r>
            </a:p>
          </p:txBody>
        </p:sp>
        <p:sp>
          <p:nvSpPr>
            <p:cNvPr id="15378" name="Rectangle 7"/>
            <p:cNvSpPr>
              <a:spLocks noChangeArrowheads="1"/>
            </p:cNvSpPr>
            <p:nvPr/>
          </p:nvSpPr>
          <p:spPr bwMode="auto">
            <a:xfrm>
              <a:off x="3881000" y="-133894"/>
              <a:ext cx="4752967" cy="1029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76176" bIns="38088" anchor="ctr">
              <a:spAutoFit/>
            </a:bodyPr>
            <a:lstStyle/>
            <a:p>
              <a:pPr algn="ctr" eaLnBrk="0" hangingPunct="0"/>
              <a:r>
                <a:rPr kumimoji="1" lang="ru-RU" altLang="ru-RU" sz="2000" i="1">
                  <a:solidFill>
                    <a:srgbClr val="871B7A"/>
                  </a:solidFill>
                  <a:latin typeface="Monotype Corsiva" pitchFamily="66" charset="0"/>
                  <a:cs typeface="Times New Roman" pitchFamily="18" charset="0"/>
                </a:rPr>
                <a:t>«Математика и гармония окружающего мира»   </a:t>
              </a:r>
              <a:endParaRPr kumimoji="1" lang="ru-RU" altLang="ru-RU" sz="2000">
                <a:solidFill>
                  <a:srgbClr val="871B7A"/>
                </a:solidFill>
                <a:latin typeface="Monotype Corsiva" pitchFamily="66" charset="0"/>
              </a:endParaRPr>
            </a:p>
            <a:p>
              <a:pPr algn="ctr" eaLnBrk="0" hangingPunct="0"/>
              <a:endParaRPr kumimoji="1" lang="ru-RU" altLang="ru-RU" sz="2000" b="0"/>
            </a:p>
          </p:txBody>
        </p:sp>
      </p:grpSp>
      <p:grpSp>
        <p:nvGrpSpPr>
          <p:cNvPr id="15372" name="Группа 17"/>
          <p:cNvGrpSpPr>
            <a:grpSpLocks/>
          </p:cNvGrpSpPr>
          <p:nvPr/>
        </p:nvGrpSpPr>
        <p:grpSpPr bwMode="auto">
          <a:xfrm>
            <a:off x="103188" y="5297488"/>
            <a:ext cx="3752850" cy="871537"/>
            <a:chOff x="1830833" y="5441984"/>
            <a:chExt cx="3322119" cy="871628"/>
          </a:xfrm>
        </p:grpSpPr>
        <p:pic>
          <p:nvPicPr>
            <p:cNvPr id="19" name="Picture 12" descr="und7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835151" y="5445223"/>
              <a:ext cx="3312913" cy="863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5" name="Прямоугольник 19"/>
            <p:cNvSpPr>
              <a:spLocks noChangeArrowheads="1"/>
            </p:cNvSpPr>
            <p:nvPr/>
          </p:nvSpPr>
          <p:spPr bwMode="auto">
            <a:xfrm>
              <a:off x="2266476" y="5445223"/>
              <a:ext cx="2519106" cy="579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altLang="ru-RU" sz="3200">
                  <a:solidFill>
                    <a:srgbClr val="871B7A"/>
                  </a:solidFill>
                  <a:latin typeface="Monotype Corsiva" pitchFamily="66" charset="0"/>
                </a:rPr>
                <a:t>Занятие № </a:t>
              </a:r>
              <a:r>
                <a:rPr lang="ru-RU" altLang="ru-RU" sz="3200">
                  <a:solidFill>
                    <a:srgbClr val="871B7A"/>
                  </a:solidFill>
                  <a:latin typeface="Arial" charset="0"/>
                </a:rPr>
                <a:t>3.</a:t>
              </a:r>
              <a:r>
                <a:rPr lang="ru-RU" altLang="ru-RU" sz="3200">
                  <a:solidFill>
                    <a:srgbClr val="871B7A"/>
                  </a:solidFill>
                  <a:latin typeface="Monotype Corsiva" pitchFamily="66" charset="0"/>
                </a:rPr>
                <a:t> </a:t>
              </a:r>
            </a:p>
          </p:txBody>
        </p:sp>
      </p:grpSp>
      <p:pic>
        <p:nvPicPr>
          <p:cNvPr id="15373" name="Рисунок 22" descr="эмблема школы ГБОУ 1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813" y="96838"/>
            <a:ext cx="160655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autoRev="1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2468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autoRev="1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2468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autoRev="1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  <p:bldP spid="34822" grpId="0"/>
      <p:bldP spid="34823" grpId="0" animBg="1"/>
      <p:bldP spid="34825" grpId="0"/>
      <p:bldP spid="34826" grpId="0" animBg="1"/>
      <p:bldP spid="34826" grpId="1" animBg="1"/>
      <p:bldP spid="34831" grpId="0" animBg="1"/>
      <p:bldP spid="348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BBA9A5"/>
            </a:gs>
            <a:gs pos="100000">
              <a:srgbClr val="F0EDE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84138" y="3281363"/>
            <a:ext cx="5578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dirty="0">
                <a:solidFill>
                  <a:srgbClr val="871B7A"/>
                </a:solidFill>
                <a:cs typeface="+mn-cs"/>
              </a:rPr>
              <a:t>   Цель:</a:t>
            </a:r>
            <a:r>
              <a:rPr lang="ru-RU" sz="2000" dirty="0">
                <a:solidFill>
                  <a:srgbClr val="871B7A"/>
                </a:solidFill>
                <a:cs typeface="+mn-cs"/>
              </a:rPr>
              <a:t>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cs typeface="+mn-cs"/>
              </a:rPr>
              <a:t>сформировать представление об орнаментах и бордюрах как об элементах декора в интерьере и архитектуре.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1187450" y="438150"/>
            <a:ext cx="705643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</a:t>
            </a:r>
            <a:r>
              <a:rPr lang="ru-RU" sz="5200" i="1" dirty="0">
                <a:solidFill>
                  <a:srgbClr val="7E1458"/>
                </a:solidFill>
                <a:latin typeface="Monotype Corsiva" pitchFamily="66" charset="0"/>
                <a:cs typeface="+mn-cs"/>
              </a:rPr>
              <a:t>ЦЕЛЬ ЗАНЯТИЯ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14288" y="5286375"/>
            <a:ext cx="87344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Clr>
                <a:srgbClr val="9A087E"/>
              </a:buClr>
              <a:buFont typeface="Wingdings" pitchFamily="2" charset="2"/>
              <a:buChar char="v"/>
            </a:pPr>
            <a:r>
              <a:rPr lang="ru-RU" sz="2000">
                <a:solidFill>
                  <a:srgbClr val="000000"/>
                </a:solidFill>
              </a:rPr>
              <a:t> изучить историю орнаментов и бордюров; </a:t>
            </a:r>
          </a:p>
          <a:p>
            <a:pPr algn="just">
              <a:spcBef>
                <a:spcPct val="50000"/>
              </a:spcBef>
              <a:buClr>
                <a:srgbClr val="9A087E"/>
              </a:buClr>
              <a:buFont typeface="Wingdings" pitchFamily="2" charset="2"/>
              <a:buChar char="v"/>
            </a:pPr>
            <a:r>
              <a:rPr lang="ru-RU" sz="2000">
                <a:solidFill>
                  <a:srgbClr val="000000"/>
                </a:solidFill>
              </a:rPr>
              <a:t> познакомиться с типами и видами орнаментов и бордюров. </a:t>
            </a:r>
          </a:p>
          <a:p>
            <a:pPr algn="just">
              <a:spcBef>
                <a:spcPct val="50000"/>
              </a:spcBef>
            </a:pPr>
            <a:endParaRPr lang="ru-RU" sz="2000" b="0">
              <a:solidFill>
                <a:srgbClr val="000000"/>
              </a:solidFill>
            </a:endParaRPr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303213" y="4814888"/>
            <a:ext cx="171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2400">
                <a:solidFill>
                  <a:srgbClr val="871B7A"/>
                </a:solidFill>
              </a:rPr>
              <a:t>Задачи:</a:t>
            </a:r>
            <a:endParaRPr lang="ru-RU" altLang="ru-RU" sz="2000" b="0">
              <a:solidFill>
                <a:srgbClr val="871B7A"/>
              </a:solidFill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93663" y="1619250"/>
            <a:ext cx="88709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2000">
                <a:solidFill>
                  <a:srgbClr val="000000"/>
                </a:solidFill>
              </a:rPr>
              <a:t>   В настоящее время большее распространение получает строительство собственного дома, его проектирование, дизайн. В связи с этим, актуальным является знакомство с преобразованиями в пространстве, которые применяют в градостроительстве.</a:t>
            </a:r>
          </a:p>
        </p:txBody>
      </p:sp>
      <p:pic>
        <p:nvPicPr>
          <p:cNvPr id="2051" name="Picture 3" descr="&amp;Kcy;&amp;ocy;&amp;vcy;&amp;acy;&amp;ncy;&amp;ncy;&amp;ycy;&amp;iecy; &amp;ocy;&amp;gcy;&amp;rcy;&amp;acy;&amp;zhcy;&amp;dcy;&amp;iecy;&amp;ncy;&amp;icy;&amp;yacy; &amp;Fcy;&amp;ocy;&amp;tcy;&amp;ocy;, &amp;Icy;&amp;zcy;&amp;ocy;&amp;bcy;&amp;rcy;&amp;acy;&amp;zhcy;&amp;iecy;&amp;ncy;&amp;icy;&amp;iecy; &amp;Kcy;&amp;ocy;&amp;vcy;&amp;acy;&amp;ncy;&amp;ncy;&amp;ycy;&amp;iecy; &amp;ocy;&amp;gcy;&amp;rcy;&amp;acy;&amp;zhcy;&amp;dcy;&amp;iecy;&amp;ncy;&amp;icy;&amp;yacy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905270" y="3053856"/>
            <a:ext cx="3175465" cy="2181562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23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23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9" grpId="0"/>
      <p:bldP spid="23567" grpId="0" build="allAtOnce"/>
      <p:bldP spid="23570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FF"/>
            </a:gs>
            <a:gs pos="100000">
              <a:srgbClr val="B5C88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" y="1563688"/>
            <a:ext cx="1503363" cy="2009775"/>
          </a:xfrm>
          <a:prstGeom prst="rect">
            <a:avLst/>
          </a:prstGeom>
          <a:noFill/>
          <a:ln w="9525">
            <a:solidFill>
              <a:srgbClr val="755D57"/>
            </a:solidFill>
            <a:miter lim="800000"/>
            <a:headEnd/>
            <a:tailEnd/>
          </a:ln>
        </p:spPr>
      </p:pic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1619250" y="1700213"/>
            <a:ext cx="7524750" cy="1800225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chemeClr val="tx2"/>
              </a:gs>
              <a:gs pos="100000">
                <a:srgbClr val="BEBEBE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ru-RU" altLang="ru-RU" sz="2400" i="1"/>
              <a:t>	</a:t>
            </a:r>
            <a:r>
              <a:rPr lang="ru-RU" altLang="ru-RU" sz="2400" i="1">
                <a:solidFill>
                  <a:srgbClr val="871B7A"/>
                </a:solidFill>
              </a:rPr>
              <a:t>«Искусство орнамента содержит в неявном виде наиболее древнюю часть известной нам высшей математики».</a:t>
            </a:r>
            <a:r>
              <a:rPr lang="ru-RU" altLang="ru-RU" sz="2400" b="0">
                <a:solidFill>
                  <a:srgbClr val="871B7A"/>
                </a:solidFill>
              </a:rPr>
              <a:t> </a:t>
            </a:r>
            <a:endParaRPr lang="ru-RU" altLang="ru-RU" sz="1800" i="1">
              <a:solidFill>
                <a:srgbClr val="871B7A"/>
              </a:solidFill>
            </a:endParaRPr>
          </a:p>
          <a:p>
            <a:pPr algn="ctr" eaLnBrk="1" hangingPunct="1">
              <a:buFontTx/>
              <a:buNone/>
              <a:defRPr/>
            </a:pPr>
            <a:r>
              <a:rPr lang="ru-RU" altLang="ru-RU" sz="1800" i="1"/>
              <a:t>                                                                                  Герман Вейль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79388" y="3702050"/>
            <a:ext cx="6624637" cy="267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ru-RU" b="0">
                <a:solidFill>
                  <a:srgbClr val="000000"/>
                </a:solidFill>
              </a:rPr>
              <a:t>     </a:t>
            </a:r>
            <a:r>
              <a:rPr lang="ru-RU">
                <a:solidFill>
                  <a:srgbClr val="000000"/>
                </a:solidFill>
              </a:rPr>
              <a:t>Слово</a:t>
            </a:r>
            <a:r>
              <a:rPr lang="ru-RU"/>
              <a:t> </a:t>
            </a:r>
            <a:r>
              <a:rPr lang="ru-RU">
                <a:solidFill>
                  <a:srgbClr val="006100"/>
                </a:solidFill>
              </a:rPr>
              <a:t>«орнамент» </a:t>
            </a:r>
            <a:r>
              <a:rPr lang="ru-RU">
                <a:solidFill>
                  <a:srgbClr val="000000"/>
                </a:solidFill>
              </a:rPr>
              <a:t>- латинского происхождения, в переводе означает </a:t>
            </a:r>
            <a:r>
              <a:rPr lang="ru-RU">
                <a:solidFill>
                  <a:srgbClr val="006100"/>
                </a:solidFill>
              </a:rPr>
              <a:t>«узор», «украшение». </a:t>
            </a:r>
          </a:p>
          <a:p>
            <a:pPr algn="just">
              <a:spcBef>
                <a:spcPct val="20000"/>
              </a:spcBef>
            </a:pPr>
            <a:r>
              <a:rPr lang="ru-RU">
                <a:solidFill>
                  <a:srgbClr val="000000"/>
                </a:solidFill>
              </a:rPr>
              <a:t>     Сочетание таланта мастера и его геометрических знаний занимает важное место в орнаментальном искусстве.</a:t>
            </a:r>
            <a:r>
              <a:rPr lang="ru-RU"/>
              <a:t> </a:t>
            </a:r>
          </a:p>
          <a:p>
            <a:pPr algn="just">
              <a:spcBef>
                <a:spcPct val="20000"/>
              </a:spcBef>
            </a:pPr>
            <a:r>
              <a:rPr lang="ru-RU"/>
              <a:t>     </a:t>
            </a:r>
            <a:r>
              <a:rPr lang="ru-RU">
                <a:solidFill>
                  <a:srgbClr val="000000"/>
                </a:solidFill>
              </a:rPr>
              <a:t>В основе любого орнамента лежит математическая строгость организации формы, простая или усложненная система повторов, узор, который  строится по законам симметрии.  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1236663" y="468313"/>
            <a:ext cx="7011987" cy="8318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kumimoji="0" lang="ru-RU" altLang="ru-RU" sz="4800" i="1">
                <a:solidFill>
                  <a:srgbClr val="3A5804"/>
                </a:solidFill>
                <a:latin typeface="Monotype Corsiva" pitchFamily="66" charset="0"/>
              </a:rPr>
              <a:t>ПОНЯТИЕ ОРНАМЕНТА</a:t>
            </a:r>
          </a:p>
        </p:txBody>
      </p:sp>
      <p:pic>
        <p:nvPicPr>
          <p:cNvPr id="8" name="Picture 12" descr="кувшин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0613" y="3880120"/>
            <a:ext cx="1793875" cy="2324100"/>
          </a:xfrm>
          <a:prstGeom prst="rect">
            <a:avLst/>
          </a:prstGeom>
          <a:noFill/>
          <a:ln w="9525">
            <a:solidFill>
              <a:srgbClr val="A28882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  <p:bldP spid="24581" grpId="0"/>
      <p:bldP spid="245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6675" y="1594168"/>
            <a:ext cx="1610756" cy="2153344"/>
          </a:xfrm>
          <a:prstGeom prst="rect">
            <a:avLst/>
          </a:prstGeom>
          <a:noFill/>
          <a:ln w="9525">
            <a:solidFill>
              <a:srgbClr val="755D57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1730375" y="1677988"/>
            <a:ext cx="7345363" cy="2038350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F6F1CE"/>
              </a:gs>
              <a:gs pos="100000">
                <a:srgbClr val="BEBEBE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indent="-342900" algn="just">
              <a:spcBef>
                <a:spcPct val="20000"/>
              </a:spcBef>
              <a:buClr>
                <a:schemeClr val="hlink"/>
              </a:buClr>
            </a:pPr>
            <a:r>
              <a:rPr lang="ru-RU" sz="2200" i="1">
                <a:solidFill>
                  <a:srgbClr val="871B7A"/>
                </a:solidFill>
              </a:rPr>
              <a:t>      «Симметрия является той идеей, посредством которой человек на протяжении веков пытался постичь и создать порядок, красоту и совершенство</a:t>
            </a:r>
            <a:r>
              <a:rPr kumimoji="1" lang="ru-RU" sz="2200" i="1">
                <a:solidFill>
                  <a:srgbClr val="871B7A"/>
                </a:solidFill>
              </a:rPr>
              <a:t>».</a:t>
            </a:r>
            <a:r>
              <a:rPr kumimoji="1" lang="ru-RU" sz="2200" b="0">
                <a:solidFill>
                  <a:srgbClr val="871B7A"/>
                </a:solidFill>
              </a:rPr>
              <a:t> </a:t>
            </a:r>
            <a:endParaRPr kumimoji="1" lang="ru-RU" sz="2200" i="1">
              <a:solidFill>
                <a:srgbClr val="871B7A"/>
              </a:solidFill>
            </a:endParaRPr>
          </a:p>
          <a:p>
            <a:pPr indent="-342900" algn="ctr">
              <a:buClr>
                <a:schemeClr val="hlink"/>
              </a:buClr>
            </a:pPr>
            <a:r>
              <a:rPr kumimoji="1" lang="ru-RU" sz="2000" i="1"/>
              <a:t>                                                                        Герман Вейль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07950" y="4129088"/>
            <a:ext cx="6624638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spcBef>
                <a:spcPct val="30000"/>
              </a:spcBef>
              <a:buFont typeface="Wingdings" pitchFamily="2" charset="2"/>
              <a:buNone/>
            </a:pPr>
            <a:r>
              <a:rPr lang="ru-RU" b="0">
                <a:solidFill>
                  <a:srgbClr val="C00000"/>
                </a:solidFill>
              </a:rPr>
              <a:t>     </a:t>
            </a:r>
            <a:r>
              <a:rPr lang="ru-RU">
                <a:solidFill>
                  <a:srgbClr val="7A0000"/>
                </a:solidFill>
              </a:rPr>
              <a:t>Бордюр</a:t>
            </a:r>
            <a:r>
              <a:rPr lang="ru-RU" i="1">
                <a:solidFill>
                  <a:srgbClr val="C00000"/>
                </a:solidFill>
              </a:rPr>
              <a:t> </a:t>
            </a:r>
            <a:r>
              <a:rPr lang="ru-RU">
                <a:solidFill>
                  <a:srgbClr val="1B350E"/>
                </a:solidFill>
              </a:rPr>
              <a:t>– периодически повторяющийся рисунок на длинной ленте.</a:t>
            </a:r>
          </a:p>
          <a:p>
            <a:pPr algn="just">
              <a:spcBef>
                <a:spcPct val="30000"/>
              </a:spcBef>
            </a:pPr>
            <a:r>
              <a:rPr lang="ru-RU">
                <a:solidFill>
                  <a:srgbClr val="000000"/>
                </a:solidFill>
              </a:rPr>
              <a:t>     </a:t>
            </a:r>
            <a:r>
              <a:rPr lang="ru-RU">
                <a:solidFill>
                  <a:srgbClr val="7A0000"/>
                </a:solidFill>
              </a:rPr>
              <a:t>Бордюр</a:t>
            </a:r>
            <a:r>
              <a:rPr lang="ru-RU"/>
              <a:t> </a:t>
            </a:r>
            <a:r>
              <a:rPr lang="ru-RU">
                <a:solidFill>
                  <a:srgbClr val="1B350E"/>
                </a:solidFill>
              </a:rPr>
              <a:t>– это линейный (ленточный) орнамент.</a:t>
            </a:r>
          </a:p>
          <a:p>
            <a:pPr algn="just">
              <a:spcBef>
                <a:spcPct val="30000"/>
              </a:spcBef>
            </a:pPr>
            <a:r>
              <a:rPr lang="ru-RU">
                <a:solidFill>
                  <a:srgbClr val="FF0000"/>
                </a:solidFill>
              </a:rPr>
              <a:t>     </a:t>
            </a:r>
            <a:r>
              <a:rPr lang="ru-RU"/>
              <a:t>На практике бордюры встречаются в разных видах: настенная роспись, украшающая стены зданий, чугунное литье, используемое в оградах парков, домов, решетках окон. 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1458913" y="471488"/>
            <a:ext cx="6567487" cy="8239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altLang="ru-RU" sz="4800" i="1">
                <a:solidFill>
                  <a:srgbClr val="7A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ПОНЯТИЕ БОРДЮРА</a:t>
            </a:r>
          </a:p>
        </p:txBody>
      </p:sp>
      <p:pic>
        <p:nvPicPr>
          <p:cNvPr id="13" name="Picture 2" descr="5567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5450" y="3681413"/>
            <a:ext cx="2252663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  <p:bldP spid="24581" grpId="0"/>
      <p:bldP spid="245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CBAA8"/>
            </a:gs>
            <a:gs pos="100000">
              <a:srgbClr val="FFE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458913" y="455613"/>
            <a:ext cx="6578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4800" dirty="0">
                <a:solidFill>
                  <a:srgbClr val="7A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+mn-cs"/>
              </a:rPr>
              <a:t>ТИПЫ ОРНАМЕНТОВ</a:t>
            </a:r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34925" y="3074988"/>
            <a:ext cx="2619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Ленточный орнамент</a:t>
            </a:r>
          </a:p>
          <a:p>
            <a:pPr algn="ctr"/>
            <a:r>
              <a:rPr lang="ru-RU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(бордюр) </a:t>
            </a:r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7378700" y="3357563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ru-RU" u="sng">
                <a:solidFill>
                  <a:srgbClr val="000000"/>
                </a:solidFill>
              </a:rPr>
              <a:t>Розетка</a:t>
            </a:r>
            <a:endParaRPr lang="ru-RU" altLang="ru-RU" b="0" u="sng">
              <a:solidFill>
                <a:srgbClr val="000000"/>
              </a:solidFill>
            </a:endParaRPr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827088" y="4221163"/>
            <a:ext cx="8620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ru-RU" u="sng">
                <a:solidFill>
                  <a:srgbClr val="000000"/>
                </a:solidFill>
              </a:rPr>
              <a:t>Герих</a:t>
            </a:r>
            <a:r>
              <a:rPr lang="ru-RU" altLang="ru-RU" b="0" u="sng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6586538" y="4149725"/>
            <a:ext cx="2332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ru-RU" u="sng">
                <a:solidFill>
                  <a:srgbClr val="000000"/>
                </a:solidFill>
              </a:rPr>
              <a:t>Сетчатый орнамент</a:t>
            </a:r>
            <a:r>
              <a:rPr lang="ru-RU" altLang="ru-RU" b="0"/>
              <a:t> </a:t>
            </a:r>
          </a:p>
        </p:txBody>
      </p:sp>
      <p:pic>
        <p:nvPicPr>
          <p:cNvPr id="22551" name="Picture 23" descr="0SimakovN_RusskiyOrnament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263" y="1700213"/>
            <a:ext cx="192405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3" name="Picture 25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652963"/>
            <a:ext cx="2016125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9" name="Picture 31" descr="image3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563" y="4652963"/>
            <a:ext cx="208915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3" name="Picture 35" descr="розетка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46900" y="1700213"/>
            <a:ext cx="1800225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74" name="Line 46"/>
          <p:cNvSpPr>
            <a:spLocks noChangeShapeType="1"/>
          </p:cNvSpPr>
          <p:nvPr/>
        </p:nvSpPr>
        <p:spPr bwMode="auto">
          <a:xfrm flipV="1">
            <a:off x="4273550" y="2420938"/>
            <a:ext cx="0" cy="935037"/>
          </a:xfrm>
          <a:prstGeom prst="line">
            <a:avLst/>
          </a:prstGeom>
          <a:noFill/>
          <a:ln w="38100">
            <a:solidFill>
              <a:srgbClr val="846A5A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75" name="Line 47"/>
          <p:cNvSpPr>
            <a:spLocks noChangeShapeType="1"/>
          </p:cNvSpPr>
          <p:nvPr/>
        </p:nvSpPr>
        <p:spPr bwMode="auto">
          <a:xfrm flipV="1">
            <a:off x="4662488" y="2420938"/>
            <a:ext cx="0" cy="935037"/>
          </a:xfrm>
          <a:prstGeom prst="line">
            <a:avLst/>
          </a:prstGeom>
          <a:noFill/>
          <a:ln w="38100">
            <a:solidFill>
              <a:srgbClr val="846A5A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76" name="Line 48"/>
          <p:cNvSpPr>
            <a:spLocks noChangeShapeType="1"/>
          </p:cNvSpPr>
          <p:nvPr/>
        </p:nvSpPr>
        <p:spPr bwMode="auto">
          <a:xfrm flipV="1">
            <a:off x="4283075" y="4508500"/>
            <a:ext cx="0" cy="935038"/>
          </a:xfrm>
          <a:prstGeom prst="line">
            <a:avLst/>
          </a:prstGeom>
          <a:noFill/>
          <a:ln w="38100">
            <a:solidFill>
              <a:srgbClr val="846A5A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77" name="Line 49"/>
          <p:cNvSpPr>
            <a:spLocks noChangeShapeType="1"/>
          </p:cNvSpPr>
          <p:nvPr/>
        </p:nvSpPr>
        <p:spPr bwMode="auto">
          <a:xfrm flipV="1">
            <a:off x="4672013" y="4508500"/>
            <a:ext cx="0" cy="935038"/>
          </a:xfrm>
          <a:prstGeom prst="line">
            <a:avLst/>
          </a:prstGeom>
          <a:noFill/>
          <a:ln w="38100">
            <a:solidFill>
              <a:srgbClr val="846A5A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78" name="Line 50"/>
          <p:cNvSpPr>
            <a:spLocks noChangeShapeType="1"/>
          </p:cNvSpPr>
          <p:nvPr/>
        </p:nvSpPr>
        <p:spPr bwMode="auto">
          <a:xfrm flipV="1">
            <a:off x="4652963" y="5440363"/>
            <a:ext cx="2006600" cy="4762"/>
          </a:xfrm>
          <a:prstGeom prst="line">
            <a:avLst/>
          </a:prstGeom>
          <a:noFill/>
          <a:ln w="38100">
            <a:solidFill>
              <a:srgbClr val="846A5A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79" name="Line 51"/>
          <p:cNvSpPr>
            <a:spLocks noChangeShapeType="1"/>
          </p:cNvSpPr>
          <p:nvPr/>
        </p:nvSpPr>
        <p:spPr bwMode="auto">
          <a:xfrm>
            <a:off x="4643438" y="2420938"/>
            <a:ext cx="2303462" cy="0"/>
          </a:xfrm>
          <a:prstGeom prst="line">
            <a:avLst/>
          </a:prstGeom>
          <a:noFill/>
          <a:ln w="38100">
            <a:solidFill>
              <a:srgbClr val="846A5A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80" name="Line 52"/>
          <p:cNvSpPr>
            <a:spLocks noChangeShapeType="1"/>
          </p:cNvSpPr>
          <p:nvPr/>
        </p:nvSpPr>
        <p:spPr bwMode="auto">
          <a:xfrm flipH="1">
            <a:off x="2286000" y="5440363"/>
            <a:ext cx="2016125" cy="0"/>
          </a:xfrm>
          <a:prstGeom prst="line">
            <a:avLst/>
          </a:prstGeom>
          <a:noFill/>
          <a:ln w="38100">
            <a:solidFill>
              <a:srgbClr val="846A5A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81" name="Line 53"/>
          <p:cNvSpPr>
            <a:spLocks noChangeShapeType="1"/>
          </p:cNvSpPr>
          <p:nvPr/>
        </p:nvSpPr>
        <p:spPr bwMode="auto">
          <a:xfrm flipH="1">
            <a:off x="2276475" y="2420938"/>
            <a:ext cx="2016125" cy="0"/>
          </a:xfrm>
          <a:prstGeom prst="line">
            <a:avLst/>
          </a:prstGeom>
          <a:noFill/>
          <a:ln w="38100">
            <a:solidFill>
              <a:srgbClr val="846A5A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82" name="AutoShape 54"/>
          <p:cNvSpPr>
            <a:spLocks noChangeArrowheads="1"/>
          </p:cNvSpPr>
          <p:nvPr/>
        </p:nvSpPr>
        <p:spPr bwMode="auto">
          <a:xfrm rot="997793">
            <a:off x="2935288" y="2638425"/>
            <a:ext cx="3370262" cy="2490788"/>
          </a:xfrm>
          <a:prstGeom prst="irregularSeal2">
            <a:avLst/>
          </a:prstGeom>
          <a:gradFill rotWithShape="1">
            <a:gsLst>
              <a:gs pos="0">
                <a:srgbClr val="FFE1FF"/>
              </a:gs>
              <a:gs pos="100000">
                <a:srgbClr val="B69466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4C332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3487738" y="3500438"/>
            <a:ext cx="20208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000">
                <a:solidFill>
                  <a:srgbClr val="000000"/>
                </a:solidFill>
              </a:rPr>
              <a:t>ТИПЫ </a:t>
            </a:r>
          </a:p>
          <a:p>
            <a:pPr algn="ctr"/>
            <a:r>
              <a:rPr lang="ru-RU" altLang="ru-RU" sz="2000">
                <a:solidFill>
                  <a:srgbClr val="000000"/>
                </a:solidFill>
              </a:rPr>
              <a:t>ОРНАМЕНТОВ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225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225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2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2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225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2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2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47" grpId="0"/>
      <p:bldP spid="22548" grpId="0"/>
      <p:bldP spid="22549" grpId="0"/>
      <p:bldP spid="22550" grpId="0"/>
      <p:bldP spid="22574" grpId="0" animBg="1"/>
      <p:bldP spid="22575" grpId="0" animBg="1"/>
      <p:bldP spid="22576" grpId="0" animBg="1"/>
      <p:bldP spid="22577" grpId="0" animBg="1"/>
      <p:bldP spid="22578" grpId="0" animBg="1"/>
      <p:bldP spid="22579" grpId="0" animBg="1"/>
      <p:bldP spid="22580" grpId="0" animBg="1"/>
      <p:bldP spid="22581" grpId="0" animBg="1"/>
      <p:bldP spid="22582" grpId="0" animBg="1"/>
      <p:bldP spid="225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5" name="Picture 15" descr="SbVelikorMalorosUzorVysh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3933825"/>
            <a:ext cx="1752600" cy="1557338"/>
          </a:xfrm>
          <a:prstGeom prst="rect">
            <a:avLst/>
          </a:prstGeom>
          <a:noFill/>
          <a:ln w="9525">
            <a:solidFill>
              <a:srgbClr val="777777"/>
            </a:solidFill>
            <a:miter lim="800000"/>
            <a:headEnd/>
            <a:tailEnd/>
          </a:ln>
        </p:spPr>
      </p:pic>
      <p:sp>
        <p:nvSpPr>
          <p:cNvPr id="25630" name="Text Box 30"/>
          <p:cNvSpPr txBox="1">
            <a:spLocks noChangeArrowheads="1"/>
          </p:cNvSpPr>
          <p:nvPr/>
        </p:nvSpPr>
        <p:spPr bwMode="auto">
          <a:xfrm>
            <a:off x="6697663" y="5589588"/>
            <a:ext cx="2482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/>
              <a:t>Комбинированный</a:t>
            </a:r>
          </a:p>
        </p:txBody>
      </p:sp>
      <p:pic>
        <p:nvPicPr>
          <p:cNvPr id="25633" name="Picture 33" descr="геометрическая дорож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3933825"/>
            <a:ext cx="1871662" cy="1525588"/>
          </a:xfrm>
          <a:prstGeom prst="rect">
            <a:avLst/>
          </a:prstGeom>
          <a:noFill/>
          <a:ln w="9525">
            <a:solidFill>
              <a:srgbClr val="777777"/>
            </a:solidFill>
            <a:miter lim="800000"/>
            <a:headEnd/>
            <a:tailEnd/>
          </a:ln>
        </p:spPr>
      </p:pic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4572000" y="5589588"/>
            <a:ext cx="2087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/>
              <a:t>Геометрический</a:t>
            </a:r>
          </a:p>
        </p:txBody>
      </p:sp>
      <p:sp>
        <p:nvSpPr>
          <p:cNvPr id="25623" name="Text Box 23"/>
          <p:cNvSpPr txBox="1">
            <a:spLocks noChangeArrowheads="1"/>
          </p:cNvSpPr>
          <p:nvPr/>
        </p:nvSpPr>
        <p:spPr bwMode="auto">
          <a:xfrm>
            <a:off x="6877050" y="3357563"/>
            <a:ext cx="2016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/>
              <a:t>Технический</a:t>
            </a:r>
          </a:p>
        </p:txBody>
      </p:sp>
      <p:pic>
        <p:nvPicPr>
          <p:cNvPr id="25614" name="Picture 14" descr="ornament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1700213"/>
            <a:ext cx="1763713" cy="1557337"/>
          </a:xfrm>
          <a:prstGeom prst="rect">
            <a:avLst/>
          </a:prstGeom>
          <a:noFill/>
          <a:ln w="9525">
            <a:solidFill>
              <a:srgbClr val="777777"/>
            </a:solidFill>
            <a:miter lim="800000"/>
            <a:headEnd/>
            <a:tailEnd/>
          </a:ln>
        </p:spPr>
      </p:pic>
      <p:pic>
        <p:nvPicPr>
          <p:cNvPr id="25608" name="Picture 8" descr="image2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1700213"/>
            <a:ext cx="1763713" cy="1557337"/>
          </a:xfrm>
          <a:prstGeom prst="rect">
            <a:avLst/>
          </a:prstGeom>
          <a:noFill/>
          <a:ln w="9525">
            <a:solidFill>
              <a:srgbClr val="777777"/>
            </a:solidFill>
            <a:miter lim="800000"/>
            <a:headEnd/>
            <a:tailEnd/>
          </a:ln>
        </p:spPr>
      </p:pic>
      <p:pic>
        <p:nvPicPr>
          <p:cNvPr id="25609" name="Picture 9" descr="Картинка 41 из 111">
            <a:hlinkClick r:id="rId6"/>
          </p:cNvPr>
          <p:cNvPicPr>
            <a:picLocks noChangeAspect="1" noChangeArrowheads="1"/>
          </p:cNvPicPr>
          <p:nvPr/>
        </p:nvPicPr>
        <p:blipFill>
          <a:blip r:embed="rId7" r:link="rId8"/>
          <a:srcRect/>
          <a:stretch>
            <a:fillRect/>
          </a:stretch>
        </p:blipFill>
        <p:spPr bwMode="auto">
          <a:xfrm rot="5400000">
            <a:off x="2659063" y="1597025"/>
            <a:ext cx="1557337" cy="1763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611" name="Picture 11" descr="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84438" y="3933825"/>
            <a:ext cx="1763712" cy="1557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1227138" y="517525"/>
            <a:ext cx="7161212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  <a:defRPr/>
            </a:pPr>
            <a:r>
              <a:rPr kumimoji="0" lang="ru-RU" altLang="ru-RU" sz="4800">
                <a:solidFill>
                  <a:srgbClr val="7A0000"/>
                </a:solidFill>
                <a:latin typeface="Monotype Corsiva" pitchFamily="66" charset="0"/>
              </a:rPr>
              <a:t>ВИДЫ ОРНАМЕНТОВ</a:t>
            </a:r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107950" y="3357563"/>
            <a:ext cx="2017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/>
              <a:t>Растительный</a:t>
            </a:r>
          </a:p>
        </p:txBody>
      </p:sp>
      <p:sp>
        <p:nvSpPr>
          <p:cNvPr id="25624" name="Text Box 24"/>
          <p:cNvSpPr txBox="1">
            <a:spLocks noChangeArrowheads="1"/>
          </p:cNvSpPr>
          <p:nvPr/>
        </p:nvSpPr>
        <p:spPr bwMode="auto">
          <a:xfrm>
            <a:off x="2268538" y="5589588"/>
            <a:ext cx="2124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/>
              <a:t>Геральдический</a:t>
            </a:r>
          </a:p>
        </p:txBody>
      </p:sp>
      <p:sp>
        <p:nvSpPr>
          <p:cNvPr id="25626" name="Text Box 26"/>
          <p:cNvSpPr txBox="1">
            <a:spLocks noChangeArrowheads="1"/>
          </p:cNvSpPr>
          <p:nvPr/>
        </p:nvSpPr>
        <p:spPr bwMode="auto">
          <a:xfrm>
            <a:off x="107950" y="5589588"/>
            <a:ext cx="2160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/>
              <a:t>Эпиграфический</a:t>
            </a:r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4572000" y="3357563"/>
            <a:ext cx="230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/>
              <a:t>Антропоморфный</a:t>
            </a:r>
          </a:p>
        </p:txBody>
      </p:sp>
      <p:sp>
        <p:nvSpPr>
          <p:cNvPr id="25628" name="Text Box 28"/>
          <p:cNvSpPr txBox="1">
            <a:spLocks noChangeArrowheads="1"/>
          </p:cNvSpPr>
          <p:nvPr/>
        </p:nvSpPr>
        <p:spPr bwMode="auto">
          <a:xfrm>
            <a:off x="2490788" y="3357563"/>
            <a:ext cx="1871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/>
              <a:t>Зооморфный</a:t>
            </a:r>
            <a:r>
              <a:rPr lang="ru-RU" altLang="ru-RU" b="0"/>
              <a:t> </a:t>
            </a:r>
          </a:p>
        </p:txBody>
      </p:sp>
      <p:pic>
        <p:nvPicPr>
          <p:cNvPr id="25635" name="Picture 35" descr="эпиграфический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3850" y="3933825"/>
            <a:ext cx="1828800" cy="1600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5638" name="Picture 38" descr="растительный решетка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0825" y="1700213"/>
            <a:ext cx="1873250" cy="1549400"/>
          </a:xfrm>
          <a:prstGeom prst="rect">
            <a:avLst/>
          </a:prstGeom>
          <a:noFill/>
          <a:ln w="9525">
            <a:solidFill>
              <a:srgbClr val="CC79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30" grpId="0"/>
      <p:bldP spid="25625" grpId="0"/>
      <p:bldP spid="25623" grpId="0"/>
      <p:bldP spid="25616" grpId="0"/>
      <p:bldP spid="25622" grpId="0"/>
      <p:bldP spid="25624" grpId="0"/>
      <p:bldP spid="25626" grpId="0"/>
      <p:bldP spid="25627" grpId="0"/>
      <p:bldP spid="256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F49C74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96" name="Picture 16" descr="кам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1773238"/>
            <a:ext cx="3665538" cy="448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7" name="Picture 17" descr="мебель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1700213"/>
            <a:ext cx="3436937" cy="458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8" name="Picture 18" descr="мебель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1700213"/>
            <a:ext cx="35941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9" name="Picture 19" descr="книга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8625" y="1639888"/>
            <a:ext cx="3240088" cy="4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01" name="Picture 21" descr="здани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03850" y="1614488"/>
            <a:ext cx="3543300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03" name="Picture 23" descr="икон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91125" y="1628775"/>
            <a:ext cx="3768725" cy="475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05" name="Picture 25" descr="зооморф4">
            <a:hlinkClick r:id="" action="ppaction://hlinkshowjump?jump=nextslide"/>
            <a:hlinkHover r:id="rId8" action="ppaction://hlinkfile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19700" y="1916113"/>
            <a:ext cx="3754438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9" descr="раскраска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40325" y="2141538"/>
            <a:ext cx="3908425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Picture 10" descr="cпосуда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176838" y="1782763"/>
            <a:ext cx="375920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1" name="Picture 11" descr="мечи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230813" y="1700213"/>
            <a:ext cx="367188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4" name="Picture 14" descr="сарафан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524500" y="1766888"/>
            <a:ext cx="3216275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468313" y="552450"/>
            <a:ext cx="8351837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4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ПРИМЕНЕНИЕ ОРНАМЕНТОВ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65088" y="1855788"/>
            <a:ext cx="4968875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 algn="just"/>
            <a:r>
              <a:rPr lang="ru-RU" altLang="ru-RU" sz="2400">
                <a:solidFill>
                  <a:srgbClr val="980C5F"/>
                </a:solidFill>
              </a:rPr>
              <a:t> </a:t>
            </a:r>
            <a:r>
              <a:rPr lang="ru-RU" altLang="ru-RU" sz="1900">
                <a:solidFill>
                  <a:srgbClr val="800000"/>
                </a:solidFill>
              </a:rPr>
              <a:t>Узоры орнамента</a:t>
            </a:r>
            <a:r>
              <a:rPr lang="ru-RU" altLang="ru-RU" sz="1900">
                <a:solidFill>
                  <a:srgbClr val="000000"/>
                </a:solidFill>
              </a:rPr>
              <a:t> украшают различные предметы, архитектурные сооружения, произведения искусств, человеческое тело. </a:t>
            </a:r>
          </a:p>
          <a:p>
            <a:pPr indent="228600" algn="just"/>
            <a:r>
              <a:rPr lang="ru-RU" altLang="ru-RU" sz="1900">
                <a:solidFill>
                  <a:srgbClr val="800000"/>
                </a:solidFill>
              </a:rPr>
              <a:t>Орнамент</a:t>
            </a:r>
            <a:r>
              <a:rPr lang="ru-RU" altLang="ru-RU" sz="1900">
                <a:solidFill>
                  <a:srgbClr val="1C1C1C"/>
                </a:solidFill>
              </a:rPr>
              <a:t> </a:t>
            </a:r>
            <a:r>
              <a:rPr lang="ru-RU" altLang="ru-RU" sz="1900">
                <a:solidFill>
                  <a:srgbClr val="000000"/>
                </a:solidFill>
              </a:rPr>
              <a:t>- художественное отражение мировоззрения и культуры народов.</a:t>
            </a:r>
          </a:p>
          <a:p>
            <a:pPr indent="228600" algn="just"/>
            <a:r>
              <a:rPr lang="ru-RU" altLang="ru-RU" sz="1900">
                <a:solidFill>
                  <a:srgbClr val="7A0000"/>
                </a:solidFill>
              </a:rPr>
              <a:t>Кованные решетки на окнах, бордюры, заборы</a:t>
            </a:r>
            <a:r>
              <a:rPr lang="ru-RU" altLang="ru-RU" sz="1900"/>
              <a:t> – </a:t>
            </a:r>
            <a:r>
              <a:rPr lang="ru-RU" altLang="ru-RU" sz="1900">
                <a:solidFill>
                  <a:srgbClr val="000000"/>
                </a:solidFill>
              </a:rPr>
              <a:t>прекрасный способ защиты здания и одновременно украшение его фасада. Они прекрасно сочетаются с любыми строительными и отделочными материалами, составляя единый архитектурный ансамбль.</a:t>
            </a:r>
          </a:p>
          <a:p>
            <a:pPr indent="228600" algn="just"/>
            <a:endParaRPr lang="ru-RU" altLang="ru-RU" sz="1900" b="0">
              <a:solidFill>
                <a:srgbClr val="000000"/>
              </a:solidFill>
            </a:endParaRPr>
          </a:p>
          <a:p>
            <a:pPr indent="228600"/>
            <a:endParaRPr lang="ru-RU" altLang="ru-RU" sz="1900">
              <a:solidFill>
                <a:srgbClr val="361B00"/>
              </a:solidFill>
            </a:endParaRPr>
          </a:p>
        </p:txBody>
      </p:sp>
      <p:pic>
        <p:nvPicPr>
          <p:cNvPr id="46107" name="Picture 27" descr="тату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364163" y="1700213"/>
            <a:ext cx="360362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a_222_75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508625" y="1773238"/>
            <a:ext cx="3384550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r36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014913" y="1989138"/>
            <a:ext cx="4003675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46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6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6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6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4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55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6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6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  <p:bldP spid="460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412875" y="468313"/>
            <a:ext cx="6659563" cy="8318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kumimoji="0" lang="ru-RU" altLang="ru-RU" sz="4800" i="1">
                <a:solidFill>
                  <a:srgbClr val="871B7A"/>
                </a:solidFill>
                <a:latin typeface="Monotype Corsiva" pitchFamily="66" charset="0"/>
              </a:rPr>
              <a:t>ДОМАШНЕЕ  ЗАДАНИЕ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44237" y="1496176"/>
            <a:ext cx="8784976" cy="161227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anchor="ctr">
            <a:spAutoFit/>
          </a:bodyPr>
          <a:lstStyle/>
          <a:p>
            <a:pPr marL="452438" indent="-452438" algn="just">
              <a:buFont typeface="Times New Roman" pitchFamily="18" charset="0"/>
              <a:buAutoNum type="arabicPeriod"/>
            </a:pPr>
            <a:r>
              <a:rPr lang="ru-RU" altLang="ru-RU" sz="2200">
                <a:solidFill>
                  <a:srgbClr val="4E1827"/>
                </a:solidFill>
                <a:cs typeface="Times New Roman" pitchFamily="18" charset="0"/>
              </a:rPr>
              <a:t>Выявить наиболее характерные тенденции использования бордюров в архитектуре г. Кинеля и п. Усть-Кинельский.</a:t>
            </a:r>
          </a:p>
          <a:p>
            <a:pPr marL="452438" indent="-452438" algn="just">
              <a:buFont typeface="Times New Roman" pitchFamily="18" charset="0"/>
              <a:buAutoNum type="arabicPeriod"/>
            </a:pPr>
            <a:r>
              <a:rPr lang="ru-RU" altLang="ru-RU" sz="2200">
                <a:solidFill>
                  <a:srgbClr val="4E1827"/>
                </a:solidFill>
                <a:cs typeface="Times New Roman" pitchFamily="18" charset="0"/>
              </a:rPr>
              <a:t>Создать слайд-шоу на тему: «Использование бордюров в архитектуре г. Кинеля и п. Усть-Кинельский».</a:t>
            </a:r>
            <a:endParaRPr lang="ru-RU" altLang="ru-RU" sz="2200">
              <a:solidFill>
                <a:srgbClr val="4E1827"/>
              </a:solidFill>
            </a:endParaRPr>
          </a:p>
        </p:txBody>
      </p:sp>
      <p:pic>
        <p:nvPicPr>
          <p:cNvPr id="1026" name="Picture 2" descr="i?id=144848443-57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3552825"/>
            <a:ext cx="3779838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" descr="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78375" y="3573463"/>
            <a:ext cx="3654425" cy="2813050"/>
          </a:xfrm>
          <a:prstGeom prst="rect">
            <a:avLst/>
          </a:prstGeom>
          <a:noFill/>
          <a:ln w="9525">
            <a:solidFill>
              <a:schemeClr val="accent3">
                <a:lumMod val="10000"/>
              </a:schemeClr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Шаблон оформления «Луг»">
  <a:themeElements>
    <a:clrScheme name="Шаблон оформления «Луг»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Шаблон оформления «Луг»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Шаблон оформления «Луг»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Луг»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Луг»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«Луг»</Template>
  <TotalTime>5854</TotalTime>
  <Words>282</Words>
  <Application>Microsoft Office PowerPoint</Application>
  <PresentationFormat>Экран (4:3)</PresentationFormat>
  <Paragraphs>49</Paragraphs>
  <Slides>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Times New Roman</vt:lpstr>
      <vt:lpstr>Arial</vt:lpstr>
      <vt:lpstr>Monotype Corsiva</vt:lpstr>
      <vt:lpstr>Wingdings</vt:lpstr>
      <vt:lpstr>Шаблон оформления «Луг»</vt:lpstr>
      <vt:lpstr>Шаблон оформления «Луг»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СГСХА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579</cp:revision>
  <dcterms:created xsi:type="dcterms:W3CDTF">2009-01-14T16:59:55Z</dcterms:created>
  <dcterms:modified xsi:type="dcterms:W3CDTF">2015-01-15T15:19:54Z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TC010690391049</vt:lpwstr>
  </property>
</Properties>
</file>