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67" r:id="rId2"/>
    <p:sldId id="287" r:id="rId3"/>
    <p:sldId id="292" r:id="rId4"/>
    <p:sldId id="289" r:id="rId5"/>
    <p:sldId id="290" r:id="rId6"/>
    <p:sldId id="285" r:id="rId7"/>
    <p:sldId id="286" r:id="rId8"/>
    <p:sldId id="281" r:id="rId9"/>
    <p:sldId id="274" r:id="rId10"/>
    <p:sldId id="283" r:id="rId11"/>
    <p:sldId id="282" r:id="rId12"/>
    <p:sldId id="284" r:id="rId13"/>
    <p:sldId id="293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FFFF"/>
    <a:srgbClr val="FDF3DF"/>
    <a:srgbClr val="000000"/>
    <a:srgbClr val="871B7A"/>
    <a:srgbClr val="965900"/>
    <a:srgbClr val="CC7900"/>
    <a:srgbClr val="5A0C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9" autoAdjust="0"/>
    <p:restoredTop sz="94600"/>
  </p:normalViewPr>
  <p:slideViewPr>
    <p:cSldViewPr>
      <p:cViewPr>
        <p:scale>
          <a:sx n="66" d="100"/>
          <a:sy n="66" d="100"/>
        </p:scale>
        <p:origin x="-87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A4E97238-BAF5-417B-AEDD-07ECBCBD0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8503BAED-597C-4297-9BA8-170493AD0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55419-E885-4B90-BEE2-06DC6CF117F7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08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B1A82569-675A-4EC7-8F62-0EDBCA0C3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EEF9F-3144-428E-AF0A-D9196FED4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7B8FA-4541-4F24-B7C7-D4B899575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5D7D8-905E-4C6D-8986-8D184D5E9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718A3-5A37-4248-9F0F-478A53DD7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45115-AB94-48AA-B795-3E1775C4C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3AF75-D568-4AA1-A9D1-EDC86EA5A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4281-03B2-4B03-9BEE-6C44A519F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E7E2B-E4FD-4903-84CB-841CF45F2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FB3E9-EE99-4B98-9774-595DF3E13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EEF31-4AFB-4CC1-B2DA-E4F9D941B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10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10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fld id="{133F8EBE-D6E6-4467-B7A4-4D2ABBD37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поло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144000" cy="49672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814513" y="3573463"/>
            <a:ext cx="7329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2708275"/>
            <a:ext cx="817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05240" y="1844675"/>
            <a:ext cx="8568952" cy="1728788"/>
          </a:xfrm>
          <a:prstGeom prst="rect">
            <a:avLst/>
          </a:prstGeom>
          <a:gradFill rotWithShape="1">
            <a:gsLst>
              <a:gs pos="0">
                <a:srgbClr val="EEEE72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323850" y="1916113"/>
            <a:ext cx="8424863" cy="1441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236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Построение орнаментов и бордюров</a:t>
            </a:r>
          </a:p>
        </p:txBody>
      </p:sp>
      <p:sp>
        <p:nvSpPr>
          <p:cNvPr id="15368" name="Line 21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Line 25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70" name="Группа 12"/>
          <p:cNvGrpSpPr>
            <a:grpSpLocks/>
          </p:cNvGrpSpPr>
          <p:nvPr/>
        </p:nvGrpSpPr>
        <p:grpSpPr bwMode="auto">
          <a:xfrm>
            <a:off x="3736975" y="87313"/>
            <a:ext cx="5413375" cy="1455737"/>
            <a:chOff x="3881000" y="-561316"/>
            <a:chExt cx="5413112" cy="1457048"/>
          </a:xfrm>
        </p:grpSpPr>
        <p:pic>
          <p:nvPicPr>
            <p:cNvPr id="15" name="Picture 11" descr="und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103440" y="-550896"/>
              <a:ext cx="5184576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428661" y="-561316"/>
              <a:ext cx="4247944" cy="462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bg1">
                      <a:lumMod val="25000"/>
                    </a:schemeClr>
                  </a:solidFill>
                  <a:cs typeface="+mn-cs"/>
                </a:rPr>
                <a:t>Элективный курс</a:t>
              </a:r>
            </a:p>
          </p:txBody>
        </p:sp>
        <p:sp>
          <p:nvSpPr>
            <p:cNvPr id="15377" name="Rectangle 7"/>
            <p:cNvSpPr>
              <a:spLocks noChangeArrowheads="1"/>
            </p:cNvSpPr>
            <p:nvPr/>
          </p:nvSpPr>
          <p:spPr bwMode="auto">
            <a:xfrm>
              <a:off x="3881000" y="-133894"/>
              <a:ext cx="4752967" cy="1029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76176" bIns="38088" anchor="ctr">
              <a:spAutoFit/>
            </a:bodyPr>
            <a:lstStyle/>
            <a:p>
              <a:pPr algn="ctr" eaLnBrk="0" hangingPunct="0"/>
              <a:r>
                <a:rPr kumimoji="1" lang="ru-RU" altLang="ru-RU" sz="2000" i="1">
                  <a:solidFill>
                    <a:srgbClr val="871B7A"/>
                  </a:solidFill>
                  <a:latin typeface="Monotype Corsiva" pitchFamily="66" charset="0"/>
                  <a:cs typeface="Times New Roman" pitchFamily="18" charset="0"/>
                </a:rPr>
                <a:t>«Математика и гармония окружающего мира»   </a:t>
              </a:r>
              <a:endParaRPr kumimoji="1" lang="ru-RU" altLang="ru-RU" sz="2000">
                <a:solidFill>
                  <a:srgbClr val="871B7A"/>
                </a:solidFill>
                <a:latin typeface="Monotype Corsiva" pitchFamily="66" charset="0"/>
              </a:endParaRPr>
            </a:p>
            <a:p>
              <a:pPr eaLnBrk="0" hangingPunct="0"/>
              <a:endParaRPr kumimoji="1" lang="ru-RU" altLang="ru-RU" sz="2000" b="0"/>
            </a:p>
          </p:txBody>
        </p:sp>
      </p:grpSp>
      <p:grpSp>
        <p:nvGrpSpPr>
          <p:cNvPr id="15371" name="Группа 17"/>
          <p:cNvGrpSpPr>
            <a:grpSpLocks/>
          </p:cNvGrpSpPr>
          <p:nvPr/>
        </p:nvGrpSpPr>
        <p:grpSpPr bwMode="auto">
          <a:xfrm>
            <a:off x="103188" y="5297488"/>
            <a:ext cx="4114800" cy="871537"/>
            <a:chOff x="1830833" y="5441984"/>
            <a:chExt cx="3322119" cy="871628"/>
          </a:xfrm>
        </p:grpSpPr>
        <p:pic>
          <p:nvPicPr>
            <p:cNvPr id="19" name="Picture 12" descr="und7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35151" y="5445223"/>
              <a:ext cx="3312913" cy="86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4" name="Прямоугольник 19"/>
            <p:cNvSpPr>
              <a:spLocks noChangeArrowheads="1"/>
            </p:cNvSpPr>
            <p:nvPr/>
          </p:nvSpPr>
          <p:spPr bwMode="auto">
            <a:xfrm>
              <a:off x="2360603" y="5454747"/>
              <a:ext cx="2519608" cy="579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3200">
                  <a:solidFill>
                    <a:srgbClr val="871B7A"/>
                  </a:solidFill>
                  <a:latin typeface="Monotype Corsiva" pitchFamily="66" charset="0"/>
                </a:rPr>
                <a:t>Занятие № </a:t>
              </a:r>
              <a:r>
                <a:rPr lang="ru-RU" altLang="ru-RU" sz="3200">
                  <a:solidFill>
                    <a:srgbClr val="871B7A"/>
                  </a:solidFill>
                  <a:latin typeface="Arial" charset="0"/>
                </a:rPr>
                <a:t>4.</a:t>
              </a:r>
              <a:r>
                <a:rPr lang="ru-RU" altLang="ru-RU" sz="3200">
                  <a:solidFill>
                    <a:srgbClr val="871B7A"/>
                  </a:solidFill>
                  <a:latin typeface="Monotype Corsiva" pitchFamily="66" charset="0"/>
                </a:rPr>
                <a:t> </a:t>
              </a:r>
            </a:p>
          </p:txBody>
        </p:sp>
      </p:grpSp>
      <p:pic>
        <p:nvPicPr>
          <p:cNvPr id="15372" name="Рисунок 22" descr="эмблема школы ГБОУ 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813" y="96838"/>
            <a:ext cx="16065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autoRev="1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2468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2468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6" grpId="0" animBg="1"/>
      <p:bldP spid="3482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1FF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827088" y="476250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МАТЕМАТИЧЕСКИЕ ПРИНЦИПЫ ПОСТРОЕНИЯ ОРНАМЕНТОВ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0" y="17732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altLang="ru-RU" sz="2000">
                <a:solidFill>
                  <a:srgbClr val="321900"/>
                </a:solidFill>
              </a:rPr>
              <a:t> </a:t>
            </a:r>
            <a:r>
              <a:rPr lang="ru-RU" altLang="ru-RU" sz="2400"/>
              <a:t>построение розеток с помощью деления окружности на</a:t>
            </a:r>
          </a:p>
          <a:p>
            <a:pPr algn="ctr"/>
            <a:r>
              <a:rPr lang="ru-RU" altLang="ru-RU" sz="2400"/>
              <a:t>   равные части и симметричного отображения деталей </a:t>
            </a:r>
          </a:p>
          <a:p>
            <a:pPr algn="ctr"/>
            <a:r>
              <a:rPr lang="ru-RU" altLang="ru-RU" sz="2400"/>
              <a:t>  орнамента</a:t>
            </a:r>
          </a:p>
        </p:txBody>
      </p:sp>
      <p:sp>
        <p:nvSpPr>
          <p:cNvPr id="63636" name="Line 148"/>
          <p:cNvSpPr>
            <a:spLocks noChangeShapeType="1"/>
          </p:cNvSpPr>
          <p:nvPr/>
        </p:nvSpPr>
        <p:spPr bwMode="auto">
          <a:xfrm flipH="1">
            <a:off x="4625975" y="4718050"/>
            <a:ext cx="10080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548188" y="3722688"/>
            <a:ext cx="534987" cy="1000125"/>
            <a:chOff x="1190" y="2328"/>
            <a:chExt cx="337" cy="630"/>
          </a:xfrm>
        </p:grpSpPr>
        <p:grpSp>
          <p:nvGrpSpPr>
            <p:cNvPr id="25655" name="Group 152"/>
            <p:cNvGrpSpPr>
              <a:grpSpLocks/>
            </p:cNvGrpSpPr>
            <p:nvPr/>
          </p:nvGrpSpPr>
          <p:grpSpPr bwMode="auto">
            <a:xfrm>
              <a:off x="1230" y="2340"/>
              <a:ext cx="297" cy="618"/>
              <a:chOff x="3005" y="2410"/>
              <a:chExt cx="297" cy="618"/>
            </a:xfrm>
          </p:grpSpPr>
          <p:sp>
            <p:nvSpPr>
              <p:cNvPr id="25658" name="Arc 153"/>
              <p:cNvSpPr>
                <a:spLocks/>
              </p:cNvSpPr>
              <p:nvPr/>
            </p:nvSpPr>
            <p:spPr bwMode="auto">
              <a:xfrm rot="-9569725">
                <a:off x="3005" y="2410"/>
                <a:ext cx="285" cy="227"/>
              </a:xfrm>
              <a:custGeom>
                <a:avLst/>
                <a:gdLst>
                  <a:gd name="T0" fmla="*/ 0 w 33743"/>
                  <a:gd name="T1" fmla="*/ 0 h 21600"/>
                  <a:gd name="T2" fmla="*/ 0 w 33743"/>
                  <a:gd name="T3" fmla="*/ 0 h 21600"/>
                  <a:gd name="T4" fmla="*/ 0 w 3374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743"/>
                  <a:gd name="T10" fmla="*/ 0 h 21600"/>
                  <a:gd name="T11" fmla="*/ 33743 w 3374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743" h="21600" fill="none" extrusionOk="0">
                    <a:moveTo>
                      <a:pt x="33743" y="10022"/>
                    </a:moveTo>
                    <a:cubicBezTo>
                      <a:pt x="30015" y="17139"/>
                      <a:pt x="22644" y="21599"/>
                      <a:pt x="14609" y="21600"/>
                    </a:cubicBezTo>
                    <a:cubicBezTo>
                      <a:pt x="9198" y="21600"/>
                      <a:pt x="3985" y="19569"/>
                      <a:pt x="0" y="15910"/>
                    </a:cubicBezTo>
                  </a:path>
                  <a:path w="33743" h="21600" stroke="0" extrusionOk="0">
                    <a:moveTo>
                      <a:pt x="33743" y="10022"/>
                    </a:moveTo>
                    <a:cubicBezTo>
                      <a:pt x="30015" y="17139"/>
                      <a:pt x="22644" y="21599"/>
                      <a:pt x="14609" y="21600"/>
                    </a:cubicBezTo>
                    <a:cubicBezTo>
                      <a:pt x="9198" y="21600"/>
                      <a:pt x="3985" y="19569"/>
                      <a:pt x="0" y="15910"/>
                    </a:cubicBezTo>
                    <a:lnTo>
                      <a:pt x="14609" y="0"/>
                    </a:lnTo>
                    <a:lnTo>
                      <a:pt x="33743" y="10022"/>
                    </a:lnTo>
                    <a:close/>
                  </a:path>
                </a:pathLst>
              </a:custGeom>
              <a:solidFill>
                <a:schemeClr val="bg2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59" name="Line 154"/>
              <p:cNvSpPr>
                <a:spLocks noChangeShapeType="1"/>
              </p:cNvSpPr>
              <p:nvPr/>
            </p:nvSpPr>
            <p:spPr bwMode="auto">
              <a:xfrm>
                <a:off x="3016" y="248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0" name="Line 155"/>
              <p:cNvSpPr>
                <a:spLocks noChangeShapeType="1"/>
              </p:cNvSpPr>
              <p:nvPr/>
            </p:nvSpPr>
            <p:spPr bwMode="auto">
              <a:xfrm flipH="1">
                <a:off x="3016" y="2523"/>
                <a:ext cx="286" cy="505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56" name="Oval 156"/>
            <p:cNvSpPr>
              <a:spLocks noChangeArrowheads="1"/>
            </p:cNvSpPr>
            <p:nvPr/>
          </p:nvSpPr>
          <p:spPr bwMode="auto">
            <a:xfrm rot="1211307">
              <a:off x="1253" y="2328"/>
              <a:ext cx="246" cy="272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5657" name="AutoShape 157"/>
            <p:cNvSpPr>
              <a:spLocks noChangeArrowheads="1"/>
            </p:cNvSpPr>
            <p:nvPr/>
          </p:nvSpPr>
          <p:spPr bwMode="auto">
            <a:xfrm rot="-9747951">
              <a:off x="1190" y="2490"/>
              <a:ext cx="227" cy="45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 rot="1786545">
            <a:off x="4759325" y="3887788"/>
            <a:ext cx="534988" cy="1000125"/>
            <a:chOff x="1190" y="2328"/>
            <a:chExt cx="337" cy="630"/>
          </a:xfrm>
        </p:grpSpPr>
        <p:grpSp>
          <p:nvGrpSpPr>
            <p:cNvPr id="25649" name="Group 111"/>
            <p:cNvGrpSpPr>
              <a:grpSpLocks/>
            </p:cNvGrpSpPr>
            <p:nvPr/>
          </p:nvGrpSpPr>
          <p:grpSpPr bwMode="auto">
            <a:xfrm>
              <a:off x="1230" y="2340"/>
              <a:ext cx="297" cy="618"/>
              <a:chOff x="3005" y="2410"/>
              <a:chExt cx="297" cy="618"/>
            </a:xfrm>
          </p:grpSpPr>
          <p:sp>
            <p:nvSpPr>
              <p:cNvPr id="25652" name="Arc 112"/>
              <p:cNvSpPr>
                <a:spLocks/>
              </p:cNvSpPr>
              <p:nvPr/>
            </p:nvSpPr>
            <p:spPr bwMode="auto">
              <a:xfrm rot="-9569725">
                <a:off x="3005" y="2410"/>
                <a:ext cx="285" cy="227"/>
              </a:xfrm>
              <a:custGeom>
                <a:avLst/>
                <a:gdLst>
                  <a:gd name="T0" fmla="*/ 0 w 33743"/>
                  <a:gd name="T1" fmla="*/ 0 h 21600"/>
                  <a:gd name="T2" fmla="*/ 0 w 33743"/>
                  <a:gd name="T3" fmla="*/ 0 h 21600"/>
                  <a:gd name="T4" fmla="*/ 0 w 3374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743"/>
                  <a:gd name="T10" fmla="*/ 0 h 21600"/>
                  <a:gd name="T11" fmla="*/ 33743 w 3374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743" h="21600" fill="none" extrusionOk="0">
                    <a:moveTo>
                      <a:pt x="33743" y="10022"/>
                    </a:moveTo>
                    <a:cubicBezTo>
                      <a:pt x="30015" y="17139"/>
                      <a:pt x="22644" y="21599"/>
                      <a:pt x="14609" y="21600"/>
                    </a:cubicBezTo>
                    <a:cubicBezTo>
                      <a:pt x="9198" y="21600"/>
                      <a:pt x="3985" y="19569"/>
                      <a:pt x="0" y="15910"/>
                    </a:cubicBezTo>
                  </a:path>
                  <a:path w="33743" h="21600" stroke="0" extrusionOk="0">
                    <a:moveTo>
                      <a:pt x="33743" y="10022"/>
                    </a:moveTo>
                    <a:cubicBezTo>
                      <a:pt x="30015" y="17139"/>
                      <a:pt x="22644" y="21599"/>
                      <a:pt x="14609" y="21600"/>
                    </a:cubicBezTo>
                    <a:cubicBezTo>
                      <a:pt x="9198" y="21600"/>
                      <a:pt x="3985" y="19569"/>
                      <a:pt x="0" y="15910"/>
                    </a:cubicBezTo>
                    <a:lnTo>
                      <a:pt x="14609" y="0"/>
                    </a:lnTo>
                    <a:lnTo>
                      <a:pt x="33743" y="10022"/>
                    </a:lnTo>
                    <a:close/>
                  </a:path>
                </a:pathLst>
              </a:custGeom>
              <a:solidFill>
                <a:schemeClr val="bg2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53" name="Line 113"/>
              <p:cNvSpPr>
                <a:spLocks noChangeShapeType="1"/>
              </p:cNvSpPr>
              <p:nvPr/>
            </p:nvSpPr>
            <p:spPr bwMode="auto">
              <a:xfrm>
                <a:off x="3016" y="248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4" name="Line 114"/>
              <p:cNvSpPr>
                <a:spLocks noChangeShapeType="1"/>
              </p:cNvSpPr>
              <p:nvPr/>
            </p:nvSpPr>
            <p:spPr bwMode="auto">
              <a:xfrm flipH="1">
                <a:off x="3016" y="2523"/>
                <a:ext cx="286" cy="505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50" name="Oval 115"/>
            <p:cNvSpPr>
              <a:spLocks noChangeArrowheads="1"/>
            </p:cNvSpPr>
            <p:nvPr/>
          </p:nvSpPr>
          <p:spPr bwMode="auto">
            <a:xfrm rot="1211307">
              <a:off x="1253" y="2328"/>
              <a:ext cx="246" cy="272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5651" name="AutoShape 116"/>
            <p:cNvSpPr>
              <a:spLocks noChangeArrowheads="1"/>
            </p:cNvSpPr>
            <p:nvPr/>
          </p:nvSpPr>
          <p:spPr bwMode="auto">
            <a:xfrm rot="-9747951">
              <a:off x="1190" y="2490"/>
              <a:ext cx="227" cy="45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</p:grpSp>
      <p:sp>
        <p:nvSpPr>
          <p:cNvPr id="63635" name="Line 147"/>
          <p:cNvSpPr>
            <a:spLocks noChangeShapeType="1"/>
          </p:cNvSpPr>
          <p:nvPr/>
        </p:nvSpPr>
        <p:spPr bwMode="auto">
          <a:xfrm>
            <a:off x="4622800" y="3695700"/>
            <a:ext cx="6350" cy="1033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637" name="Line 149"/>
          <p:cNvSpPr>
            <a:spLocks noChangeShapeType="1"/>
          </p:cNvSpPr>
          <p:nvPr/>
        </p:nvSpPr>
        <p:spPr bwMode="auto">
          <a:xfrm flipV="1">
            <a:off x="4635500" y="3844925"/>
            <a:ext cx="503238" cy="86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638" name="Line 150"/>
          <p:cNvSpPr>
            <a:spLocks noChangeShapeType="1"/>
          </p:cNvSpPr>
          <p:nvPr/>
        </p:nvSpPr>
        <p:spPr bwMode="auto">
          <a:xfrm flipV="1">
            <a:off x="4625975" y="4214813"/>
            <a:ext cx="863600" cy="5032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166"/>
          <p:cNvGrpSpPr>
            <a:grpSpLocks/>
          </p:cNvGrpSpPr>
          <p:nvPr/>
        </p:nvGrpSpPr>
        <p:grpSpPr bwMode="auto">
          <a:xfrm>
            <a:off x="7207250" y="3722688"/>
            <a:ext cx="534988" cy="1000125"/>
            <a:chOff x="1190" y="2328"/>
            <a:chExt cx="337" cy="630"/>
          </a:xfrm>
        </p:grpSpPr>
        <p:grpSp>
          <p:nvGrpSpPr>
            <p:cNvPr id="25643" name="Group 167"/>
            <p:cNvGrpSpPr>
              <a:grpSpLocks/>
            </p:cNvGrpSpPr>
            <p:nvPr/>
          </p:nvGrpSpPr>
          <p:grpSpPr bwMode="auto">
            <a:xfrm>
              <a:off x="1230" y="2340"/>
              <a:ext cx="297" cy="618"/>
              <a:chOff x="3005" y="2410"/>
              <a:chExt cx="297" cy="618"/>
            </a:xfrm>
          </p:grpSpPr>
          <p:sp>
            <p:nvSpPr>
              <p:cNvPr id="25646" name="Arc 168"/>
              <p:cNvSpPr>
                <a:spLocks/>
              </p:cNvSpPr>
              <p:nvPr/>
            </p:nvSpPr>
            <p:spPr bwMode="auto">
              <a:xfrm rot="-9569725">
                <a:off x="3005" y="2410"/>
                <a:ext cx="285" cy="227"/>
              </a:xfrm>
              <a:custGeom>
                <a:avLst/>
                <a:gdLst>
                  <a:gd name="T0" fmla="*/ 0 w 33743"/>
                  <a:gd name="T1" fmla="*/ 0 h 21600"/>
                  <a:gd name="T2" fmla="*/ 0 w 33743"/>
                  <a:gd name="T3" fmla="*/ 0 h 21600"/>
                  <a:gd name="T4" fmla="*/ 0 w 3374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743"/>
                  <a:gd name="T10" fmla="*/ 0 h 21600"/>
                  <a:gd name="T11" fmla="*/ 33743 w 3374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743" h="21600" fill="none" extrusionOk="0">
                    <a:moveTo>
                      <a:pt x="33743" y="10022"/>
                    </a:moveTo>
                    <a:cubicBezTo>
                      <a:pt x="30015" y="17139"/>
                      <a:pt x="22644" y="21599"/>
                      <a:pt x="14609" y="21600"/>
                    </a:cubicBezTo>
                    <a:cubicBezTo>
                      <a:pt x="9198" y="21600"/>
                      <a:pt x="3985" y="19569"/>
                      <a:pt x="0" y="15910"/>
                    </a:cubicBezTo>
                  </a:path>
                  <a:path w="33743" h="21600" stroke="0" extrusionOk="0">
                    <a:moveTo>
                      <a:pt x="33743" y="10022"/>
                    </a:moveTo>
                    <a:cubicBezTo>
                      <a:pt x="30015" y="17139"/>
                      <a:pt x="22644" y="21599"/>
                      <a:pt x="14609" y="21600"/>
                    </a:cubicBezTo>
                    <a:cubicBezTo>
                      <a:pt x="9198" y="21600"/>
                      <a:pt x="3985" y="19569"/>
                      <a:pt x="0" y="15910"/>
                    </a:cubicBezTo>
                    <a:lnTo>
                      <a:pt x="14609" y="0"/>
                    </a:lnTo>
                    <a:lnTo>
                      <a:pt x="33743" y="10022"/>
                    </a:lnTo>
                    <a:close/>
                  </a:path>
                </a:pathLst>
              </a:custGeom>
              <a:solidFill>
                <a:schemeClr val="bg2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47" name="Line 169"/>
              <p:cNvSpPr>
                <a:spLocks noChangeShapeType="1"/>
              </p:cNvSpPr>
              <p:nvPr/>
            </p:nvSpPr>
            <p:spPr bwMode="auto">
              <a:xfrm>
                <a:off x="3016" y="248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8" name="Line 170"/>
              <p:cNvSpPr>
                <a:spLocks noChangeShapeType="1"/>
              </p:cNvSpPr>
              <p:nvPr/>
            </p:nvSpPr>
            <p:spPr bwMode="auto">
              <a:xfrm flipH="1">
                <a:off x="3016" y="2523"/>
                <a:ext cx="286" cy="505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44" name="Oval 171"/>
            <p:cNvSpPr>
              <a:spLocks noChangeArrowheads="1"/>
            </p:cNvSpPr>
            <p:nvPr/>
          </p:nvSpPr>
          <p:spPr bwMode="auto">
            <a:xfrm rot="1211307">
              <a:off x="1253" y="2328"/>
              <a:ext cx="246" cy="272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5645" name="AutoShape 172"/>
            <p:cNvSpPr>
              <a:spLocks noChangeArrowheads="1"/>
            </p:cNvSpPr>
            <p:nvPr/>
          </p:nvSpPr>
          <p:spPr bwMode="auto">
            <a:xfrm rot="-9747951">
              <a:off x="1190" y="2490"/>
              <a:ext cx="227" cy="45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</p:grpSp>
      <p:grpSp>
        <p:nvGrpSpPr>
          <p:cNvPr id="8" name="Group 173"/>
          <p:cNvGrpSpPr>
            <a:grpSpLocks/>
          </p:cNvGrpSpPr>
          <p:nvPr/>
        </p:nvGrpSpPr>
        <p:grpSpPr bwMode="auto">
          <a:xfrm rot="1786545">
            <a:off x="7429500" y="3887788"/>
            <a:ext cx="534988" cy="1000125"/>
            <a:chOff x="1190" y="2328"/>
            <a:chExt cx="337" cy="630"/>
          </a:xfrm>
        </p:grpSpPr>
        <p:grpSp>
          <p:nvGrpSpPr>
            <p:cNvPr id="25637" name="Group 174"/>
            <p:cNvGrpSpPr>
              <a:grpSpLocks/>
            </p:cNvGrpSpPr>
            <p:nvPr/>
          </p:nvGrpSpPr>
          <p:grpSpPr bwMode="auto">
            <a:xfrm>
              <a:off x="1230" y="2340"/>
              <a:ext cx="297" cy="618"/>
              <a:chOff x="3005" y="2410"/>
              <a:chExt cx="297" cy="618"/>
            </a:xfrm>
          </p:grpSpPr>
          <p:sp>
            <p:nvSpPr>
              <p:cNvPr id="25640" name="Arc 175"/>
              <p:cNvSpPr>
                <a:spLocks/>
              </p:cNvSpPr>
              <p:nvPr/>
            </p:nvSpPr>
            <p:spPr bwMode="auto">
              <a:xfrm rot="-9569725">
                <a:off x="3005" y="2410"/>
                <a:ext cx="285" cy="227"/>
              </a:xfrm>
              <a:custGeom>
                <a:avLst/>
                <a:gdLst>
                  <a:gd name="T0" fmla="*/ 0 w 33743"/>
                  <a:gd name="T1" fmla="*/ 0 h 21600"/>
                  <a:gd name="T2" fmla="*/ 0 w 33743"/>
                  <a:gd name="T3" fmla="*/ 0 h 21600"/>
                  <a:gd name="T4" fmla="*/ 0 w 3374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743"/>
                  <a:gd name="T10" fmla="*/ 0 h 21600"/>
                  <a:gd name="T11" fmla="*/ 33743 w 3374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743" h="21600" fill="none" extrusionOk="0">
                    <a:moveTo>
                      <a:pt x="33743" y="10022"/>
                    </a:moveTo>
                    <a:cubicBezTo>
                      <a:pt x="30015" y="17139"/>
                      <a:pt x="22644" y="21599"/>
                      <a:pt x="14609" y="21600"/>
                    </a:cubicBezTo>
                    <a:cubicBezTo>
                      <a:pt x="9198" y="21600"/>
                      <a:pt x="3985" y="19569"/>
                      <a:pt x="0" y="15910"/>
                    </a:cubicBezTo>
                  </a:path>
                  <a:path w="33743" h="21600" stroke="0" extrusionOk="0">
                    <a:moveTo>
                      <a:pt x="33743" y="10022"/>
                    </a:moveTo>
                    <a:cubicBezTo>
                      <a:pt x="30015" y="17139"/>
                      <a:pt x="22644" y="21599"/>
                      <a:pt x="14609" y="21600"/>
                    </a:cubicBezTo>
                    <a:cubicBezTo>
                      <a:pt x="9198" y="21600"/>
                      <a:pt x="3985" y="19569"/>
                      <a:pt x="0" y="15910"/>
                    </a:cubicBezTo>
                    <a:lnTo>
                      <a:pt x="14609" y="0"/>
                    </a:lnTo>
                    <a:lnTo>
                      <a:pt x="33743" y="10022"/>
                    </a:lnTo>
                    <a:close/>
                  </a:path>
                </a:pathLst>
              </a:custGeom>
              <a:solidFill>
                <a:schemeClr val="bg2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41" name="Line 176"/>
              <p:cNvSpPr>
                <a:spLocks noChangeShapeType="1"/>
              </p:cNvSpPr>
              <p:nvPr/>
            </p:nvSpPr>
            <p:spPr bwMode="auto">
              <a:xfrm>
                <a:off x="3016" y="248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2" name="Line 177"/>
              <p:cNvSpPr>
                <a:spLocks noChangeShapeType="1"/>
              </p:cNvSpPr>
              <p:nvPr/>
            </p:nvSpPr>
            <p:spPr bwMode="auto">
              <a:xfrm flipH="1">
                <a:off x="3016" y="2523"/>
                <a:ext cx="286" cy="505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38" name="Oval 178"/>
            <p:cNvSpPr>
              <a:spLocks noChangeArrowheads="1"/>
            </p:cNvSpPr>
            <p:nvPr/>
          </p:nvSpPr>
          <p:spPr bwMode="auto">
            <a:xfrm rot="1211307">
              <a:off x="1253" y="2328"/>
              <a:ext cx="246" cy="272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5639" name="AutoShape 179"/>
            <p:cNvSpPr>
              <a:spLocks noChangeArrowheads="1"/>
            </p:cNvSpPr>
            <p:nvPr/>
          </p:nvSpPr>
          <p:spPr bwMode="auto">
            <a:xfrm rot="-9747951">
              <a:off x="1190" y="2490"/>
              <a:ext cx="227" cy="45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</p:grpSp>
      <p:grpSp>
        <p:nvGrpSpPr>
          <p:cNvPr id="10" name="Group 124"/>
          <p:cNvGrpSpPr>
            <a:grpSpLocks/>
          </p:cNvGrpSpPr>
          <p:nvPr/>
        </p:nvGrpSpPr>
        <p:grpSpPr bwMode="auto">
          <a:xfrm rot="3640931">
            <a:off x="7539832" y="4125119"/>
            <a:ext cx="534987" cy="1000125"/>
            <a:chOff x="1190" y="2328"/>
            <a:chExt cx="337" cy="630"/>
          </a:xfrm>
        </p:grpSpPr>
        <p:grpSp>
          <p:nvGrpSpPr>
            <p:cNvPr id="25631" name="Group 125"/>
            <p:cNvGrpSpPr>
              <a:grpSpLocks/>
            </p:cNvGrpSpPr>
            <p:nvPr/>
          </p:nvGrpSpPr>
          <p:grpSpPr bwMode="auto">
            <a:xfrm>
              <a:off x="1230" y="2340"/>
              <a:ext cx="297" cy="618"/>
              <a:chOff x="3005" y="2410"/>
              <a:chExt cx="297" cy="618"/>
            </a:xfrm>
          </p:grpSpPr>
          <p:sp>
            <p:nvSpPr>
              <p:cNvPr id="25634" name="Arc 126"/>
              <p:cNvSpPr>
                <a:spLocks/>
              </p:cNvSpPr>
              <p:nvPr/>
            </p:nvSpPr>
            <p:spPr bwMode="auto">
              <a:xfrm rot="-9569725">
                <a:off x="3005" y="2410"/>
                <a:ext cx="285" cy="227"/>
              </a:xfrm>
              <a:custGeom>
                <a:avLst/>
                <a:gdLst>
                  <a:gd name="T0" fmla="*/ 0 w 33743"/>
                  <a:gd name="T1" fmla="*/ 0 h 21600"/>
                  <a:gd name="T2" fmla="*/ 0 w 33743"/>
                  <a:gd name="T3" fmla="*/ 0 h 21600"/>
                  <a:gd name="T4" fmla="*/ 0 w 3374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743"/>
                  <a:gd name="T10" fmla="*/ 0 h 21600"/>
                  <a:gd name="T11" fmla="*/ 33743 w 3374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743" h="21600" fill="none" extrusionOk="0">
                    <a:moveTo>
                      <a:pt x="33743" y="10022"/>
                    </a:moveTo>
                    <a:cubicBezTo>
                      <a:pt x="30015" y="17139"/>
                      <a:pt x="22644" y="21599"/>
                      <a:pt x="14609" y="21600"/>
                    </a:cubicBezTo>
                    <a:cubicBezTo>
                      <a:pt x="9198" y="21600"/>
                      <a:pt x="3985" y="19569"/>
                      <a:pt x="0" y="15910"/>
                    </a:cubicBezTo>
                  </a:path>
                  <a:path w="33743" h="21600" stroke="0" extrusionOk="0">
                    <a:moveTo>
                      <a:pt x="33743" y="10022"/>
                    </a:moveTo>
                    <a:cubicBezTo>
                      <a:pt x="30015" y="17139"/>
                      <a:pt x="22644" y="21599"/>
                      <a:pt x="14609" y="21600"/>
                    </a:cubicBezTo>
                    <a:cubicBezTo>
                      <a:pt x="9198" y="21600"/>
                      <a:pt x="3985" y="19569"/>
                      <a:pt x="0" y="15910"/>
                    </a:cubicBezTo>
                    <a:lnTo>
                      <a:pt x="14609" y="0"/>
                    </a:lnTo>
                    <a:lnTo>
                      <a:pt x="33743" y="10022"/>
                    </a:lnTo>
                    <a:close/>
                  </a:path>
                </a:pathLst>
              </a:custGeom>
              <a:solidFill>
                <a:schemeClr val="bg2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35" name="Line 127"/>
              <p:cNvSpPr>
                <a:spLocks noChangeShapeType="1"/>
              </p:cNvSpPr>
              <p:nvPr/>
            </p:nvSpPr>
            <p:spPr bwMode="auto">
              <a:xfrm>
                <a:off x="3016" y="248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6" name="Line 128"/>
              <p:cNvSpPr>
                <a:spLocks noChangeShapeType="1"/>
              </p:cNvSpPr>
              <p:nvPr/>
            </p:nvSpPr>
            <p:spPr bwMode="auto">
              <a:xfrm flipH="1">
                <a:off x="3016" y="2523"/>
                <a:ext cx="286" cy="505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32" name="Oval 129"/>
            <p:cNvSpPr>
              <a:spLocks noChangeArrowheads="1"/>
            </p:cNvSpPr>
            <p:nvPr/>
          </p:nvSpPr>
          <p:spPr bwMode="auto">
            <a:xfrm rot="1211307">
              <a:off x="1253" y="2328"/>
              <a:ext cx="246" cy="272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5633" name="AutoShape 130"/>
            <p:cNvSpPr>
              <a:spLocks noChangeArrowheads="1"/>
            </p:cNvSpPr>
            <p:nvPr/>
          </p:nvSpPr>
          <p:spPr bwMode="auto">
            <a:xfrm rot="-9747951">
              <a:off x="1190" y="2490"/>
              <a:ext cx="227" cy="45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</p:grpSp>
      <p:sp>
        <p:nvSpPr>
          <p:cNvPr id="63650" name="Line 162"/>
          <p:cNvSpPr>
            <a:spLocks noChangeShapeType="1"/>
          </p:cNvSpPr>
          <p:nvPr/>
        </p:nvSpPr>
        <p:spPr bwMode="auto">
          <a:xfrm>
            <a:off x="7281863" y="3695700"/>
            <a:ext cx="6350" cy="1033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652" name="Line 164"/>
          <p:cNvSpPr>
            <a:spLocks noChangeShapeType="1"/>
          </p:cNvSpPr>
          <p:nvPr/>
        </p:nvSpPr>
        <p:spPr bwMode="auto">
          <a:xfrm flipV="1">
            <a:off x="7294563" y="3844925"/>
            <a:ext cx="503237" cy="86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653" name="Line 165"/>
          <p:cNvSpPr>
            <a:spLocks noChangeShapeType="1"/>
          </p:cNvSpPr>
          <p:nvPr/>
        </p:nvSpPr>
        <p:spPr bwMode="auto">
          <a:xfrm flipV="1">
            <a:off x="7285038" y="4214813"/>
            <a:ext cx="863600" cy="5032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651" name="Line 163"/>
          <p:cNvSpPr>
            <a:spLocks noChangeShapeType="1"/>
          </p:cNvSpPr>
          <p:nvPr/>
        </p:nvSpPr>
        <p:spPr bwMode="auto">
          <a:xfrm flipH="1">
            <a:off x="7285038" y="4718050"/>
            <a:ext cx="10080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H="1">
            <a:off x="1966913" y="4691063"/>
            <a:ext cx="10080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1966913" y="4187825"/>
            <a:ext cx="863600" cy="503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" name="Group 95"/>
          <p:cNvGrpSpPr>
            <a:grpSpLocks/>
          </p:cNvGrpSpPr>
          <p:nvPr/>
        </p:nvGrpSpPr>
        <p:grpSpPr bwMode="auto">
          <a:xfrm>
            <a:off x="1889125" y="3695700"/>
            <a:ext cx="534988" cy="1000125"/>
            <a:chOff x="1190" y="2328"/>
            <a:chExt cx="337" cy="630"/>
          </a:xfrm>
        </p:grpSpPr>
        <p:grpSp>
          <p:nvGrpSpPr>
            <p:cNvPr id="25625" name="Group 27"/>
            <p:cNvGrpSpPr>
              <a:grpSpLocks/>
            </p:cNvGrpSpPr>
            <p:nvPr/>
          </p:nvGrpSpPr>
          <p:grpSpPr bwMode="auto">
            <a:xfrm>
              <a:off x="1230" y="2340"/>
              <a:ext cx="297" cy="618"/>
              <a:chOff x="3005" y="2410"/>
              <a:chExt cx="297" cy="618"/>
            </a:xfrm>
          </p:grpSpPr>
          <p:sp>
            <p:nvSpPr>
              <p:cNvPr id="25628" name="Arc 20"/>
              <p:cNvSpPr>
                <a:spLocks/>
              </p:cNvSpPr>
              <p:nvPr/>
            </p:nvSpPr>
            <p:spPr bwMode="auto">
              <a:xfrm rot="-9569725">
                <a:off x="3005" y="2410"/>
                <a:ext cx="285" cy="227"/>
              </a:xfrm>
              <a:custGeom>
                <a:avLst/>
                <a:gdLst>
                  <a:gd name="T0" fmla="*/ 0 w 33743"/>
                  <a:gd name="T1" fmla="*/ 0 h 21600"/>
                  <a:gd name="T2" fmla="*/ 0 w 33743"/>
                  <a:gd name="T3" fmla="*/ 0 h 21600"/>
                  <a:gd name="T4" fmla="*/ 0 w 3374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743"/>
                  <a:gd name="T10" fmla="*/ 0 h 21600"/>
                  <a:gd name="T11" fmla="*/ 33743 w 3374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743" h="21600" fill="none" extrusionOk="0">
                    <a:moveTo>
                      <a:pt x="33743" y="10022"/>
                    </a:moveTo>
                    <a:cubicBezTo>
                      <a:pt x="30015" y="17139"/>
                      <a:pt x="22644" y="21599"/>
                      <a:pt x="14609" y="21600"/>
                    </a:cubicBezTo>
                    <a:cubicBezTo>
                      <a:pt x="9198" y="21600"/>
                      <a:pt x="3985" y="19569"/>
                      <a:pt x="0" y="15910"/>
                    </a:cubicBezTo>
                  </a:path>
                  <a:path w="33743" h="21600" stroke="0" extrusionOk="0">
                    <a:moveTo>
                      <a:pt x="33743" y="10022"/>
                    </a:moveTo>
                    <a:cubicBezTo>
                      <a:pt x="30015" y="17139"/>
                      <a:pt x="22644" y="21599"/>
                      <a:pt x="14609" y="21600"/>
                    </a:cubicBezTo>
                    <a:cubicBezTo>
                      <a:pt x="9198" y="21600"/>
                      <a:pt x="3985" y="19569"/>
                      <a:pt x="0" y="15910"/>
                    </a:cubicBezTo>
                    <a:lnTo>
                      <a:pt x="14609" y="0"/>
                    </a:lnTo>
                    <a:lnTo>
                      <a:pt x="33743" y="10022"/>
                    </a:lnTo>
                    <a:close/>
                  </a:path>
                </a:pathLst>
              </a:custGeom>
              <a:solidFill>
                <a:schemeClr val="bg2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29" name="Line 24"/>
              <p:cNvSpPr>
                <a:spLocks noChangeShapeType="1"/>
              </p:cNvSpPr>
              <p:nvPr/>
            </p:nvSpPr>
            <p:spPr bwMode="auto">
              <a:xfrm>
                <a:off x="3016" y="248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0" name="Line 25"/>
              <p:cNvSpPr>
                <a:spLocks noChangeShapeType="1"/>
              </p:cNvSpPr>
              <p:nvPr/>
            </p:nvSpPr>
            <p:spPr bwMode="auto">
              <a:xfrm flipH="1">
                <a:off x="3016" y="2523"/>
                <a:ext cx="286" cy="505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26" name="Oval 93"/>
            <p:cNvSpPr>
              <a:spLocks noChangeArrowheads="1"/>
            </p:cNvSpPr>
            <p:nvPr/>
          </p:nvSpPr>
          <p:spPr bwMode="auto">
            <a:xfrm rot="1211307">
              <a:off x="1253" y="2328"/>
              <a:ext cx="246" cy="272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5627" name="AutoShape 94"/>
            <p:cNvSpPr>
              <a:spLocks noChangeArrowheads="1"/>
            </p:cNvSpPr>
            <p:nvPr/>
          </p:nvSpPr>
          <p:spPr bwMode="auto">
            <a:xfrm rot="-9747951">
              <a:off x="1190" y="2490"/>
              <a:ext cx="227" cy="454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</p:grpSp>
      <p:sp>
        <p:nvSpPr>
          <p:cNvPr id="63504" name="Line 16"/>
          <p:cNvSpPr>
            <a:spLocks noChangeShapeType="1"/>
          </p:cNvSpPr>
          <p:nvPr/>
        </p:nvSpPr>
        <p:spPr bwMode="auto">
          <a:xfrm flipV="1">
            <a:off x="1976438" y="3817938"/>
            <a:ext cx="503237" cy="86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1963738" y="3668713"/>
            <a:ext cx="6350" cy="1033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909638" y="3667125"/>
            <a:ext cx="2070100" cy="2052638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3634" name="Oval 146"/>
          <p:cNvSpPr>
            <a:spLocks noChangeArrowheads="1"/>
          </p:cNvSpPr>
          <p:nvPr/>
        </p:nvSpPr>
        <p:spPr bwMode="auto">
          <a:xfrm>
            <a:off x="3568700" y="3694113"/>
            <a:ext cx="2070100" cy="2052637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3649" name="Oval 161"/>
          <p:cNvSpPr>
            <a:spLocks noChangeArrowheads="1"/>
          </p:cNvSpPr>
          <p:nvPr/>
        </p:nvSpPr>
        <p:spPr bwMode="auto">
          <a:xfrm>
            <a:off x="6227763" y="3694113"/>
            <a:ext cx="2070100" cy="2052637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5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81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636" grpId="0" animBg="1"/>
      <p:bldP spid="63635" grpId="0" animBg="1"/>
      <p:bldP spid="63637" grpId="0" animBg="1"/>
      <p:bldP spid="63638" grpId="0" animBg="1"/>
      <p:bldP spid="63650" grpId="0" animBg="1"/>
      <p:bldP spid="63652" grpId="0" animBg="1"/>
      <p:bldP spid="63653" grpId="0" animBg="1"/>
      <p:bldP spid="63651" grpId="0" animBg="1"/>
      <p:bldP spid="63503" grpId="0" animBg="1"/>
      <p:bldP spid="63505" grpId="0" animBg="1"/>
      <p:bldP spid="63504" grpId="0" animBg="1"/>
      <p:bldP spid="63497" grpId="0" animBg="1"/>
      <p:bldP spid="63494" grpId="0" animBg="1"/>
      <p:bldP spid="63634" grpId="0" animBg="1"/>
      <p:bldP spid="636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1C89C"/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58" name="Text Box 238"/>
          <p:cNvSpPr txBox="1">
            <a:spLocks noChangeArrowheads="1"/>
          </p:cNvSpPr>
          <p:nvPr/>
        </p:nvSpPr>
        <p:spPr bwMode="auto">
          <a:xfrm>
            <a:off x="5838825" y="4546600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E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59" name="Text Box 239"/>
          <p:cNvSpPr txBox="1">
            <a:spLocks noChangeArrowheads="1"/>
          </p:cNvSpPr>
          <p:nvPr/>
        </p:nvSpPr>
        <p:spPr bwMode="auto">
          <a:xfrm>
            <a:off x="6573838" y="5137150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D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60" name="Text Box 240"/>
          <p:cNvSpPr txBox="1">
            <a:spLocks noChangeArrowheads="1"/>
          </p:cNvSpPr>
          <p:nvPr/>
        </p:nvSpPr>
        <p:spPr bwMode="auto">
          <a:xfrm>
            <a:off x="7477125" y="4795838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C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66" name="Text Box 246"/>
          <p:cNvSpPr txBox="1">
            <a:spLocks noChangeArrowheads="1"/>
          </p:cNvSpPr>
          <p:nvPr/>
        </p:nvSpPr>
        <p:spPr bwMode="auto">
          <a:xfrm>
            <a:off x="6770688" y="389890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200">
                <a:solidFill>
                  <a:srgbClr val="000000"/>
                </a:solidFill>
              </a:rPr>
              <a:t>30</a:t>
            </a:r>
            <a:r>
              <a:rPr lang="en-US" altLang="ru-RU" sz="1200" baseline="30000">
                <a:solidFill>
                  <a:srgbClr val="000000"/>
                </a:solidFill>
              </a:rPr>
              <a:t>o</a:t>
            </a: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6552" name="Text Box 232"/>
          <p:cNvSpPr txBox="1">
            <a:spLocks noChangeArrowheads="1"/>
          </p:cNvSpPr>
          <p:nvPr/>
        </p:nvSpPr>
        <p:spPr bwMode="auto">
          <a:xfrm>
            <a:off x="6518275" y="2717800"/>
            <a:ext cx="35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P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63" name="Text Box 243"/>
          <p:cNvSpPr txBox="1">
            <a:spLocks noChangeArrowheads="1"/>
          </p:cNvSpPr>
          <p:nvPr/>
        </p:nvSpPr>
        <p:spPr bwMode="auto">
          <a:xfrm>
            <a:off x="6526213" y="3059113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r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62" name="Text Box 242"/>
          <p:cNvSpPr txBox="1">
            <a:spLocks noChangeArrowheads="1"/>
          </p:cNvSpPr>
          <p:nvPr/>
        </p:nvSpPr>
        <p:spPr bwMode="auto">
          <a:xfrm>
            <a:off x="6858000" y="3481388"/>
            <a:ext cx="350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r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53" name="Text Box 233"/>
          <p:cNvSpPr txBox="1">
            <a:spLocks noChangeArrowheads="1"/>
          </p:cNvSpPr>
          <p:nvPr/>
        </p:nvSpPr>
        <p:spPr bwMode="auto">
          <a:xfrm>
            <a:off x="6797675" y="3170238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A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497" name="Oval 177"/>
          <p:cNvSpPr>
            <a:spLocks noChangeArrowheads="1"/>
          </p:cNvSpPr>
          <p:nvPr/>
        </p:nvSpPr>
        <p:spPr bwMode="auto">
          <a:xfrm rot="-122017">
            <a:off x="6400800" y="3013075"/>
            <a:ext cx="936625" cy="936625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494" name="Oval 174"/>
          <p:cNvSpPr>
            <a:spLocks noChangeArrowheads="1"/>
          </p:cNvSpPr>
          <p:nvPr/>
        </p:nvSpPr>
        <p:spPr bwMode="auto">
          <a:xfrm rot="-122017">
            <a:off x="7207250" y="3451225"/>
            <a:ext cx="936625" cy="936625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491" name="Oval 171"/>
          <p:cNvSpPr>
            <a:spLocks noChangeArrowheads="1"/>
          </p:cNvSpPr>
          <p:nvPr/>
        </p:nvSpPr>
        <p:spPr bwMode="auto">
          <a:xfrm rot="-122017">
            <a:off x="7231063" y="4367213"/>
            <a:ext cx="936625" cy="936625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488" name="Oval 168"/>
          <p:cNvSpPr>
            <a:spLocks noChangeArrowheads="1"/>
          </p:cNvSpPr>
          <p:nvPr/>
        </p:nvSpPr>
        <p:spPr bwMode="auto">
          <a:xfrm rot="-122017">
            <a:off x="6427788" y="4848225"/>
            <a:ext cx="936625" cy="936625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485" name="Oval 165"/>
          <p:cNvSpPr>
            <a:spLocks noChangeArrowheads="1"/>
          </p:cNvSpPr>
          <p:nvPr/>
        </p:nvSpPr>
        <p:spPr bwMode="auto">
          <a:xfrm rot="-122017">
            <a:off x="5619750" y="4405313"/>
            <a:ext cx="936625" cy="936625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481" name="Oval 161"/>
          <p:cNvSpPr>
            <a:spLocks noChangeArrowheads="1"/>
          </p:cNvSpPr>
          <p:nvPr/>
        </p:nvSpPr>
        <p:spPr bwMode="auto">
          <a:xfrm rot="-122017">
            <a:off x="5605463" y="3492500"/>
            <a:ext cx="936625" cy="936625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385" name="Oval 65"/>
          <p:cNvSpPr>
            <a:spLocks noChangeArrowheads="1"/>
          </p:cNvSpPr>
          <p:nvPr/>
        </p:nvSpPr>
        <p:spPr bwMode="auto">
          <a:xfrm rot="5825623">
            <a:off x="2370138" y="3776662"/>
            <a:ext cx="1250950" cy="1292225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541" name="Text Box 221"/>
          <p:cNvSpPr txBox="1">
            <a:spLocks noChangeArrowheads="1"/>
          </p:cNvSpPr>
          <p:nvPr/>
        </p:nvSpPr>
        <p:spPr bwMode="auto">
          <a:xfrm>
            <a:off x="3608388" y="4249738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D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384" name="Oval 64"/>
          <p:cNvSpPr>
            <a:spLocks noChangeArrowheads="1"/>
          </p:cNvSpPr>
          <p:nvPr/>
        </p:nvSpPr>
        <p:spPr bwMode="auto">
          <a:xfrm rot="-1779781">
            <a:off x="1231900" y="4403725"/>
            <a:ext cx="1292225" cy="125095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386" name="Oval 66"/>
          <p:cNvSpPr>
            <a:spLocks noChangeArrowheads="1"/>
          </p:cNvSpPr>
          <p:nvPr/>
        </p:nvSpPr>
        <p:spPr bwMode="auto">
          <a:xfrm rot="-1779781">
            <a:off x="1263650" y="3146425"/>
            <a:ext cx="1292225" cy="1249363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540" name="Text Box 220"/>
          <p:cNvSpPr txBox="1">
            <a:spLocks noChangeArrowheads="1"/>
          </p:cNvSpPr>
          <p:nvPr/>
        </p:nvSpPr>
        <p:spPr bwMode="auto">
          <a:xfrm>
            <a:off x="1306513" y="283368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F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45" name="Text Box 225"/>
          <p:cNvSpPr txBox="1">
            <a:spLocks noChangeArrowheads="1"/>
          </p:cNvSpPr>
          <p:nvPr/>
        </p:nvSpPr>
        <p:spPr bwMode="auto">
          <a:xfrm>
            <a:off x="2016125" y="44418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O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44" name="Text Box 224"/>
          <p:cNvSpPr txBox="1">
            <a:spLocks noChangeArrowheads="1"/>
          </p:cNvSpPr>
          <p:nvPr/>
        </p:nvSpPr>
        <p:spPr bwMode="auto">
          <a:xfrm>
            <a:off x="1744663" y="4999038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C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43" name="Text Box 223"/>
          <p:cNvSpPr txBox="1">
            <a:spLocks noChangeArrowheads="1"/>
          </p:cNvSpPr>
          <p:nvPr/>
        </p:nvSpPr>
        <p:spPr bwMode="auto">
          <a:xfrm>
            <a:off x="2840038" y="4410075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B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42" name="Text Box 222"/>
          <p:cNvSpPr txBox="1">
            <a:spLocks noChangeArrowheads="1"/>
          </p:cNvSpPr>
          <p:nvPr/>
        </p:nvSpPr>
        <p:spPr bwMode="auto">
          <a:xfrm>
            <a:off x="1727200" y="34242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A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9241" name="Rectangle 69"/>
          <p:cNvSpPr>
            <a:spLocks noChangeArrowheads="1"/>
          </p:cNvSpPr>
          <p:nvPr/>
        </p:nvSpPr>
        <p:spPr bwMode="auto">
          <a:xfrm>
            <a:off x="395288" y="476250"/>
            <a:ext cx="89296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1600" dir="5880000" sx="8000" sy="8000" algn="ctr" rotWithShape="0">
              <a:schemeClr val="accent3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600">
                <a:solidFill>
                  <a:srgbClr val="82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Практическая работа №1 </a:t>
            </a:r>
            <a:r>
              <a:rPr lang="ru-RU" sz="2600">
                <a:solidFill>
                  <a:srgbClr val="1B35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«Построение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600">
                <a:solidFill>
                  <a:srgbClr val="1B35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окружностей равного радиуса, вписанных в круг»</a:t>
            </a:r>
          </a:p>
        </p:txBody>
      </p:sp>
      <p:sp>
        <p:nvSpPr>
          <p:cNvPr id="56377" name="Line 57"/>
          <p:cNvSpPr>
            <a:spLocks noChangeShapeType="1"/>
          </p:cNvSpPr>
          <p:nvPr/>
        </p:nvSpPr>
        <p:spPr bwMode="auto">
          <a:xfrm rot="14420218" flipH="1">
            <a:off x="1576388" y="3238500"/>
            <a:ext cx="1398588" cy="2357437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78" name="Line 58"/>
          <p:cNvSpPr>
            <a:spLocks noChangeShapeType="1"/>
          </p:cNvSpPr>
          <p:nvPr/>
        </p:nvSpPr>
        <p:spPr bwMode="auto">
          <a:xfrm rot="-7179782">
            <a:off x="1593056" y="3190082"/>
            <a:ext cx="1322387" cy="2432050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 rot="-1779781">
            <a:off x="903288" y="3035300"/>
            <a:ext cx="2736850" cy="2757488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339" name="Oval 19"/>
          <p:cNvSpPr>
            <a:spLocks noChangeArrowheads="1"/>
          </p:cNvSpPr>
          <p:nvPr/>
        </p:nvSpPr>
        <p:spPr bwMode="auto">
          <a:xfrm rot="14420218" flipV="1">
            <a:off x="3604419" y="4391819"/>
            <a:ext cx="73025" cy="77787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 rot="-1779781">
            <a:off x="2263775" y="3035300"/>
            <a:ext cx="0" cy="2757488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45" name="Oval 25"/>
          <p:cNvSpPr>
            <a:spLocks noChangeArrowheads="1"/>
          </p:cNvSpPr>
          <p:nvPr/>
        </p:nvSpPr>
        <p:spPr bwMode="auto">
          <a:xfrm rot="14420218" flipV="1">
            <a:off x="2221706" y="4374357"/>
            <a:ext cx="73025" cy="77788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347" name="Oval 27"/>
          <p:cNvSpPr>
            <a:spLocks noChangeArrowheads="1"/>
          </p:cNvSpPr>
          <p:nvPr/>
        </p:nvSpPr>
        <p:spPr bwMode="auto">
          <a:xfrm rot="14420218" flipV="1">
            <a:off x="2907506" y="5569744"/>
            <a:ext cx="73025" cy="77788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348" name="Oval 28"/>
          <p:cNvSpPr>
            <a:spLocks noChangeArrowheads="1"/>
          </p:cNvSpPr>
          <p:nvPr/>
        </p:nvSpPr>
        <p:spPr bwMode="auto">
          <a:xfrm rot="14420218" flipV="1">
            <a:off x="1547019" y="3185319"/>
            <a:ext cx="73025" cy="77787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350" name="Oval 30"/>
          <p:cNvSpPr>
            <a:spLocks noChangeArrowheads="1"/>
          </p:cNvSpPr>
          <p:nvPr/>
        </p:nvSpPr>
        <p:spPr bwMode="auto">
          <a:xfrm rot="14420218" flipV="1">
            <a:off x="1500981" y="5530057"/>
            <a:ext cx="73025" cy="77788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351" name="Oval 31"/>
          <p:cNvSpPr>
            <a:spLocks noChangeArrowheads="1"/>
          </p:cNvSpPr>
          <p:nvPr/>
        </p:nvSpPr>
        <p:spPr bwMode="auto">
          <a:xfrm rot="14420218" flipV="1">
            <a:off x="2935287" y="3206751"/>
            <a:ext cx="73025" cy="76200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352" name="Oval 32"/>
          <p:cNvSpPr>
            <a:spLocks noChangeArrowheads="1"/>
          </p:cNvSpPr>
          <p:nvPr/>
        </p:nvSpPr>
        <p:spPr bwMode="auto">
          <a:xfrm rot="14420218" flipV="1">
            <a:off x="869950" y="4357688"/>
            <a:ext cx="73025" cy="76200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396" name="Arc 76"/>
          <p:cNvSpPr>
            <a:spLocks/>
          </p:cNvSpPr>
          <p:nvPr/>
        </p:nvSpPr>
        <p:spPr bwMode="auto">
          <a:xfrm rot="7563726" flipH="1">
            <a:off x="1844675" y="3860800"/>
            <a:ext cx="338138" cy="109538"/>
          </a:xfrm>
          <a:custGeom>
            <a:avLst/>
            <a:gdLst>
              <a:gd name="T0" fmla="*/ 0 w 21435"/>
              <a:gd name="T1" fmla="*/ 2147483647 h 15264"/>
              <a:gd name="T2" fmla="*/ 2147483647 w 21435"/>
              <a:gd name="T3" fmla="*/ 0 h 15264"/>
              <a:gd name="T4" fmla="*/ 2147483647 w 21435"/>
              <a:gd name="T5" fmla="*/ 2147483647 h 15264"/>
              <a:gd name="T6" fmla="*/ 0 60000 65536"/>
              <a:gd name="T7" fmla="*/ 0 60000 65536"/>
              <a:gd name="T8" fmla="*/ 0 60000 65536"/>
              <a:gd name="T9" fmla="*/ 0 w 21435"/>
              <a:gd name="T10" fmla="*/ 0 h 15264"/>
              <a:gd name="T11" fmla="*/ 21435 w 21435"/>
              <a:gd name="T12" fmla="*/ 15264 h 15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5" h="15264" fill="none" extrusionOk="0">
                <a:moveTo>
                  <a:pt x="0" y="12599"/>
                </a:moveTo>
                <a:cubicBezTo>
                  <a:pt x="592" y="7832"/>
                  <a:pt x="2757" y="3398"/>
                  <a:pt x="6151" y="-1"/>
                </a:cubicBezTo>
              </a:path>
              <a:path w="21435" h="15264" stroke="0" extrusionOk="0">
                <a:moveTo>
                  <a:pt x="0" y="12599"/>
                </a:moveTo>
                <a:cubicBezTo>
                  <a:pt x="592" y="7832"/>
                  <a:pt x="2757" y="3398"/>
                  <a:pt x="6151" y="-1"/>
                </a:cubicBezTo>
                <a:lnTo>
                  <a:pt x="21435" y="15264"/>
                </a:lnTo>
                <a:lnTo>
                  <a:pt x="0" y="12599"/>
                </a:lnTo>
                <a:close/>
              </a:path>
            </a:pathLst>
          </a:custGeom>
          <a:noFill/>
          <a:ln w="19050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501" name="Line 181"/>
          <p:cNvSpPr>
            <a:spLocks noChangeShapeType="1"/>
          </p:cNvSpPr>
          <p:nvPr/>
        </p:nvSpPr>
        <p:spPr bwMode="auto">
          <a:xfrm flipH="1">
            <a:off x="5430838" y="3535363"/>
            <a:ext cx="2879725" cy="1727200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500" name="Line 180"/>
          <p:cNvSpPr>
            <a:spLocks noChangeShapeType="1"/>
          </p:cNvSpPr>
          <p:nvPr/>
        </p:nvSpPr>
        <p:spPr bwMode="auto">
          <a:xfrm>
            <a:off x="5416550" y="3644900"/>
            <a:ext cx="2952750" cy="1512888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499" name="Line 179"/>
          <p:cNvSpPr>
            <a:spLocks noChangeShapeType="1"/>
          </p:cNvSpPr>
          <p:nvPr/>
        </p:nvSpPr>
        <p:spPr bwMode="auto">
          <a:xfrm>
            <a:off x="6838950" y="2752725"/>
            <a:ext cx="71438" cy="3311525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457" name="Oval 137"/>
          <p:cNvSpPr>
            <a:spLocks noChangeArrowheads="1"/>
          </p:cNvSpPr>
          <p:nvPr/>
        </p:nvSpPr>
        <p:spPr bwMode="auto">
          <a:xfrm rot="-122017">
            <a:off x="5499100" y="3025775"/>
            <a:ext cx="2771775" cy="2757488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455" name="Line 135"/>
          <p:cNvSpPr>
            <a:spLocks noChangeShapeType="1"/>
          </p:cNvSpPr>
          <p:nvPr/>
        </p:nvSpPr>
        <p:spPr bwMode="auto">
          <a:xfrm rot="14298201" flipH="1">
            <a:off x="6205538" y="3221038"/>
            <a:ext cx="1398587" cy="2357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456" name="Line 136"/>
          <p:cNvSpPr>
            <a:spLocks noChangeShapeType="1"/>
          </p:cNvSpPr>
          <p:nvPr/>
        </p:nvSpPr>
        <p:spPr bwMode="auto">
          <a:xfrm rot="-7301799">
            <a:off x="6220619" y="3174207"/>
            <a:ext cx="1322387" cy="2432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458" name="Oval 138"/>
          <p:cNvSpPr>
            <a:spLocks noChangeArrowheads="1"/>
          </p:cNvSpPr>
          <p:nvPr/>
        </p:nvSpPr>
        <p:spPr bwMode="auto">
          <a:xfrm rot="14298201" flipV="1">
            <a:off x="8231981" y="4326732"/>
            <a:ext cx="73025" cy="77788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459" name="Line 139"/>
          <p:cNvSpPr>
            <a:spLocks noChangeShapeType="1"/>
          </p:cNvSpPr>
          <p:nvPr/>
        </p:nvSpPr>
        <p:spPr bwMode="auto">
          <a:xfrm rot="-1901799">
            <a:off x="6891338" y="3017838"/>
            <a:ext cx="0" cy="27574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460" name="Oval 140"/>
          <p:cNvSpPr>
            <a:spLocks noChangeArrowheads="1"/>
          </p:cNvSpPr>
          <p:nvPr/>
        </p:nvSpPr>
        <p:spPr bwMode="auto">
          <a:xfrm rot="14298201" flipV="1">
            <a:off x="6849269" y="4356894"/>
            <a:ext cx="73025" cy="77787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461" name="Oval 141"/>
          <p:cNvSpPr>
            <a:spLocks noChangeArrowheads="1"/>
          </p:cNvSpPr>
          <p:nvPr/>
        </p:nvSpPr>
        <p:spPr bwMode="auto">
          <a:xfrm rot="14298201" flipV="1">
            <a:off x="7577931" y="5528469"/>
            <a:ext cx="73025" cy="77788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462" name="Oval 142"/>
          <p:cNvSpPr>
            <a:spLocks noChangeArrowheads="1"/>
          </p:cNvSpPr>
          <p:nvPr/>
        </p:nvSpPr>
        <p:spPr bwMode="auto">
          <a:xfrm rot="14298201" flipV="1">
            <a:off x="6133306" y="3193257"/>
            <a:ext cx="73025" cy="77788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463" name="Oval 143"/>
          <p:cNvSpPr>
            <a:spLocks noChangeArrowheads="1"/>
          </p:cNvSpPr>
          <p:nvPr/>
        </p:nvSpPr>
        <p:spPr bwMode="auto">
          <a:xfrm rot="14298201" flipV="1">
            <a:off x="6160294" y="5558632"/>
            <a:ext cx="73025" cy="77787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464" name="Oval 144"/>
          <p:cNvSpPr>
            <a:spLocks noChangeArrowheads="1"/>
          </p:cNvSpPr>
          <p:nvPr/>
        </p:nvSpPr>
        <p:spPr bwMode="auto">
          <a:xfrm rot="14298201" flipV="1">
            <a:off x="7521575" y="3165476"/>
            <a:ext cx="73025" cy="76200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465" name="Oval 145"/>
          <p:cNvSpPr>
            <a:spLocks noChangeArrowheads="1"/>
          </p:cNvSpPr>
          <p:nvPr/>
        </p:nvSpPr>
        <p:spPr bwMode="auto">
          <a:xfrm rot="14298201" flipV="1">
            <a:off x="5461000" y="4391026"/>
            <a:ext cx="73025" cy="76200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479" name="Oval 159"/>
          <p:cNvSpPr>
            <a:spLocks noChangeArrowheads="1"/>
          </p:cNvSpPr>
          <p:nvPr/>
        </p:nvSpPr>
        <p:spPr bwMode="auto">
          <a:xfrm rot="14298201" flipV="1">
            <a:off x="6030119" y="3936207"/>
            <a:ext cx="73025" cy="77787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/>
          </a:p>
        </p:txBody>
      </p:sp>
      <p:sp>
        <p:nvSpPr>
          <p:cNvPr id="56484" name="Oval 164"/>
          <p:cNvSpPr>
            <a:spLocks noChangeArrowheads="1"/>
          </p:cNvSpPr>
          <p:nvPr/>
        </p:nvSpPr>
        <p:spPr bwMode="auto">
          <a:xfrm rot="14298201" flipV="1">
            <a:off x="6034881" y="4839494"/>
            <a:ext cx="73025" cy="77788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/>
          </a:p>
        </p:txBody>
      </p:sp>
      <p:sp>
        <p:nvSpPr>
          <p:cNvPr id="56487" name="Oval 167"/>
          <p:cNvSpPr>
            <a:spLocks noChangeArrowheads="1"/>
          </p:cNvSpPr>
          <p:nvPr/>
        </p:nvSpPr>
        <p:spPr bwMode="auto">
          <a:xfrm rot="14298201" flipV="1">
            <a:off x="6861969" y="5291932"/>
            <a:ext cx="73025" cy="77787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/>
          </a:p>
        </p:txBody>
      </p:sp>
      <p:sp>
        <p:nvSpPr>
          <p:cNvPr id="56490" name="Oval 170"/>
          <p:cNvSpPr>
            <a:spLocks noChangeArrowheads="1"/>
          </p:cNvSpPr>
          <p:nvPr/>
        </p:nvSpPr>
        <p:spPr bwMode="auto">
          <a:xfrm rot="14298201" flipV="1">
            <a:off x="7665244" y="4782344"/>
            <a:ext cx="73025" cy="77787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/>
          </a:p>
        </p:txBody>
      </p:sp>
      <p:sp>
        <p:nvSpPr>
          <p:cNvPr id="56493" name="Oval 173"/>
          <p:cNvSpPr>
            <a:spLocks noChangeArrowheads="1"/>
          </p:cNvSpPr>
          <p:nvPr/>
        </p:nvSpPr>
        <p:spPr bwMode="auto">
          <a:xfrm rot="14298201" flipV="1">
            <a:off x="7631906" y="3885407"/>
            <a:ext cx="73025" cy="77788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/>
          </a:p>
        </p:txBody>
      </p:sp>
      <p:sp>
        <p:nvSpPr>
          <p:cNvPr id="56496" name="Oval 176"/>
          <p:cNvSpPr>
            <a:spLocks noChangeArrowheads="1"/>
          </p:cNvSpPr>
          <p:nvPr/>
        </p:nvSpPr>
        <p:spPr bwMode="auto">
          <a:xfrm rot="14298201" flipV="1">
            <a:off x="6815931" y="3447257"/>
            <a:ext cx="73025" cy="77788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/>
          </a:p>
        </p:txBody>
      </p:sp>
      <p:sp>
        <p:nvSpPr>
          <p:cNvPr id="56532" name="Arc 212"/>
          <p:cNvSpPr>
            <a:spLocks/>
          </p:cNvSpPr>
          <p:nvPr/>
        </p:nvSpPr>
        <p:spPr bwMode="auto">
          <a:xfrm rot="19952274" flipH="1">
            <a:off x="6672263" y="4149725"/>
            <a:ext cx="338137" cy="109538"/>
          </a:xfrm>
          <a:custGeom>
            <a:avLst/>
            <a:gdLst>
              <a:gd name="T0" fmla="*/ 0 w 21435"/>
              <a:gd name="T1" fmla="*/ 2147483647 h 15264"/>
              <a:gd name="T2" fmla="*/ 2147483647 w 21435"/>
              <a:gd name="T3" fmla="*/ 0 h 15264"/>
              <a:gd name="T4" fmla="*/ 2147483647 w 21435"/>
              <a:gd name="T5" fmla="*/ 2147483647 h 15264"/>
              <a:gd name="T6" fmla="*/ 0 60000 65536"/>
              <a:gd name="T7" fmla="*/ 0 60000 65536"/>
              <a:gd name="T8" fmla="*/ 0 60000 65536"/>
              <a:gd name="T9" fmla="*/ 0 w 21435"/>
              <a:gd name="T10" fmla="*/ 0 h 15264"/>
              <a:gd name="T11" fmla="*/ 21435 w 21435"/>
              <a:gd name="T12" fmla="*/ 15264 h 15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5" h="15264" fill="none" extrusionOk="0">
                <a:moveTo>
                  <a:pt x="0" y="12599"/>
                </a:moveTo>
                <a:cubicBezTo>
                  <a:pt x="592" y="7832"/>
                  <a:pt x="2757" y="3398"/>
                  <a:pt x="6151" y="-1"/>
                </a:cubicBezTo>
              </a:path>
              <a:path w="21435" h="15264" stroke="0" extrusionOk="0">
                <a:moveTo>
                  <a:pt x="0" y="12599"/>
                </a:moveTo>
                <a:cubicBezTo>
                  <a:pt x="592" y="7832"/>
                  <a:pt x="2757" y="3398"/>
                  <a:pt x="6151" y="-1"/>
                </a:cubicBezTo>
                <a:lnTo>
                  <a:pt x="21435" y="15264"/>
                </a:lnTo>
                <a:lnTo>
                  <a:pt x="0" y="12599"/>
                </a:lnTo>
                <a:close/>
              </a:path>
            </a:pathLst>
          </a:custGeom>
          <a:noFill/>
          <a:ln w="19050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83" name="Line 215"/>
          <p:cNvSpPr>
            <a:spLocks noChangeShapeType="1"/>
          </p:cNvSpPr>
          <p:nvPr/>
        </p:nvSpPr>
        <p:spPr bwMode="auto">
          <a:xfrm>
            <a:off x="4578350" y="1519238"/>
            <a:ext cx="0" cy="4995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84" name="Line 216"/>
          <p:cNvSpPr>
            <a:spLocks noChangeShapeType="1"/>
          </p:cNvSpPr>
          <p:nvPr/>
        </p:nvSpPr>
        <p:spPr bwMode="auto">
          <a:xfrm>
            <a:off x="0" y="22764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537" name="Rectangle 217"/>
          <p:cNvSpPr>
            <a:spLocks noChangeArrowheads="1"/>
          </p:cNvSpPr>
          <p:nvPr/>
        </p:nvSpPr>
        <p:spPr bwMode="auto">
          <a:xfrm>
            <a:off x="0" y="152558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ru-RU" altLang="ru-RU" b="0">
                <a:solidFill>
                  <a:srgbClr val="000000"/>
                </a:solidFill>
              </a:rPr>
              <a:t> </a:t>
            </a:r>
            <a:r>
              <a:rPr lang="ru-RU" altLang="ru-RU">
                <a:solidFill>
                  <a:srgbClr val="000000"/>
                </a:solidFill>
              </a:rPr>
              <a:t>построение трёх вписанных в круг </a:t>
            </a:r>
          </a:p>
          <a:p>
            <a:r>
              <a:rPr lang="ru-RU" altLang="ru-RU">
                <a:solidFill>
                  <a:srgbClr val="000000"/>
                </a:solidFill>
              </a:rPr>
              <a:t>  окружностей равного радиуса </a:t>
            </a:r>
          </a:p>
        </p:txBody>
      </p:sp>
      <p:sp>
        <p:nvSpPr>
          <p:cNvPr id="56538" name="Rectangle 218"/>
          <p:cNvSpPr>
            <a:spLocks noChangeArrowheads="1"/>
          </p:cNvSpPr>
          <p:nvPr/>
        </p:nvSpPr>
        <p:spPr bwMode="auto">
          <a:xfrm>
            <a:off x="4572000" y="159702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ru-RU" altLang="ru-RU">
                <a:solidFill>
                  <a:srgbClr val="000000"/>
                </a:solidFill>
              </a:rPr>
              <a:t> построение шести вписанных в круг </a:t>
            </a:r>
          </a:p>
          <a:p>
            <a:r>
              <a:rPr lang="ru-RU" altLang="ru-RU">
                <a:solidFill>
                  <a:srgbClr val="000000"/>
                </a:solidFill>
              </a:rPr>
              <a:t>  окружностей равного радиуса</a:t>
            </a:r>
            <a:r>
              <a:rPr lang="ru-RU" altLang="ru-RU"/>
              <a:t> </a:t>
            </a:r>
          </a:p>
        </p:txBody>
      </p:sp>
      <p:sp>
        <p:nvSpPr>
          <p:cNvPr id="56546" name="Text Box 226"/>
          <p:cNvSpPr txBox="1">
            <a:spLocks noChangeArrowheads="1"/>
          </p:cNvSpPr>
          <p:nvPr/>
        </p:nvSpPr>
        <p:spPr bwMode="auto">
          <a:xfrm>
            <a:off x="1527175" y="43592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M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47" name="Text Box 227"/>
          <p:cNvSpPr txBox="1">
            <a:spLocks noChangeArrowheads="1"/>
          </p:cNvSpPr>
          <p:nvPr/>
        </p:nvSpPr>
        <p:spPr bwMode="auto">
          <a:xfrm>
            <a:off x="2420938" y="38687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K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48" name="Text Box 228"/>
          <p:cNvSpPr txBox="1">
            <a:spLocks noChangeArrowheads="1"/>
          </p:cNvSpPr>
          <p:nvPr/>
        </p:nvSpPr>
        <p:spPr bwMode="auto">
          <a:xfrm>
            <a:off x="2436813" y="4597400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L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51" name="Oval 231"/>
          <p:cNvSpPr>
            <a:spLocks noChangeArrowheads="1"/>
          </p:cNvSpPr>
          <p:nvPr/>
        </p:nvSpPr>
        <p:spPr bwMode="auto">
          <a:xfrm rot="14298201" flipV="1">
            <a:off x="6801644" y="2985294"/>
            <a:ext cx="73025" cy="77787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/>
          </a:p>
        </p:txBody>
      </p:sp>
      <p:sp>
        <p:nvSpPr>
          <p:cNvPr id="56567" name="Oval 247"/>
          <p:cNvSpPr>
            <a:spLocks noChangeArrowheads="1"/>
          </p:cNvSpPr>
          <p:nvPr/>
        </p:nvSpPr>
        <p:spPr bwMode="auto">
          <a:xfrm rot="14420218" flipV="1">
            <a:off x="2422525" y="4046538"/>
            <a:ext cx="73025" cy="76200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568" name="Oval 248"/>
          <p:cNvSpPr>
            <a:spLocks noChangeArrowheads="1"/>
          </p:cNvSpPr>
          <p:nvPr/>
        </p:nvSpPr>
        <p:spPr bwMode="auto">
          <a:xfrm rot="14420218" flipV="1">
            <a:off x="2413000" y="4699001"/>
            <a:ext cx="73025" cy="76200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569" name="Oval 249"/>
          <p:cNvSpPr>
            <a:spLocks noChangeArrowheads="1"/>
          </p:cNvSpPr>
          <p:nvPr/>
        </p:nvSpPr>
        <p:spPr bwMode="auto">
          <a:xfrm rot="14420218" flipV="1">
            <a:off x="1827212" y="4373563"/>
            <a:ext cx="73025" cy="76200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6555" name="Text Box 235"/>
          <p:cNvSpPr txBox="1">
            <a:spLocks noChangeArrowheads="1"/>
          </p:cNvSpPr>
          <p:nvPr/>
        </p:nvSpPr>
        <p:spPr bwMode="auto">
          <a:xfrm>
            <a:off x="6880225" y="4213225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O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78" name="Oval 258"/>
          <p:cNvSpPr>
            <a:spLocks noChangeArrowheads="1"/>
          </p:cNvSpPr>
          <p:nvPr/>
        </p:nvSpPr>
        <p:spPr bwMode="auto">
          <a:xfrm rot="14298201" flipV="1">
            <a:off x="7231856" y="3663157"/>
            <a:ext cx="73025" cy="77788"/>
          </a:xfrm>
          <a:prstGeom prst="ellipse">
            <a:avLst/>
          </a:prstGeom>
          <a:solidFill>
            <a:srgbClr val="4D4D4D"/>
          </a:solidFill>
          <a:ln w="3175" algn="ctr">
            <a:solidFill>
              <a:srgbClr val="4D4D4D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/>
          </a:p>
        </p:txBody>
      </p:sp>
      <p:grpSp>
        <p:nvGrpSpPr>
          <p:cNvPr id="2" name="Group 259"/>
          <p:cNvGrpSpPr>
            <a:grpSpLocks/>
          </p:cNvGrpSpPr>
          <p:nvPr/>
        </p:nvGrpSpPr>
        <p:grpSpPr bwMode="auto">
          <a:xfrm>
            <a:off x="6819900" y="3471863"/>
            <a:ext cx="442913" cy="300037"/>
            <a:chOff x="4301" y="2186"/>
            <a:chExt cx="279" cy="189"/>
          </a:xfrm>
        </p:grpSpPr>
        <p:sp>
          <p:nvSpPr>
            <p:cNvPr id="26713" name="Rectangle 260"/>
            <p:cNvSpPr>
              <a:spLocks noChangeArrowheads="1"/>
            </p:cNvSpPr>
            <p:nvPr/>
          </p:nvSpPr>
          <p:spPr bwMode="auto">
            <a:xfrm rot="1714763" flipH="1">
              <a:off x="4525" y="2320"/>
              <a:ext cx="49" cy="55"/>
            </a:xfrm>
            <a:prstGeom prst="rect">
              <a:avLst/>
            </a:prstGeom>
            <a:noFill/>
            <a:ln w="19050" algn="ctr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6714" name="Line 261"/>
            <p:cNvSpPr>
              <a:spLocks noChangeShapeType="1"/>
            </p:cNvSpPr>
            <p:nvPr/>
          </p:nvSpPr>
          <p:spPr bwMode="auto">
            <a:xfrm>
              <a:off x="4301" y="2186"/>
              <a:ext cx="279" cy="149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564" name="Text Box 244"/>
          <p:cNvSpPr txBox="1">
            <a:spLocks noChangeArrowheads="1"/>
          </p:cNvSpPr>
          <p:nvPr/>
        </p:nvSpPr>
        <p:spPr bwMode="auto">
          <a:xfrm>
            <a:off x="7197725" y="34766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M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54" name="Text Box 234"/>
          <p:cNvSpPr txBox="1">
            <a:spLocks noChangeArrowheads="1"/>
          </p:cNvSpPr>
          <p:nvPr/>
        </p:nvSpPr>
        <p:spPr bwMode="auto">
          <a:xfrm>
            <a:off x="7596188" y="3856038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B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57" name="Text Box 237"/>
          <p:cNvSpPr txBox="1">
            <a:spLocks noChangeArrowheads="1"/>
          </p:cNvSpPr>
          <p:nvPr/>
        </p:nvSpPr>
        <p:spPr bwMode="auto">
          <a:xfrm>
            <a:off x="5902325" y="36528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G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83" name="Line 263"/>
          <p:cNvSpPr>
            <a:spLocks noChangeShapeType="1"/>
          </p:cNvSpPr>
          <p:nvPr/>
        </p:nvSpPr>
        <p:spPr bwMode="auto">
          <a:xfrm>
            <a:off x="6784975" y="3481388"/>
            <a:ext cx="1444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584" name="Line 264"/>
          <p:cNvSpPr>
            <a:spLocks noChangeShapeType="1"/>
          </p:cNvSpPr>
          <p:nvPr/>
        </p:nvSpPr>
        <p:spPr bwMode="auto">
          <a:xfrm>
            <a:off x="6789738" y="3952875"/>
            <a:ext cx="1444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585" name="Text Box 265"/>
          <p:cNvSpPr txBox="1">
            <a:spLocks noChangeArrowheads="1"/>
          </p:cNvSpPr>
          <p:nvPr/>
        </p:nvSpPr>
        <p:spPr bwMode="auto">
          <a:xfrm>
            <a:off x="6483350" y="363855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2</a:t>
            </a:r>
            <a:r>
              <a:rPr lang="en-US" altLang="ru-RU" sz="1600">
                <a:solidFill>
                  <a:srgbClr val="000000"/>
                </a:solidFill>
              </a:rPr>
              <a:t>r</a:t>
            </a:r>
            <a:endParaRPr lang="ru-RU" altLang="ru-RU" sz="1600">
              <a:solidFill>
                <a:srgbClr val="000000"/>
              </a:solidFill>
            </a:endParaRPr>
          </a:p>
        </p:txBody>
      </p:sp>
      <p:grpSp>
        <p:nvGrpSpPr>
          <p:cNvPr id="3" name="Group 266"/>
          <p:cNvGrpSpPr>
            <a:grpSpLocks/>
          </p:cNvGrpSpPr>
          <p:nvPr/>
        </p:nvGrpSpPr>
        <p:grpSpPr bwMode="auto">
          <a:xfrm>
            <a:off x="1835150" y="3725863"/>
            <a:ext cx="1209675" cy="1343025"/>
            <a:chOff x="1155" y="2345"/>
            <a:chExt cx="762" cy="846"/>
          </a:xfrm>
        </p:grpSpPr>
        <p:sp>
          <p:nvSpPr>
            <p:cNvPr id="26707" name="Line 267"/>
            <p:cNvSpPr>
              <a:spLocks noChangeShapeType="1"/>
            </p:cNvSpPr>
            <p:nvPr/>
          </p:nvSpPr>
          <p:spPr bwMode="auto">
            <a:xfrm flipH="1">
              <a:off x="1170" y="2345"/>
              <a:ext cx="12" cy="817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8" name="Line 268"/>
            <p:cNvSpPr>
              <a:spLocks noChangeShapeType="1"/>
            </p:cNvSpPr>
            <p:nvPr/>
          </p:nvSpPr>
          <p:spPr bwMode="auto">
            <a:xfrm flipH="1">
              <a:off x="1194" y="2805"/>
              <a:ext cx="680" cy="363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9" name="Line 269"/>
            <p:cNvSpPr>
              <a:spLocks noChangeShapeType="1"/>
            </p:cNvSpPr>
            <p:nvPr/>
          </p:nvSpPr>
          <p:spPr bwMode="auto">
            <a:xfrm>
              <a:off x="1206" y="2369"/>
              <a:ext cx="680" cy="409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0" name="Oval 270"/>
            <p:cNvSpPr>
              <a:spLocks noChangeArrowheads="1"/>
            </p:cNvSpPr>
            <p:nvPr/>
          </p:nvSpPr>
          <p:spPr bwMode="auto">
            <a:xfrm rot="14420218" flipV="1">
              <a:off x="1157" y="3143"/>
              <a:ext cx="46" cy="49"/>
            </a:xfrm>
            <a:prstGeom prst="ellipse">
              <a:avLst/>
            </a:prstGeom>
            <a:solidFill>
              <a:srgbClr val="4D4D4D"/>
            </a:solidFill>
            <a:ln w="317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6711" name="Oval 271"/>
            <p:cNvSpPr>
              <a:spLocks noChangeArrowheads="1"/>
            </p:cNvSpPr>
            <p:nvPr/>
          </p:nvSpPr>
          <p:spPr bwMode="auto">
            <a:xfrm rot="14420218" flipV="1">
              <a:off x="1172" y="2347"/>
              <a:ext cx="46" cy="49"/>
            </a:xfrm>
            <a:prstGeom prst="ellipse">
              <a:avLst/>
            </a:prstGeom>
            <a:solidFill>
              <a:srgbClr val="4D4D4D"/>
            </a:solidFill>
            <a:ln w="3175" algn="ctr">
              <a:solidFill>
                <a:srgbClr val="4D4D4D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6712" name="Oval 272"/>
            <p:cNvSpPr>
              <a:spLocks noChangeArrowheads="1"/>
            </p:cNvSpPr>
            <p:nvPr/>
          </p:nvSpPr>
          <p:spPr bwMode="auto">
            <a:xfrm rot="14420218" flipV="1">
              <a:off x="1870" y="2765"/>
              <a:ext cx="46" cy="48"/>
            </a:xfrm>
            <a:prstGeom prst="ellipse">
              <a:avLst/>
            </a:prstGeom>
            <a:solidFill>
              <a:srgbClr val="4D4D4D"/>
            </a:solidFill>
            <a:ln w="317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</p:grpSp>
      <p:sp>
        <p:nvSpPr>
          <p:cNvPr id="56549" name="Text Box 229"/>
          <p:cNvSpPr txBox="1">
            <a:spLocks noChangeArrowheads="1"/>
          </p:cNvSpPr>
          <p:nvPr/>
        </p:nvSpPr>
        <p:spPr bwMode="auto">
          <a:xfrm>
            <a:off x="1552575" y="390525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r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6550" name="Text Box 230"/>
          <p:cNvSpPr txBox="1">
            <a:spLocks noChangeArrowheads="1"/>
          </p:cNvSpPr>
          <p:nvPr/>
        </p:nvSpPr>
        <p:spPr bwMode="auto">
          <a:xfrm>
            <a:off x="1749425" y="4005263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200">
                <a:solidFill>
                  <a:srgbClr val="000000"/>
                </a:solidFill>
              </a:rPr>
              <a:t>30</a:t>
            </a:r>
            <a:r>
              <a:rPr lang="en-US" altLang="ru-RU" sz="1200" baseline="30000">
                <a:solidFill>
                  <a:srgbClr val="000000"/>
                </a:solidFill>
              </a:rPr>
              <a:t>o</a:t>
            </a: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6539" name="Text Box 219"/>
          <p:cNvSpPr txBox="1">
            <a:spLocks noChangeArrowheads="1"/>
          </p:cNvSpPr>
          <p:nvPr/>
        </p:nvSpPr>
        <p:spPr bwMode="auto">
          <a:xfrm>
            <a:off x="1292225" y="5567363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E</a:t>
            </a:r>
            <a:endParaRPr lang="ru-RU" altLang="ru-RU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5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5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6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6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6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6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5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500"/>
                                        <p:tgtEl>
                                          <p:spTgt spid="5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5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500"/>
                                        <p:tgtEl>
                                          <p:spTgt spid="5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500"/>
                                        <p:tgtEl>
                                          <p:spTgt spid="5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5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5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5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6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5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5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5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5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1000"/>
                                        <p:tgtEl>
                                          <p:spTgt spid="5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5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6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8" dur="1000"/>
                                        <p:tgtEl>
                                          <p:spTgt spid="5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1" dur="1000"/>
                                        <p:tgtEl>
                                          <p:spTgt spid="5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4" dur="1000"/>
                                        <p:tgtEl>
                                          <p:spTgt spid="5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8" dur="1000"/>
                                        <p:tgtEl>
                                          <p:spTgt spid="5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1" dur="1000"/>
                                        <p:tgtEl>
                                          <p:spTgt spid="5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4" dur="1000"/>
                                        <p:tgtEl>
                                          <p:spTgt spid="5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8" dur="1000"/>
                                        <p:tgtEl>
                                          <p:spTgt spid="5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1000"/>
                                        <p:tgtEl>
                                          <p:spTgt spid="5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1000"/>
                                        <p:tgtEl>
                                          <p:spTgt spid="5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6" presetID="1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8" dur="1000"/>
                                        <p:tgtEl>
                                          <p:spTgt spid="5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9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2" dur="1000"/>
                                        <p:tgtEl>
                                          <p:spTgt spid="5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9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6" dur="1000"/>
                                        <p:tgtEl>
                                          <p:spTgt spid="5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6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6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4" dur="500"/>
                                        <p:tgtEl>
                                          <p:spTgt spid="5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20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8" dur="500"/>
                                        <p:tgtEl>
                                          <p:spTgt spid="5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2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2" dur="500"/>
                                        <p:tgtEl>
                                          <p:spTgt spid="5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2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6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6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0" dur="500"/>
                                        <p:tgtEl>
                                          <p:spTgt spid="5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2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2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6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6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2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8" dur="500"/>
                                        <p:tgtEl>
                                          <p:spTgt spid="5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2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2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0" dur="500"/>
                                        <p:tgtEl>
                                          <p:spTgt spid="5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2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2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9" dur="1000"/>
                                        <p:tgtEl>
                                          <p:spTgt spid="5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2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3" dur="1000"/>
                                        <p:tgtEl>
                                          <p:spTgt spid="5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6" dur="1000"/>
                                        <p:tgtEl>
                                          <p:spTgt spid="5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6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6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2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4" dur="1000"/>
                                        <p:tgtEl>
                                          <p:spTgt spid="5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6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6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1" dur="1000"/>
                                        <p:tgtEl>
                                          <p:spTgt spid="5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2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5" dur="1000"/>
                                        <p:tgtEl>
                                          <p:spTgt spid="5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2" dur="1000"/>
                                        <p:tgtEl>
                                          <p:spTgt spid="5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2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6" dur="1000"/>
                                        <p:tgtEl>
                                          <p:spTgt spid="5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6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6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3" dur="1000"/>
                                        <p:tgtEl>
                                          <p:spTgt spid="5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3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7" dur="1000"/>
                                        <p:tgtEl>
                                          <p:spTgt spid="5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6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6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4" dur="1000"/>
                                        <p:tgtEl>
                                          <p:spTgt spid="5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58" grpId="0"/>
      <p:bldP spid="56559" grpId="0"/>
      <p:bldP spid="56560" grpId="0"/>
      <p:bldP spid="56566" grpId="0"/>
      <p:bldP spid="56552" grpId="0"/>
      <p:bldP spid="56563" grpId="0"/>
      <p:bldP spid="56562" grpId="0"/>
      <p:bldP spid="56553" grpId="0"/>
      <p:bldP spid="56497" grpId="0" animBg="1"/>
      <p:bldP spid="56494" grpId="0" animBg="1"/>
      <p:bldP spid="56491" grpId="0" animBg="1"/>
      <p:bldP spid="56488" grpId="0" animBg="1"/>
      <p:bldP spid="56485" grpId="0" animBg="1"/>
      <p:bldP spid="56481" grpId="0" animBg="1"/>
      <p:bldP spid="56385" grpId="0" animBg="1"/>
      <p:bldP spid="56541" grpId="0"/>
      <p:bldP spid="56384" grpId="0" animBg="1"/>
      <p:bldP spid="56386" grpId="0" animBg="1"/>
      <p:bldP spid="56540" grpId="0"/>
      <p:bldP spid="56544" grpId="0"/>
      <p:bldP spid="56543" grpId="0"/>
      <p:bldP spid="56542" grpId="0"/>
      <p:bldP spid="56377" grpId="0" animBg="1"/>
      <p:bldP spid="56378" grpId="0" animBg="1"/>
      <p:bldP spid="56325" grpId="0" animBg="1"/>
      <p:bldP spid="56339" grpId="0" animBg="1"/>
      <p:bldP spid="56343" grpId="0" animBg="1"/>
      <p:bldP spid="56345" grpId="0" animBg="1"/>
      <p:bldP spid="56347" grpId="0" animBg="1"/>
      <p:bldP spid="56348" grpId="0" animBg="1"/>
      <p:bldP spid="56350" grpId="0" animBg="1"/>
      <p:bldP spid="56351" grpId="0" animBg="1"/>
      <p:bldP spid="56352" grpId="0" animBg="1"/>
      <p:bldP spid="56396" grpId="0" animBg="1"/>
      <p:bldP spid="56501" grpId="0" animBg="1"/>
      <p:bldP spid="56500" grpId="0" animBg="1"/>
      <p:bldP spid="56499" grpId="0" animBg="1"/>
      <p:bldP spid="56457" grpId="0" animBg="1"/>
      <p:bldP spid="56455" grpId="0" animBg="1"/>
      <p:bldP spid="56456" grpId="0" animBg="1"/>
      <p:bldP spid="56458" grpId="0" animBg="1"/>
      <p:bldP spid="56459" grpId="0" animBg="1"/>
      <p:bldP spid="56460" grpId="0" animBg="1"/>
      <p:bldP spid="56461" grpId="0" animBg="1"/>
      <p:bldP spid="56462" grpId="0" animBg="1"/>
      <p:bldP spid="56463" grpId="0" animBg="1"/>
      <p:bldP spid="56464" grpId="0" animBg="1"/>
      <p:bldP spid="56465" grpId="0" animBg="1"/>
      <p:bldP spid="56479" grpId="0" animBg="1"/>
      <p:bldP spid="56484" grpId="0" animBg="1"/>
      <p:bldP spid="56487" grpId="0" animBg="1"/>
      <p:bldP spid="56490" grpId="0" animBg="1"/>
      <p:bldP spid="56493" grpId="0" animBg="1"/>
      <p:bldP spid="56496" grpId="0" animBg="1"/>
      <p:bldP spid="56532" grpId="0" animBg="1"/>
      <p:bldP spid="56537" grpId="0"/>
      <p:bldP spid="56538" grpId="0"/>
      <p:bldP spid="56546" grpId="0"/>
      <p:bldP spid="56547" grpId="0"/>
      <p:bldP spid="56548" grpId="0"/>
      <p:bldP spid="56551" grpId="0" animBg="1"/>
      <p:bldP spid="56567" grpId="0" animBg="1"/>
      <p:bldP spid="56568" grpId="0" animBg="1"/>
      <p:bldP spid="56569" grpId="0" animBg="1"/>
      <p:bldP spid="56555" grpId="0"/>
      <p:bldP spid="56578" grpId="0" animBg="1"/>
      <p:bldP spid="56564" grpId="0"/>
      <p:bldP spid="56554" grpId="0"/>
      <p:bldP spid="56557" grpId="0"/>
      <p:bldP spid="56583" grpId="0" animBg="1"/>
      <p:bldP spid="56584" grpId="0" animBg="1"/>
      <p:bldP spid="56585" grpId="0"/>
      <p:bldP spid="56549" grpId="0"/>
      <p:bldP spid="56550" grpId="0"/>
      <p:bldP spid="565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tx2"/>
            </a:gs>
            <a:gs pos="100000">
              <a:srgbClr val="FCD8DB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539750" y="522288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КОНСТРУИРОВАНИЕ РОЗЕТОК</a:t>
            </a:r>
            <a:r>
              <a:rPr lang="ru-RU" sz="4000">
                <a:solidFill>
                  <a:srgbClr val="2243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 </a:t>
            </a:r>
          </a:p>
        </p:txBody>
      </p:sp>
      <p:grpSp>
        <p:nvGrpSpPr>
          <p:cNvPr id="2" name="Group 247"/>
          <p:cNvGrpSpPr>
            <a:grpSpLocks/>
          </p:cNvGrpSpPr>
          <p:nvPr/>
        </p:nvGrpSpPr>
        <p:grpSpPr bwMode="auto">
          <a:xfrm>
            <a:off x="-28575" y="1412875"/>
            <a:ext cx="9144000" cy="5129213"/>
            <a:chOff x="0" y="897"/>
            <a:chExt cx="5760" cy="3231"/>
          </a:xfrm>
        </p:grpSpPr>
        <p:sp>
          <p:nvSpPr>
            <p:cNvPr id="27708" name="Rectangle 240"/>
            <p:cNvSpPr>
              <a:spLocks noChangeArrowheads="1"/>
            </p:cNvSpPr>
            <p:nvPr/>
          </p:nvSpPr>
          <p:spPr bwMode="auto">
            <a:xfrm>
              <a:off x="0" y="897"/>
              <a:ext cx="576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altLang="ru-RU" sz="2400">
                  <a:solidFill>
                    <a:srgbClr val="380217"/>
                  </a:solidFill>
                </a:rPr>
                <a:t>Алгоритм построения  восьми вписанных в круг окружностей равного радиуса</a:t>
              </a:r>
            </a:p>
          </p:txBody>
        </p:sp>
        <p:sp>
          <p:nvSpPr>
            <p:cNvPr id="27709" name="Rectangle 241"/>
            <p:cNvSpPr>
              <a:spLocks noChangeArrowheads="1"/>
            </p:cNvSpPr>
            <p:nvPr/>
          </p:nvSpPr>
          <p:spPr bwMode="auto">
            <a:xfrm>
              <a:off x="0" y="953"/>
              <a:ext cx="5760" cy="3175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7710" name="Line 242"/>
            <p:cNvSpPr>
              <a:spLocks noChangeShapeType="1"/>
            </p:cNvSpPr>
            <p:nvPr/>
          </p:nvSpPr>
          <p:spPr bwMode="auto">
            <a:xfrm>
              <a:off x="0" y="1389"/>
              <a:ext cx="57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11" name="Line 243"/>
            <p:cNvSpPr>
              <a:spLocks noChangeShapeType="1"/>
            </p:cNvSpPr>
            <p:nvPr/>
          </p:nvSpPr>
          <p:spPr bwMode="auto">
            <a:xfrm>
              <a:off x="1520" y="1389"/>
              <a:ext cx="0" cy="27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12" name="Line 244"/>
            <p:cNvSpPr>
              <a:spLocks noChangeShapeType="1"/>
            </p:cNvSpPr>
            <p:nvPr/>
          </p:nvSpPr>
          <p:spPr bwMode="auto">
            <a:xfrm>
              <a:off x="4225" y="1389"/>
              <a:ext cx="0" cy="27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5781" name="Picture 245" descr="Фото 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1638" y="2836863"/>
            <a:ext cx="2319337" cy="3055937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65782" name="Picture 246" descr="Фото 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863850"/>
            <a:ext cx="2266950" cy="3024188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grpSp>
        <p:nvGrpSpPr>
          <p:cNvPr id="3" name="Group 248"/>
          <p:cNvGrpSpPr>
            <a:grpSpLocks/>
          </p:cNvGrpSpPr>
          <p:nvPr/>
        </p:nvGrpSpPr>
        <p:grpSpPr bwMode="auto">
          <a:xfrm>
            <a:off x="3149600" y="2943225"/>
            <a:ext cx="2879725" cy="2900363"/>
            <a:chOff x="3107" y="1570"/>
            <a:chExt cx="1814" cy="1827"/>
          </a:xfrm>
        </p:grpSpPr>
        <p:sp>
          <p:nvSpPr>
            <p:cNvPr id="27704" name="Line 249"/>
            <p:cNvSpPr>
              <a:spLocks noChangeShapeType="1"/>
            </p:cNvSpPr>
            <p:nvPr/>
          </p:nvSpPr>
          <p:spPr bwMode="auto">
            <a:xfrm>
              <a:off x="3107" y="2489"/>
              <a:ext cx="907" cy="908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5" name="Line 250"/>
            <p:cNvSpPr>
              <a:spLocks noChangeShapeType="1"/>
            </p:cNvSpPr>
            <p:nvPr/>
          </p:nvSpPr>
          <p:spPr bwMode="auto">
            <a:xfrm flipV="1">
              <a:off x="4014" y="2489"/>
              <a:ext cx="907" cy="908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6" name="Line 251"/>
            <p:cNvSpPr>
              <a:spLocks noChangeShapeType="1"/>
            </p:cNvSpPr>
            <p:nvPr/>
          </p:nvSpPr>
          <p:spPr bwMode="auto">
            <a:xfrm>
              <a:off x="4014" y="1570"/>
              <a:ext cx="907" cy="907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7" name="Line 252"/>
            <p:cNvSpPr>
              <a:spLocks noChangeShapeType="1"/>
            </p:cNvSpPr>
            <p:nvPr/>
          </p:nvSpPr>
          <p:spPr bwMode="auto">
            <a:xfrm flipV="1">
              <a:off x="3113" y="1579"/>
              <a:ext cx="901" cy="886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53"/>
          <p:cNvGrpSpPr>
            <a:grpSpLocks/>
          </p:cNvGrpSpPr>
          <p:nvPr/>
        </p:nvGrpSpPr>
        <p:grpSpPr bwMode="auto">
          <a:xfrm>
            <a:off x="3108325" y="2933700"/>
            <a:ext cx="2938463" cy="2917825"/>
            <a:chOff x="1846" y="1852"/>
            <a:chExt cx="1702" cy="1699"/>
          </a:xfrm>
        </p:grpSpPr>
        <p:sp>
          <p:nvSpPr>
            <p:cNvPr id="27696" name="Line 254"/>
            <p:cNvSpPr>
              <a:spLocks noChangeShapeType="1"/>
            </p:cNvSpPr>
            <p:nvPr/>
          </p:nvSpPr>
          <p:spPr bwMode="auto">
            <a:xfrm flipH="1">
              <a:off x="3288" y="2704"/>
              <a:ext cx="254" cy="590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7" name="Line 255"/>
            <p:cNvSpPr>
              <a:spLocks noChangeShapeType="1"/>
            </p:cNvSpPr>
            <p:nvPr/>
          </p:nvSpPr>
          <p:spPr bwMode="auto">
            <a:xfrm flipV="1">
              <a:off x="2699" y="3294"/>
              <a:ext cx="589" cy="257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8" name="Line 256"/>
            <p:cNvSpPr>
              <a:spLocks noChangeShapeType="1"/>
            </p:cNvSpPr>
            <p:nvPr/>
          </p:nvSpPr>
          <p:spPr bwMode="auto">
            <a:xfrm>
              <a:off x="2109" y="3294"/>
              <a:ext cx="596" cy="257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9" name="Line 257"/>
            <p:cNvSpPr>
              <a:spLocks noChangeShapeType="1"/>
            </p:cNvSpPr>
            <p:nvPr/>
          </p:nvSpPr>
          <p:spPr bwMode="auto">
            <a:xfrm flipH="1" flipV="1">
              <a:off x="1852" y="2704"/>
              <a:ext cx="272" cy="590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0" name="Line 258"/>
            <p:cNvSpPr>
              <a:spLocks noChangeShapeType="1"/>
            </p:cNvSpPr>
            <p:nvPr/>
          </p:nvSpPr>
          <p:spPr bwMode="auto">
            <a:xfrm flipV="1">
              <a:off x="1846" y="2115"/>
              <a:ext cx="272" cy="589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1" name="Line 259"/>
            <p:cNvSpPr>
              <a:spLocks noChangeShapeType="1"/>
            </p:cNvSpPr>
            <p:nvPr/>
          </p:nvSpPr>
          <p:spPr bwMode="auto">
            <a:xfrm flipV="1">
              <a:off x="2142" y="1864"/>
              <a:ext cx="545" cy="227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2" name="Line 260"/>
            <p:cNvSpPr>
              <a:spLocks noChangeShapeType="1"/>
            </p:cNvSpPr>
            <p:nvPr/>
          </p:nvSpPr>
          <p:spPr bwMode="auto">
            <a:xfrm>
              <a:off x="2699" y="1852"/>
              <a:ext cx="589" cy="272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3" name="Line 261"/>
            <p:cNvSpPr>
              <a:spLocks noChangeShapeType="1"/>
            </p:cNvSpPr>
            <p:nvPr/>
          </p:nvSpPr>
          <p:spPr bwMode="auto">
            <a:xfrm>
              <a:off x="3276" y="2115"/>
              <a:ext cx="272" cy="589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798" name="Oval 262"/>
          <p:cNvSpPr>
            <a:spLocks noChangeArrowheads="1"/>
          </p:cNvSpPr>
          <p:nvPr/>
        </p:nvSpPr>
        <p:spPr bwMode="auto">
          <a:xfrm>
            <a:off x="5041900" y="4843463"/>
            <a:ext cx="1096963" cy="1106487"/>
          </a:xfrm>
          <a:prstGeom prst="ellipse">
            <a:avLst/>
          </a:prstGeom>
          <a:noFill/>
          <a:ln w="28575" algn="ctr">
            <a:solidFill>
              <a:srgbClr val="B3093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799" name="Oval 263"/>
          <p:cNvSpPr>
            <a:spLocks noChangeArrowheads="1"/>
          </p:cNvSpPr>
          <p:nvPr/>
        </p:nvSpPr>
        <p:spPr bwMode="auto">
          <a:xfrm>
            <a:off x="5475288" y="3836988"/>
            <a:ext cx="1096962" cy="1104900"/>
          </a:xfrm>
          <a:prstGeom prst="ellipse">
            <a:avLst/>
          </a:prstGeom>
          <a:noFill/>
          <a:ln w="28575" algn="ctr">
            <a:solidFill>
              <a:srgbClr val="B3093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00" name="Oval 264"/>
          <p:cNvSpPr>
            <a:spLocks noChangeArrowheads="1"/>
          </p:cNvSpPr>
          <p:nvPr/>
        </p:nvSpPr>
        <p:spPr bwMode="auto">
          <a:xfrm>
            <a:off x="5038725" y="2825750"/>
            <a:ext cx="1095375" cy="1106488"/>
          </a:xfrm>
          <a:prstGeom prst="ellipse">
            <a:avLst/>
          </a:prstGeom>
          <a:noFill/>
          <a:ln w="28575" algn="ctr">
            <a:solidFill>
              <a:srgbClr val="B3093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01" name="Oval 265"/>
          <p:cNvSpPr>
            <a:spLocks noChangeArrowheads="1"/>
          </p:cNvSpPr>
          <p:nvPr/>
        </p:nvSpPr>
        <p:spPr bwMode="auto">
          <a:xfrm>
            <a:off x="4035425" y="5270500"/>
            <a:ext cx="1095375" cy="1108075"/>
          </a:xfrm>
          <a:prstGeom prst="ellipse">
            <a:avLst/>
          </a:prstGeom>
          <a:noFill/>
          <a:ln w="28575" algn="ctr">
            <a:solidFill>
              <a:srgbClr val="B3093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02" name="Oval 266"/>
          <p:cNvSpPr>
            <a:spLocks noChangeArrowheads="1"/>
          </p:cNvSpPr>
          <p:nvPr/>
        </p:nvSpPr>
        <p:spPr bwMode="auto">
          <a:xfrm>
            <a:off x="3021013" y="4854575"/>
            <a:ext cx="1096962" cy="1106488"/>
          </a:xfrm>
          <a:prstGeom prst="ellipse">
            <a:avLst/>
          </a:prstGeom>
          <a:noFill/>
          <a:ln w="28575" algn="ctr">
            <a:solidFill>
              <a:srgbClr val="B3093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03" name="Oval 267"/>
          <p:cNvSpPr>
            <a:spLocks noChangeArrowheads="1"/>
          </p:cNvSpPr>
          <p:nvPr/>
        </p:nvSpPr>
        <p:spPr bwMode="auto">
          <a:xfrm>
            <a:off x="2589213" y="3833813"/>
            <a:ext cx="1096962" cy="1104900"/>
          </a:xfrm>
          <a:prstGeom prst="ellipse">
            <a:avLst/>
          </a:prstGeom>
          <a:noFill/>
          <a:ln w="28575" algn="ctr">
            <a:solidFill>
              <a:srgbClr val="B3093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04" name="Oval 268"/>
          <p:cNvSpPr>
            <a:spLocks noChangeArrowheads="1"/>
          </p:cNvSpPr>
          <p:nvPr/>
        </p:nvSpPr>
        <p:spPr bwMode="auto">
          <a:xfrm>
            <a:off x="3032125" y="2805113"/>
            <a:ext cx="1096963" cy="1104900"/>
          </a:xfrm>
          <a:prstGeom prst="ellipse">
            <a:avLst/>
          </a:prstGeom>
          <a:noFill/>
          <a:ln w="28575" algn="ctr">
            <a:solidFill>
              <a:srgbClr val="B3093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05" name="Oval 269"/>
          <p:cNvSpPr>
            <a:spLocks noChangeArrowheads="1"/>
          </p:cNvSpPr>
          <p:nvPr/>
        </p:nvSpPr>
        <p:spPr bwMode="auto">
          <a:xfrm>
            <a:off x="4040188" y="2397125"/>
            <a:ext cx="1096962" cy="1108075"/>
          </a:xfrm>
          <a:prstGeom prst="ellipse">
            <a:avLst/>
          </a:prstGeom>
          <a:noFill/>
          <a:ln w="28575" algn="ctr">
            <a:solidFill>
              <a:srgbClr val="B3093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06" name="Oval 270"/>
          <p:cNvSpPr>
            <a:spLocks noChangeArrowheads="1"/>
          </p:cNvSpPr>
          <p:nvPr/>
        </p:nvSpPr>
        <p:spPr bwMode="auto">
          <a:xfrm>
            <a:off x="2582863" y="2389188"/>
            <a:ext cx="3995737" cy="3994150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5807" name="Line 271"/>
          <p:cNvSpPr>
            <a:spLocks noChangeShapeType="1"/>
          </p:cNvSpPr>
          <p:nvPr/>
        </p:nvSpPr>
        <p:spPr bwMode="auto">
          <a:xfrm>
            <a:off x="4592638" y="2371725"/>
            <a:ext cx="0" cy="4032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808" name="Line 272"/>
          <p:cNvSpPr>
            <a:spLocks noChangeShapeType="1"/>
          </p:cNvSpPr>
          <p:nvPr/>
        </p:nvSpPr>
        <p:spPr bwMode="auto">
          <a:xfrm>
            <a:off x="2582863" y="4395788"/>
            <a:ext cx="3995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809" name="Line 273"/>
          <p:cNvSpPr>
            <a:spLocks noChangeShapeType="1"/>
          </p:cNvSpPr>
          <p:nvPr/>
        </p:nvSpPr>
        <p:spPr bwMode="auto">
          <a:xfrm flipH="1">
            <a:off x="3189288" y="2962275"/>
            <a:ext cx="2819400" cy="284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810" name="Line 274"/>
          <p:cNvSpPr>
            <a:spLocks noChangeShapeType="1"/>
          </p:cNvSpPr>
          <p:nvPr/>
        </p:nvSpPr>
        <p:spPr bwMode="auto">
          <a:xfrm>
            <a:off x="3178175" y="2962275"/>
            <a:ext cx="2820988" cy="284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811" name="Line 275"/>
          <p:cNvSpPr>
            <a:spLocks noChangeShapeType="1"/>
          </p:cNvSpPr>
          <p:nvPr/>
        </p:nvSpPr>
        <p:spPr bwMode="auto">
          <a:xfrm flipH="1">
            <a:off x="3805238" y="2530475"/>
            <a:ext cx="1566862" cy="3717925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812" name="Line 276"/>
          <p:cNvSpPr>
            <a:spLocks noChangeShapeType="1"/>
          </p:cNvSpPr>
          <p:nvPr/>
        </p:nvSpPr>
        <p:spPr bwMode="auto">
          <a:xfrm>
            <a:off x="3836988" y="2509838"/>
            <a:ext cx="1487487" cy="371475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813" name="Line 277"/>
          <p:cNvSpPr>
            <a:spLocks noChangeShapeType="1"/>
          </p:cNvSpPr>
          <p:nvPr/>
        </p:nvSpPr>
        <p:spPr bwMode="auto">
          <a:xfrm>
            <a:off x="2728913" y="3627438"/>
            <a:ext cx="3681412" cy="1501775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814" name="Line 278"/>
          <p:cNvSpPr>
            <a:spLocks noChangeShapeType="1"/>
          </p:cNvSpPr>
          <p:nvPr/>
        </p:nvSpPr>
        <p:spPr bwMode="auto">
          <a:xfrm flipH="1">
            <a:off x="2740025" y="3648075"/>
            <a:ext cx="3681413" cy="1501775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815" name="AutoShape 279"/>
          <p:cNvSpPr>
            <a:spLocks noChangeArrowheads="1"/>
          </p:cNvSpPr>
          <p:nvPr/>
        </p:nvSpPr>
        <p:spPr bwMode="auto">
          <a:xfrm flipV="1">
            <a:off x="3544888" y="3330575"/>
            <a:ext cx="79375" cy="77788"/>
          </a:xfrm>
          <a:prstGeom prst="flowChartConnector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16" name="AutoShape 280"/>
          <p:cNvSpPr>
            <a:spLocks noChangeArrowheads="1"/>
          </p:cNvSpPr>
          <p:nvPr/>
        </p:nvSpPr>
        <p:spPr bwMode="auto">
          <a:xfrm flipV="1">
            <a:off x="4551363" y="2914650"/>
            <a:ext cx="79375" cy="77788"/>
          </a:xfrm>
          <a:prstGeom prst="flowChartConnector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17" name="AutoShape 281"/>
          <p:cNvSpPr>
            <a:spLocks noChangeArrowheads="1"/>
          </p:cNvSpPr>
          <p:nvPr/>
        </p:nvSpPr>
        <p:spPr bwMode="auto">
          <a:xfrm flipV="1">
            <a:off x="3094038" y="4352925"/>
            <a:ext cx="79375" cy="79375"/>
          </a:xfrm>
          <a:prstGeom prst="flowChartConnector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18" name="AutoShape 282"/>
          <p:cNvSpPr>
            <a:spLocks noChangeArrowheads="1"/>
          </p:cNvSpPr>
          <p:nvPr/>
        </p:nvSpPr>
        <p:spPr bwMode="auto">
          <a:xfrm flipV="1">
            <a:off x="3533775" y="5376863"/>
            <a:ext cx="79375" cy="79375"/>
          </a:xfrm>
          <a:prstGeom prst="flowChartConnector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19" name="AutoShape 283"/>
          <p:cNvSpPr>
            <a:spLocks noChangeArrowheads="1"/>
          </p:cNvSpPr>
          <p:nvPr/>
        </p:nvSpPr>
        <p:spPr bwMode="auto">
          <a:xfrm flipV="1">
            <a:off x="4551363" y="4364038"/>
            <a:ext cx="79375" cy="79375"/>
          </a:xfrm>
          <a:prstGeom prst="flowChartConnector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20" name="AutoShape 284"/>
          <p:cNvSpPr>
            <a:spLocks noChangeArrowheads="1"/>
          </p:cNvSpPr>
          <p:nvPr/>
        </p:nvSpPr>
        <p:spPr bwMode="auto">
          <a:xfrm flipV="1">
            <a:off x="4551363" y="5810250"/>
            <a:ext cx="79375" cy="77788"/>
          </a:xfrm>
          <a:prstGeom prst="flowChartConnector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21" name="AutoShape 285"/>
          <p:cNvSpPr>
            <a:spLocks noChangeArrowheads="1"/>
          </p:cNvSpPr>
          <p:nvPr/>
        </p:nvSpPr>
        <p:spPr bwMode="auto">
          <a:xfrm flipV="1">
            <a:off x="5549900" y="5360988"/>
            <a:ext cx="79375" cy="79375"/>
          </a:xfrm>
          <a:prstGeom prst="flowChartConnector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22" name="AutoShape 286"/>
          <p:cNvSpPr>
            <a:spLocks noChangeArrowheads="1"/>
          </p:cNvSpPr>
          <p:nvPr/>
        </p:nvSpPr>
        <p:spPr bwMode="auto">
          <a:xfrm flipV="1">
            <a:off x="5549900" y="3346450"/>
            <a:ext cx="79375" cy="79375"/>
          </a:xfrm>
          <a:prstGeom prst="flowChartConnector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23" name="AutoShape 287"/>
          <p:cNvSpPr>
            <a:spLocks noChangeArrowheads="1"/>
          </p:cNvSpPr>
          <p:nvPr/>
        </p:nvSpPr>
        <p:spPr bwMode="auto">
          <a:xfrm flipV="1">
            <a:off x="5999163" y="4359275"/>
            <a:ext cx="79375" cy="77788"/>
          </a:xfrm>
          <a:prstGeom prst="flowChartConnector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24" name="Oval 288"/>
          <p:cNvSpPr>
            <a:spLocks noChangeArrowheads="1"/>
          </p:cNvSpPr>
          <p:nvPr/>
        </p:nvSpPr>
        <p:spPr bwMode="auto">
          <a:xfrm>
            <a:off x="3133725" y="2957513"/>
            <a:ext cx="2897188" cy="2881312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25" name="Text Box 289"/>
          <p:cNvSpPr txBox="1">
            <a:spLocks noChangeArrowheads="1"/>
          </p:cNvSpPr>
          <p:nvPr/>
        </p:nvSpPr>
        <p:spPr bwMode="auto">
          <a:xfrm>
            <a:off x="4657725" y="4368800"/>
            <a:ext cx="32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65826" name="Text Box 290"/>
          <p:cNvSpPr txBox="1">
            <a:spLocks noChangeArrowheads="1"/>
          </p:cNvSpPr>
          <p:nvPr/>
        </p:nvSpPr>
        <p:spPr bwMode="auto">
          <a:xfrm>
            <a:off x="2755900" y="40528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1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65827" name="Text Box 291"/>
          <p:cNvSpPr txBox="1">
            <a:spLocks noChangeArrowheads="1"/>
          </p:cNvSpPr>
          <p:nvPr/>
        </p:nvSpPr>
        <p:spPr bwMode="auto">
          <a:xfrm>
            <a:off x="3155950" y="52038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8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65828" name="Text Box 292"/>
          <p:cNvSpPr txBox="1">
            <a:spLocks noChangeArrowheads="1"/>
          </p:cNvSpPr>
          <p:nvPr/>
        </p:nvSpPr>
        <p:spPr bwMode="auto">
          <a:xfrm>
            <a:off x="3371850" y="29527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2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65829" name="Text Box 293"/>
          <p:cNvSpPr txBox="1">
            <a:spLocks noChangeArrowheads="1"/>
          </p:cNvSpPr>
          <p:nvPr/>
        </p:nvSpPr>
        <p:spPr bwMode="auto">
          <a:xfrm>
            <a:off x="5419725" y="54006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6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65830" name="Text Box 294"/>
          <p:cNvSpPr txBox="1">
            <a:spLocks noChangeArrowheads="1"/>
          </p:cNvSpPr>
          <p:nvPr/>
        </p:nvSpPr>
        <p:spPr bwMode="auto">
          <a:xfrm>
            <a:off x="5594350" y="31654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4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65831" name="Text Box 295"/>
          <p:cNvSpPr txBox="1">
            <a:spLocks noChangeArrowheads="1"/>
          </p:cNvSpPr>
          <p:nvPr/>
        </p:nvSpPr>
        <p:spPr bwMode="auto">
          <a:xfrm>
            <a:off x="2260600" y="42259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65832" name="Text Box 296"/>
          <p:cNvSpPr txBox="1">
            <a:spLocks noChangeArrowheads="1"/>
          </p:cNvSpPr>
          <p:nvPr/>
        </p:nvSpPr>
        <p:spPr bwMode="auto">
          <a:xfrm>
            <a:off x="3284538" y="36163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65833" name="AutoShape 297"/>
          <p:cNvSpPr>
            <a:spLocks noChangeArrowheads="1"/>
          </p:cNvSpPr>
          <p:nvPr/>
        </p:nvSpPr>
        <p:spPr bwMode="auto">
          <a:xfrm flipV="1">
            <a:off x="3313113" y="3822700"/>
            <a:ext cx="79375" cy="79375"/>
          </a:xfrm>
          <a:prstGeom prst="flowChartConnector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34" name="AutoShape 298"/>
          <p:cNvSpPr>
            <a:spLocks noChangeArrowheads="1"/>
          </p:cNvSpPr>
          <p:nvPr/>
        </p:nvSpPr>
        <p:spPr bwMode="auto">
          <a:xfrm flipV="1">
            <a:off x="2549525" y="4344988"/>
            <a:ext cx="79375" cy="79375"/>
          </a:xfrm>
          <a:prstGeom prst="flowChartConnector">
            <a:avLst/>
          </a:prstGeom>
          <a:solidFill>
            <a:srgbClr val="00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5835" name="Text Box 299"/>
          <p:cNvSpPr txBox="1">
            <a:spLocks noChangeArrowheads="1"/>
          </p:cNvSpPr>
          <p:nvPr/>
        </p:nvSpPr>
        <p:spPr bwMode="auto">
          <a:xfrm>
            <a:off x="5981700" y="4344988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5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65836" name="Text Box 300"/>
          <p:cNvSpPr txBox="1">
            <a:spLocks noChangeArrowheads="1"/>
          </p:cNvSpPr>
          <p:nvPr/>
        </p:nvSpPr>
        <p:spPr bwMode="auto">
          <a:xfrm>
            <a:off x="4541838" y="2649538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3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65837" name="Text Box 301"/>
          <p:cNvSpPr txBox="1">
            <a:spLocks noChangeArrowheads="1"/>
          </p:cNvSpPr>
          <p:nvPr/>
        </p:nvSpPr>
        <p:spPr bwMode="auto">
          <a:xfrm>
            <a:off x="4248150" y="5762625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7</a:t>
            </a:r>
            <a:endParaRPr lang="ru-RU" altLang="ru-RU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6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6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6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6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6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6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6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4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6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6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6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6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6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6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1000"/>
                                        <p:tgtEl>
                                          <p:spTgt spid="6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7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1000"/>
                                        <p:tgtEl>
                                          <p:spTgt spid="6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10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10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1000"/>
                                        <p:tgtEl>
                                          <p:spTgt spid="6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1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1000"/>
                                        <p:tgtEl>
                                          <p:spTgt spid="6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1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8" dur="1000"/>
                                        <p:tgtEl>
                                          <p:spTgt spid="6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1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1000"/>
                                        <p:tgtEl>
                                          <p:spTgt spid="6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6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6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1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6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6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1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1000"/>
                                        <p:tgtEl>
                                          <p:spTgt spid="6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1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1000"/>
                                        <p:tgtEl>
                                          <p:spTgt spid="6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6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1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1000"/>
                                        <p:tgtEl>
                                          <p:spTgt spid="6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8300"/>
                            </p:stCondLst>
                            <p:childTnLst>
                              <p:par>
                                <p:cTn id="1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6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/>
      <p:bldP spid="65798" grpId="0" animBg="1"/>
      <p:bldP spid="65799" grpId="0" animBg="1"/>
      <p:bldP spid="65800" grpId="0" animBg="1"/>
      <p:bldP spid="65801" grpId="0" animBg="1"/>
      <p:bldP spid="65802" grpId="0" animBg="1"/>
      <p:bldP spid="65803" grpId="0" animBg="1"/>
      <p:bldP spid="65804" grpId="0" animBg="1"/>
      <p:bldP spid="65805" grpId="0" animBg="1"/>
      <p:bldP spid="65806" grpId="0" animBg="1"/>
      <p:bldP spid="65807" grpId="0" animBg="1"/>
      <p:bldP spid="65808" grpId="0" animBg="1"/>
      <p:bldP spid="65809" grpId="0" animBg="1"/>
      <p:bldP spid="65810" grpId="0" animBg="1"/>
      <p:bldP spid="65811" grpId="0" animBg="1"/>
      <p:bldP spid="65812" grpId="0" animBg="1"/>
      <p:bldP spid="65813" grpId="0" animBg="1"/>
      <p:bldP spid="65814" grpId="0" animBg="1"/>
      <p:bldP spid="65815" grpId="0" animBg="1"/>
      <p:bldP spid="65816" grpId="0" animBg="1"/>
      <p:bldP spid="65817" grpId="0" animBg="1"/>
      <p:bldP spid="65818" grpId="0" animBg="1"/>
      <p:bldP spid="65819" grpId="0" animBg="1"/>
      <p:bldP spid="65820" grpId="0" animBg="1"/>
      <p:bldP spid="65821" grpId="0" animBg="1"/>
      <p:bldP spid="65822" grpId="0" animBg="1"/>
      <p:bldP spid="65823" grpId="0" animBg="1"/>
      <p:bldP spid="65824" grpId="0" animBg="1"/>
      <p:bldP spid="65825" grpId="0"/>
      <p:bldP spid="65826" grpId="0"/>
      <p:bldP spid="65831" grpId="0"/>
      <p:bldP spid="65832" grpId="0"/>
      <p:bldP spid="65833" grpId="0" animBg="1"/>
      <p:bldP spid="65834" grpId="0" animBg="1"/>
      <p:bldP spid="658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412875" y="468313"/>
            <a:ext cx="66595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rgbClr val="871B7A"/>
                </a:solidFill>
                <a:latin typeface="Monotype Corsiva" pitchFamily="66" charset="0"/>
                <a:cs typeface="+mn-cs"/>
              </a:rPr>
              <a:t>ДОМАШНЕЕ  ЗАДАНИЕ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27584" y="1844824"/>
            <a:ext cx="7632848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dirty="0"/>
              <a:t>Составить алгоритмы построения </a:t>
            </a:r>
          </a:p>
          <a:p>
            <a:pPr algn="ctr">
              <a:defRPr/>
            </a:pPr>
            <a:r>
              <a:rPr lang="ru-RU" sz="2800" dirty="0"/>
              <a:t>трех, шести и восьми окружностей равного радиуса, вписанных в круг.</a:t>
            </a:r>
            <a:endParaRPr lang="ru-RU" sz="2800" i="1" dirty="0">
              <a:cs typeface="+mn-cs"/>
            </a:endParaRPr>
          </a:p>
        </p:txBody>
      </p:sp>
      <p:pic>
        <p:nvPicPr>
          <p:cNvPr id="1026" name="Picture 2" descr="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74820" y="353097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363" y="3217863"/>
            <a:ext cx="6515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ru-RU" altLang="ru-RU" sz="2000">
                <a:solidFill>
                  <a:srgbClr val="9A0072"/>
                </a:solidFill>
              </a:rPr>
              <a:t>Цель работы</a:t>
            </a:r>
            <a:r>
              <a:rPr lang="ru-RU" altLang="ru-RU" sz="2000">
                <a:solidFill>
                  <a:srgbClr val="871B7A"/>
                </a:solidFill>
              </a:rPr>
              <a:t>:</a:t>
            </a:r>
            <a:r>
              <a:rPr lang="ru-RU" altLang="ru-RU" sz="2000"/>
              <a:t> рассмотреть геометрические подходы при конструировании орнаментов и бордюров.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-36513" y="4868863"/>
            <a:ext cx="918051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buClr>
                <a:srgbClr val="9A087E"/>
              </a:buCl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rgbClr val="000000"/>
                </a:solidFill>
                <a:cs typeface="+mn-cs"/>
              </a:rPr>
              <a:t>выявить математические принципы построения орнаментов и бордюров;</a:t>
            </a:r>
          </a:p>
          <a:p>
            <a:pPr marL="273050" indent="-273050" algn="just">
              <a:buClr>
                <a:srgbClr val="9A087E"/>
              </a:buCl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rgbClr val="000000"/>
                </a:solidFill>
                <a:cs typeface="+mn-cs"/>
              </a:rPr>
              <a:t>изучить алгоритмы построения окружностей, равного радиуса, вписанных в круг;</a:t>
            </a:r>
          </a:p>
          <a:p>
            <a:pPr marL="273050" indent="-273050" algn="just">
              <a:buClr>
                <a:srgbClr val="9A087E"/>
              </a:buCl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srgbClr val="000000"/>
                </a:solidFill>
                <a:cs typeface="+mn-cs"/>
              </a:rPr>
              <a:t>сформировать практические навыки конструирования орнаментов.</a:t>
            </a:r>
          </a:p>
          <a:p>
            <a:pPr algn="just">
              <a:spcBef>
                <a:spcPct val="50000"/>
              </a:spcBef>
              <a:defRPr/>
            </a:pPr>
            <a:endParaRPr lang="ru-RU" sz="2000" b="0" dirty="0">
              <a:cs typeface="+mn-cs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50825" y="4437063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>
                <a:solidFill>
                  <a:srgbClr val="9A0072"/>
                </a:solidFill>
              </a:rPr>
              <a:t>Задачи:</a:t>
            </a:r>
            <a:endParaRPr lang="ru-RU" altLang="ru-RU" sz="2000" b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11188" y="476250"/>
            <a:ext cx="70564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ru-RU" sz="5200" i="1" dirty="0">
                <a:solidFill>
                  <a:srgbClr val="7E1458"/>
                </a:solidFill>
                <a:latin typeface="Monotype Corsiva" pitchFamily="66" charset="0"/>
                <a:cs typeface="+mn-cs"/>
              </a:rPr>
              <a:t>ЦЕЛЬ ЗАНЯТИЯ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925" y="1773238"/>
            <a:ext cx="6551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>
                <a:solidFill>
                  <a:srgbClr val="FF0000"/>
                </a:solidFill>
              </a:rPr>
              <a:t>     </a:t>
            </a:r>
            <a:r>
              <a:rPr lang="ru-RU" altLang="ru-RU" sz="2000">
                <a:solidFill>
                  <a:srgbClr val="000000"/>
                </a:solidFill>
              </a:rPr>
              <a:t>Обладание достаточным багажом геометрических знаний и умением применять его в профессиональной  и творческой деятельности является актуальным. </a:t>
            </a:r>
            <a:endParaRPr lang="ru-RU" altLang="ru-RU" sz="2000" b="0">
              <a:solidFill>
                <a:srgbClr val="000000"/>
              </a:solidFill>
            </a:endParaRPr>
          </a:p>
        </p:txBody>
      </p:sp>
      <p:pic>
        <p:nvPicPr>
          <p:cNvPr id="8" name="Picture 12" descr="геом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844675"/>
            <a:ext cx="2266950" cy="2841625"/>
          </a:xfrm>
          <a:prstGeom prst="rect">
            <a:avLst/>
          </a:prstGeom>
          <a:noFill/>
          <a:ln w="76200" cmpd="tri">
            <a:solidFill>
              <a:srgbClr val="590D1A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827088" y="476250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cs typeface="+mn-cs"/>
              </a:rPr>
              <a:t>МАТЕМАТИЧЕСКИЕ ПРИНЦИПЫ ПОСТРОЕНИЯ ОРНАМЕНТОВ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1557338"/>
            <a:ext cx="884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altLang="ru-RU" sz="2400">
                <a:solidFill>
                  <a:srgbClr val="7E1458"/>
                </a:solidFill>
              </a:rPr>
              <a:t> </a:t>
            </a:r>
            <a:r>
              <a:rPr lang="ru-RU" altLang="ru-RU" sz="2200">
                <a:solidFill>
                  <a:srgbClr val="7E1458"/>
                </a:solidFill>
              </a:rPr>
              <a:t>Принципы построения ленточных орнаментов (бордюров):</a:t>
            </a: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34925" y="2368550"/>
            <a:ext cx="2778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- параллельный перенос</a:t>
            </a:r>
            <a:r>
              <a:rPr lang="ru-RU" altLang="ru-RU"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5811" name="Rectangle 35"/>
          <p:cNvSpPr>
            <a:spLocks noChangeArrowheads="1"/>
          </p:cNvSpPr>
          <p:nvPr/>
        </p:nvSpPr>
        <p:spPr bwMode="auto">
          <a:xfrm>
            <a:off x="34925" y="3249613"/>
            <a:ext cx="5041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ru-RU" altLang="ru-RU">
                <a:solidFill>
                  <a:srgbClr val="000000"/>
                </a:solidFill>
              </a:rPr>
              <a:t> зеркальная симметрия с вертикальной осью</a:t>
            </a:r>
            <a:r>
              <a:rPr lang="ru-RU" altLang="ru-RU" b="0"/>
              <a:t> </a:t>
            </a:r>
          </a:p>
        </p:txBody>
      </p:sp>
      <p:sp>
        <p:nvSpPr>
          <p:cNvPr id="75812" name="Rectangle 36"/>
          <p:cNvSpPr>
            <a:spLocks noChangeArrowheads="1"/>
          </p:cNvSpPr>
          <p:nvPr/>
        </p:nvSpPr>
        <p:spPr bwMode="auto">
          <a:xfrm>
            <a:off x="34925" y="4354513"/>
            <a:ext cx="525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ru-RU" altLang="ru-RU">
                <a:solidFill>
                  <a:srgbClr val="000000"/>
                </a:solidFill>
              </a:rPr>
              <a:t> зеркальная симметрия с горизонтальной осью</a:t>
            </a:r>
            <a:r>
              <a:rPr lang="ru-RU" altLang="ru-RU" b="0"/>
              <a:t> </a:t>
            </a:r>
          </a:p>
        </p:txBody>
      </p:sp>
      <p:sp>
        <p:nvSpPr>
          <p:cNvPr id="75827" name="Rectangle 51"/>
          <p:cNvSpPr>
            <a:spLocks noChangeArrowheads="1"/>
          </p:cNvSpPr>
          <p:nvPr/>
        </p:nvSpPr>
        <p:spPr bwMode="auto">
          <a:xfrm>
            <a:off x="34925" y="5300663"/>
            <a:ext cx="4329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- поворотная (центральная) симметрия</a:t>
            </a:r>
            <a:r>
              <a:rPr lang="ru-RU" altLang="ru-RU" b="0"/>
              <a:t> </a:t>
            </a:r>
          </a:p>
        </p:txBody>
      </p:sp>
      <p:sp>
        <p:nvSpPr>
          <p:cNvPr id="75833" name="AutoShape 57"/>
          <p:cNvSpPr>
            <a:spLocks noChangeArrowheads="1"/>
          </p:cNvSpPr>
          <p:nvPr/>
        </p:nvSpPr>
        <p:spPr bwMode="auto">
          <a:xfrm>
            <a:off x="5322888" y="2305050"/>
            <a:ext cx="804862" cy="558800"/>
          </a:xfrm>
          <a:prstGeom prst="rtTriangle">
            <a:avLst/>
          </a:prstGeom>
          <a:gradFill rotWithShape="1">
            <a:gsLst>
              <a:gs pos="0">
                <a:srgbClr val="E569B3"/>
              </a:gs>
              <a:gs pos="100000">
                <a:srgbClr val="54274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34" name="AutoShape 58"/>
          <p:cNvSpPr>
            <a:spLocks noChangeArrowheads="1"/>
          </p:cNvSpPr>
          <p:nvPr/>
        </p:nvSpPr>
        <p:spPr bwMode="auto">
          <a:xfrm>
            <a:off x="7186613" y="2305050"/>
            <a:ext cx="804862" cy="558800"/>
          </a:xfrm>
          <a:prstGeom prst="rtTriangle">
            <a:avLst/>
          </a:prstGeom>
          <a:gradFill rotWithShape="1">
            <a:gsLst>
              <a:gs pos="0">
                <a:srgbClr val="E569B3"/>
              </a:gs>
              <a:gs pos="100000">
                <a:srgbClr val="54274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35" name="AutoShape 59"/>
          <p:cNvSpPr>
            <a:spLocks noChangeArrowheads="1"/>
          </p:cNvSpPr>
          <p:nvPr/>
        </p:nvSpPr>
        <p:spPr bwMode="auto">
          <a:xfrm>
            <a:off x="6248400" y="2305050"/>
            <a:ext cx="804863" cy="558800"/>
          </a:xfrm>
          <a:prstGeom prst="rtTriangle">
            <a:avLst/>
          </a:prstGeom>
          <a:gradFill rotWithShape="1">
            <a:gsLst>
              <a:gs pos="0">
                <a:srgbClr val="E569B3"/>
              </a:gs>
              <a:gs pos="100000">
                <a:srgbClr val="542742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36" name="AutoShape 60"/>
          <p:cNvSpPr>
            <a:spLocks noChangeArrowheads="1"/>
          </p:cNvSpPr>
          <p:nvPr/>
        </p:nvSpPr>
        <p:spPr bwMode="auto">
          <a:xfrm>
            <a:off x="8123238" y="2305050"/>
            <a:ext cx="804862" cy="558800"/>
          </a:xfrm>
          <a:prstGeom prst="rtTriangle">
            <a:avLst/>
          </a:prstGeom>
          <a:gradFill rotWithShape="1">
            <a:gsLst>
              <a:gs pos="0">
                <a:srgbClr val="E569B3"/>
              </a:gs>
              <a:gs pos="100000">
                <a:srgbClr val="5F2C4A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38" name="AutoShape 62"/>
          <p:cNvSpPr>
            <a:spLocks noChangeArrowheads="1"/>
          </p:cNvSpPr>
          <p:nvPr/>
        </p:nvSpPr>
        <p:spPr bwMode="auto">
          <a:xfrm>
            <a:off x="5322888" y="3219450"/>
            <a:ext cx="630237" cy="560388"/>
          </a:xfrm>
          <a:prstGeom prst="rtTriangle">
            <a:avLst/>
          </a:prstGeom>
          <a:gradFill rotWithShape="1">
            <a:gsLst>
              <a:gs pos="0">
                <a:srgbClr val="FFF6E5"/>
              </a:gs>
              <a:gs pos="100000">
                <a:srgbClr val="5E5B54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39" name="AutoShape 63"/>
          <p:cNvSpPr>
            <a:spLocks noChangeArrowheads="1"/>
          </p:cNvSpPr>
          <p:nvPr/>
        </p:nvSpPr>
        <p:spPr bwMode="auto">
          <a:xfrm>
            <a:off x="6810375" y="3190875"/>
            <a:ext cx="628650" cy="560388"/>
          </a:xfrm>
          <a:prstGeom prst="rtTriangle">
            <a:avLst/>
          </a:prstGeom>
          <a:gradFill rotWithShape="1">
            <a:gsLst>
              <a:gs pos="0">
                <a:srgbClr val="FFF6E5"/>
              </a:gs>
              <a:gs pos="100000">
                <a:srgbClr val="76726A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40" name="AutoShape 64"/>
          <p:cNvSpPr>
            <a:spLocks noChangeArrowheads="1"/>
          </p:cNvSpPr>
          <p:nvPr/>
        </p:nvSpPr>
        <p:spPr bwMode="auto">
          <a:xfrm>
            <a:off x="8299450" y="3173413"/>
            <a:ext cx="628650" cy="560387"/>
          </a:xfrm>
          <a:prstGeom prst="rtTriangle">
            <a:avLst/>
          </a:prstGeom>
          <a:gradFill rotWithShape="1">
            <a:gsLst>
              <a:gs pos="0">
                <a:srgbClr val="FFF6E5"/>
              </a:gs>
              <a:gs pos="100000">
                <a:srgbClr val="76726A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41" name="Line 65"/>
          <p:cNvSpPr>
            <a:spLocks noChangeShapeType="1"/>
          </p:cNvSpPr>
          <p:nvPr/>
        </p:nvSpPr>
        <p:spPr bwMode="auto">
          <a:xfrm>
            <a:off x="6008688" y="3078163"/>
            <a:ext cx="0" cy="981075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842" name="AutoShape 66"/>
          <p:cNvSpPr>
            <a:spLocks noChangeArrowheads="1"/>
          </p:cNvSpPr>
          <p:nvPr/>
        </p:nvSpPr>
        <p:spPr bwMode="auto">
          <a:xfrm rot="21520327" flipH="1">
            <a:off x="6067425" y="3195638"/>
            <a:ext cx="628650" cy="574675"/>
          </a:xfrm>
          <a:prstGeom prst="rtTriangle">
            <a:avLst/>
          </a:prstGeom>
          <a:gradFill rotWithShape="1">
            <a:gsLst>
              <a:gs pos="0">
                <a:srgbClr val="FFF6E5"/>
              </a:gs>
              <a:gs pos="100000">
                <a:srgbClr val="76726A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43" name="Line 67"/>
          <p:cNvSpPr>
            <a:spLocks noChangeShapeType="1"/>
          </p:cNvSpPr>
          <p:nvPr/>
        </p:nvSpPr>
        <p:spPr bwMode="auto">
          <a:xfrm>
            <a:off x="7497763" y="3070225"/>
            <a:ext cx="0" cy="979488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844" name="Line 68"/>
          <p:cNvSpPr>
            <a:spLocks noChangeShapeType="1"/>
          </p:cNvSpPr>
          <p:nvPr/>
        </p:nvSpPr>
        <p:spPr bwMode="auto">
          <a:xfrm>
            <a:off x="6753225" y="3074988"/>
            <a:ext cx="0" cy="979487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845" name="AutoShape 69"/>
          <p:cNvSpPr>
            <a:spLocks noChangeArrowheads="1"/>
          </p:cNvSpPr>
          <p:nvPr/>
        </p:nvSpPr>
        <p:spPr bwMode="auto">
          <a:xfrm rot="21520327" flipH="1">
            <a:off x="7554913" y="3178175"/>
            <a:ext cx="627062" cy="560388"/>
          </a:xfrm>
          <a:prstGeom prst="rtTriangle">
            <a:avLst/>
          </a:prstGeom>
          <a:gradFill rotWithShape="1">
            <a:gsLst>
              <a:gs pos="0">
                <a:srgbClr val="FFF6E5"/>
              </a:gs>
              <a:gs pos="100000">
                <a:srgbClr val="76726A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46" name="Line 70"/>
          <p:cNvSpPr>
            <a:spLocks noChangeShapeType="1"/>
          </p:cNvSpPr>
          <p:nvPr/>
        </p:nvSpPr>
        <p:spPr bwMode="auto">
          <a:xfrm>
            <a:off x="8242300" y="3046413"/>
            <a:ext cx="0" cy="981075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847" name="AutoShape 71"/>
          <p:cNvSpPr>
            <a:spLocks noChangeArrowheads="1"/>
          </p:cNvSpPr>
          <p:nvPr/>
        </p:nvSpPr>
        <p:spPr bwMode="auto">
          <a:xfrm rot="10800000" flipH="1">
            <a:off x="5308600" y="4281488"/>
            <a:ext cx="771525" cy="560387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48" name="AutoShape 72"/>
          <p:cNvSpPr>
            <a:spLocks noChangeArrowheads="1"/>
          </p:cNvSpPr>
          <p:nvPr/>
        </p:nvSpPr>
        <p:spPr bwMode="auto">
          <a:xfrm>
            <a:off x="5308600" y="4281488"/>
            <a:ext cx="771525" cy="560387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51" name="AutoShape 75"/>
          <p:cNvSpPr>
            <a:spLocks noChangeArrowheads="1"/>
          </p:cNvSpPr>
          <p:nvPr/>
        </p:nvSpPr>
        <p:spPr bwMode="auto">
          <a:xfrm rot="-21638967">
            <a:off x="6237288" y="4281488"/>
            <a:ext cx="792162" cy="560387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52" name="AutoShape 76"/>
          <p:cNvSpPr>
            <a:spLocks noChangeArrowheads="1"/>
          </p:cNvSpPr>
          <p:nvPr/>
        </p:nvSpPr>
        <p:spPr bwMode="auto">
          <a:xfrm rot="10800000" flipH="1">
            <a:off x="6237288" y="4283075"/>
            <a:ext cx="792162" cy="560388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53" name="AutoShape 77"/>
          <p:cNvSpPr>
            <a:spLocks noChangeArrowheads="1"/>
          </p:cNvSpPr>
          <p:nvPr/>
        </p:nvSpPr>
        <p:spPr bwMode="auto">
          <a:xfrm flipH="1">
            <a:off x="7207250" y="4281488"/>
            <a:ext cx="773113" cy="560387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54" name="AutoShape 78"/>
          <p:cNvSpPr>
            <a:spLocks noChangeArrowheads="1"/>
          </p:cNvSpPr>
          <p:nvPr/>
        </p:nvSpPr>
        <p:spPr bwMode="auto">
          <a:xfrm rot="10800000">
            <a:off x="7207250" y="4281488"/>
            <a:ext cx="773113" cy="560387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55" name="Line 79"/>
          <p:cNvSpPr>
            <a:spLocks noChangeShapeType="1"/>
          </p:cNvSpPr>
          <p:nvPr/>
        </p:nvSpPr>
        <p:spPr bwMode="auto">
          <a:xfrm>
            <a:off x="5219700" y="4562475"/>
            <a:ext cx="37084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856" name="AutoShape 80"/>
          <p:cNvSpPr>
            <a:spLocks noChangeArrowheads="1"/>
          </p:cNvSpPr>
          <p:nvPr/>
        </p:nvSpPr>
        <p:spPr bwMode="auto">
          <a:xfrm>
            <a:off x="5351463" y="5275263"/>
            <a:ext cx="677862" cy="560387"/>
          </a:xfrm>
          <a:prstGeom prst="rtTriangle">
            <a:avLst/>
          </a:prstGeom>
          <a:gradFill rotWithShape="1">
            <a:gsLst>
              <a:gs pos="0">
                <a:srgbClr val="FFFFFF"/>
              </a:gs>
              <a:gs pos="100000">
                <a:srgbClr val="7E145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57" name="AutoShape 81"/>
          <p:cNvSpPr>
            <a:spLocks noChangeArrowheads="1"/>
          </p:cNvSpPr>
          <p:nvPr/>
        </p:nvSpPr>
        <p:spPr bwMode="auto">
          <a:xfrm rot="10800000">
            <a:off x="6311900" y="5275263"/>
            <a:ext cx="677863" cy="560387"/>
          </a:xfrm>
          <a:prstGeom prst="rtTriangle">
            <a:avLst/>
          </a:prstGeom>
          <a:gradFill rotWithShape="1">
            <a:gsLst>
              <a:gs pos="0">
                <a:srgbClr val="FFFFFF"/>
              </a:gs>
              <a:gs pos="100000">
                <a:srgbClr val="7E145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58" name="Line 82"/>
          <p:cNvSpPr>
            <a:spLocks noChangeShapeType="1"/>
          </p:cNvSpPr>
          <p:nvPr/>
        </p:nvSpPr>
        <p:spPr bwMode="auto">
          <a:xfrm flipH="1">
            <a:off x="5943600" y="5065713"/>
            <a:ext cx="430213" cy="1049337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859" name="Oval 83"/>
          <p:cNvSpPr>
            <a:spLocks noChangeArrowheads="1"/>
          </p:cNvSpPr>
          <p:nvPr/>
        </p:nvSpPr>
        <p:spPr bwMode="auto">
          <a:xfrm>
            <a:off x="6135688" y="5546725"/>
            <a:ext cx="61912" cy="69850"/>
          </a:xfrm>
          <a:prstGeom prst="ellipse">
            <a:avLst/>
          </a:prstGeom>
          <a:solidFill>
            <a:srgbClr val="000000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60" name="Text Box 84"/>
          <p:cNvSpPr txBox="1">
            <a:spLocks noChangeArrowheads="1"/>
          </p:cNvSpPr>
          <p:nvPr/>
        </p:nvSpPr>
        <p:spPr bwMode="auto">
          <a:xfrm>
            <a:off x="5889625" y="52752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75861" name="AutoShape 85"/>
          <p:cNvSpPr>
            <a:spLocks noChangeArrowheads="1"/>
          </p:cNvSpPr>
          <p:nvPr/>
        </p:nvSpPr>
        <p:spPr bwMode="auto">
          <a:xfrm>
            <a:off x="7289800" y="5275263"/>
            <a:ext cx="677863" cy="560387"/>
          </a:xfrm>
          <a:prstGeom prst="rtTriangle">
            <a:avLst/>
          </a:prstGeom>
          <a:gradFill rotWithShape="1">
            <a:gsLst>
              <a:gs pos="0">
                <a:srgbClr val="FFFFFF"/>
              </a:gs>
              <a:gs pos="100000">
                <a:srgbClr val="7E145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62" name="AutoShape 86"/>
          <p:cNvSpPr>
            <a:spLocks noChangeArrowheads="1"/>
          </p:cNvSpPr>
          <p:nvPr/>
        </p:nvSpPr>
        <p:spPr bwMode="auto">
          <a:xfrm rot="10800000">
            <a:off x="8250238" y="5275263"/>
            <a:ext cx="677862" cy="560387"/>
          </a:xfrm>
          <a:prstGeom prst="rtTriangle">
            <a:avLst/>
          </a:prstGeom>
          <a:gradFill rotWithShape="1">
            <a:gsLst>
              <a:gs pos="0">
                <a:srgbClr val="FFFFFF"/>
              </a:gs>
              <a:gs pos="100000">
                <a:srgbClr val="7E1458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63" name="Line 87"/>
          <p:cNvSpPr>
            <a:spLocks noChangeShapeType="1"/>
          </p:cNvSpPr>
          <p:nvPr/>
        </p:nvSpPr>
        <p:spPr bwMode="auto">
          <a:xfrm flipH="1">
            <a:off x="7881938" y="5065713"/>
            <a:ext cx="430212" cy="1049337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864" name="Oval 88"/>
          <p:cNvSpPr>
            <a:spLocks noChangeArrowheads="1"/>
          </p:cNvSpPr>
          <p:nvPr/>
        </p:nvSpPr>
        <p:spPr bwMode="auto">
          <a:xfrm>
            <a:off x="8074025" y="5546725"/>
            <a:ext cx="61913" cy="69850"/>
          </a:xfrm>
          <a:prstGeom prst="ellipse">
            <a:avLst/>
          </a:prstGeom>
          <a:solidFill>
            <a:srgbClr val="000000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65" name="Text Box 89"/>
          <p:cNvSpPr txBox="1">
            <a:spLocks noChangeArrowheads="1"/>
          </p:cNvSpPr>
          <p:nvPr/>
        </p:nvSpPr>
        <p:spPr bwMode="auto">
          <a:xfrm>
            <a:off x="7827963" y="52752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75866" name="Line 90"/>
          <p:cNvSpPr>
            <a:spLocks noChangeShapeType="1"/>
          </p:cNvSpPr>
          <p:nvPr/>
        </p:nvSpPr>
        <p:spPr bwMode="auto">
          <a:xfrm flipH="1">
            <a:off x="6850063" y="5116513"/>
            <a:ext cx="492125" cy="1049337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867" name="Oval 91"/>
          <p:cNvSpPr>
            <a:spLocks noChangeArrowheads="1"/>
          </p:cNvSpPr>
          <p:nvPr/>
        </p:nvSpPr>
        <p:spPr bwMode="auto">
          <a:xfrm>
            <a:off x="7091363" y="5549900"/>
            <a:ext cx="61912" cy="69850"/>
          </a:xfrm>
          <a:prstGeom prst="ellipse">
            <a:avLst/>
          </a:prstGeom>
          <a:solidFill>
            <a:srgbClr val="000000"/>
          </a:solid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68" name="Text Box 92"/>
          <p:cNvSpPr txBox="1">
            <a:spLocks noChangeArrowheads="1"/>
          </p:cNvSpPr>
          <p:nvPr/>
        </p:nvSpPr>
        <p:spPr bwMode="auto">
          <a:xfrm>
            <a:off x="6908800" y="528002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75869" name="AutoShape 93"/>
          <p:cNvSpPr>
            <a:spLocks noChangeArrowheads="1"/>
          </p:cNvSpPr>
          <p:nvPr/>
        </p:nvSpPr>
        <p:spPr bwMode="auto">
          <a:xfrm rot="10800000">
            <a:off x="8172450" y="4273550"/>
            <a:ext cx="792163" cy="560388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70" name="AutoShape 94"/>
          <p:cNvSpPr>
            <a:spLocks noChangeArrowheads="1"/>
          </p:cNvSpPr>
          <p:nvPr/>
        </p:nvSpPr>
        <p:spPr bwMode="auto">
          <a:xfrm flipH="1">
            <a:off x="8172450" y="4275138"/>
            <a:ext cx="792163" cy="560387"/>
          </a:xfrm>
          <a:prstGeom prst="rtTriangl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71" name="Line 95"/>
          <p:cNvSpPr>
            <a:spLocks noChangeShapeType="1"/>
          </p:cNvSpPr>
          <p:nvPr/>
        </p:nvSpPr>
        <p:spPr bwMode="auto">
          <a:xfrm>
            <a:off x="5321300" y="2205038"/>
            <a:ext cx="935038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872" name="AutoShape 96"/>
          <p:cNvSpPr>
            <a:spLocks noChangeArrowheads="1"/>
          </p:cNvSpPr>
          <p:nvPr/>
        </p:nvSpPr>
        <p:spPr bwMode="auto">
          <a:xfrm rot="12201953" flipH="1">
            <a:off x="6238875" y="5434013"/>
            <a:ext cx="136525" cy="455612"/>
          </a:xfrm>
          <a:prstGeom prst="curvedLeftArrow">
            <a:avLst>
              <a:gd name="adj1" fmla="val 3955"/>
              <a:gd name="adj2" fmla="val 116555"/>
              <a:gd name="adj3" fmla="val 33333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5873" name="Text Box 97"/>
          <p:cNvSpPr txBox="1">
            <a:spLocks noChangeArrowheads="1"/>
          </p:cNvSpPr>
          <p:nvPr/>
        </p:nvSpPr>
        <p:spPr bwMode="auto">
          <a:xfrm>
            <a:off x="6278563" y="5556250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180</a:t>
            </a:r>
            <a:r>
              <a:rPr lang="ru-RU" altLang="ru-RU" sz="1600" baseline="30000">
                <a:solidFill>
                  <a:srgbClr val="000000"/>
                </a:solidFill>
              </a:rPr>
              <a:t>о</a:t>
            </a:r>
            <a:endParaRPr lang="ru-RU" altLang="ru-RU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57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4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5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8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500"/>
                                        <p:tgtEl>
                                          <p:spTgt spid="7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500"/>
                                        <p:tgtEl>
                                          <p:spTgt spid="7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9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7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7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5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1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500"/>
                                        <p:tgtEl>
                                          <p:spTgt spid="7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7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1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500"/>
                                        <p:tgtEl>
                                          <p:spTgt spid="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7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7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350"/>
                            </p:stCondLst>
                            <p:childTnLst>
                              <p:par>
                                <p:cTn id="1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5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850"/>
                            </p:stCondLst>
                            <p:childTnLst>
                              <p:par>
                                <p:cTn id="1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5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5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295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345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7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395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7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7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4450"/>
                            </p:stCondLst>
                            <p:childTnLst>
                              <p:par>
                                <p:cTn id="1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5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545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1000"/>
                                        <p:tgtEl>
                                          <p:spTgt spid="7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1000"/>
                                        <p:tgtEl>
                                          <p:spTgt spid="7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6450"/>
                            </p:stCondLst>
                            <p:childTnLst>
                              <p:par>
                                <p:cTn id="2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6950"/>
                            </p:stCondLst>
                            <p:childTnLst>
                              <p:par>
                                <p:cTn id="2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5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745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7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7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795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8450"/>
                            </p:stCondLst>
                            <p:childTnLst>
                              <p:par>
                                <p:cTn id="2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5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/>
      <p:bldP spid="75785" grpId="0"/>
      <p:bldP spid="75787" grpId="0"/>
      <p:bldP spid="75811" grpId="0"/>
      <p:bldP spid="75812" grpId="0"/>
      <p:bldP spid="75827" grpId="0"/>
      <p:bldP spid="75833" grpId="0" animBg="1"/>
      <p:bldP spid="75834" grpId="0" animBg="1"/>
      <p:bldP spid="75835" grpId="0" animBg="1"/>
      <p:bldP spid="75836" grpId="0" animBg="1"/>
      <p:bldP spid="75838" grpId="0" animBg="1"/>
      <p:bldP spid="75839" grpId="0" animBg="1"/>
      <p:bldP spid="75840" grpId="0" animBg="1"/>
      <p:bldP spid="75841" grpId="0" animBg="1"/>
      <p:bldP spid="75842" grpId="0" animBg="1"/>
      <p:bldP spid="75843" grpId="0" animBg="1"/>
      <p:bldP spid="75844" grpId="0" animBg="1"/>
      <p:bldP spid="75845" grpId="0" animBg="1"/>
      <p:bldP spid="75846" grpId="0" animBg="1"/>
      <p:bldP spid="75847" grpId="0" animBg="1"/>
      <p:bldP spid="75848" grpId="0" animBg="1"/>
      <p:bldP spid="75851" grpId="0" animBg="1"/>
      <p:bldP spid="75852" grpId="0" animBg="1"/>
      <p:bldP spid="75853" grpId="0" animBg="1"/>
      <p:bldP spid="75854" grpId="0" animBg="1"/>
      <p:bldP spid="75855" grpId="0" animBg="1"/>
      <p:bldP spid="75856" grpId="0" animBg="1"/>
      <p:bldP spid="75857" grpId="0" animBg="1"/>
      <p:bldP spid="75858" grpId="0" animBg="1"/>
      <p:bldP spid="75859" grpId="0" animBg="1"/>
      <p:bldP spid="75860" grpId="0"/>
      <p:bldP spid="75861" grpId="0" animBg="1"/>
      <p:bldP spid="75862" grpId="0" animBg="1"/>
      <p:bldP spid="75863" grpId="0" animBg="1"/>
      <p:bldP spid="75864" grpId="0" animBg="1"/>
      <p:bldP spid="75865" grpId="0"/>
      <p:bldP spid="75866" grpId="0" animBg="1"/>
      <p:bldP spid="75867" grpId="0" animBg="1"/>
      <p:bldP spid="75868" grpId="0"/>
      <p:bldP spid="75869" grpId="0" animBg="1"/>
      <p:bldP spid="75870" grpId="0" animBg="1"/>
      <p:bldP spid="75871" grpId="0" animBg="1"/>
      <p:bldP spid="75872" grpId="0" animBg="1"/>
      <p:bldP spid="758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>
          <a:xfrm>
            <a:off x="252413" y="304800"/>
            <a:ext cx="9144000" cy="1143000"/>
          </a:xfrm>
          <a:effectLst>
            <a:outerShdw blurRad="50800" dist="25400" dir="5400000" algn="tl" rotWithShape="0">
              <a:schemeClr val="tx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900" b="1" i="0" dirty="0">
                <a:solidFill>
                  <a:srgbClr val="7A0000"/>
                </a:solidFill>
                <a:effectLst/>
                <a:latin typeface="Lucida Calligraphy" pitchFamily="66" charset="0"/>
              </a:rPr>
              <a:t>Математические принципы построения бордюров</a:t>
            </a:r>
          </a:p>
        </p:txBody>
      </p:sp>
      <p:sp>
        <p:nvSpPr>
          <p:cNvPr id="172040" name="AutoShape 8"/>
          <p:cNvSpPr>
            <a:spLocks noGrp="1" noChangeArrowheads="1"/>
          </p:cNvSpPr>
          <p:nvPr>
            <p:ph type="body" sz="half" idx="2"/>
          </p:nvPr>
        </p:nvSpPr>
        <p:spPr>
          <a:xfrm>
            <a:off x="2124075" y="1989138"/>
            <a:ext cx="7019925" cy="4103687"/>
          </a:xfrm>
          <a:prstGeom prst="verticalScroll">
            <a:avLst>
              <a:gd name="adj" fmla="val 18579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>
            <a:solidFill>
              <a:schemeClr val="tx2">
                <a:lumMod val="50000"/>
              </a:schemeClr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algn="just">
              <a:buFont typeface="Wingdings" pitchFamily="2" charset="2"/>
              <a:buNone/>
              <a:defRPr/>
            </a:pPr>
            <a:endParaRPr lang="ru-RU" sz="1800" b="1" i="1" dirty="0" smtClean="0"/>
          </a:p>
          <a:p>
            <a:pPr marL="0" algn="ctr">
              <a:buFont typeface="Wingdings" pitchFamily="2" charset="2"/>
              <a:buNone/>
              <a:defRPr/>
            </a:pPr>
            <a:r>
              <a:rPr lang="ru-RU" b="1" dirty="0" smtClean="0">
                <a:latin typeface="Monotype Corsiva" pitchFamily="66" charset="0"/>
              </a:rPr>
              <a:t>Каждое </a:t>
            </a:r>
            <a:r>
              <a:rPr lang="ru-RU" b="1" dirty="0">
                <a:latin typeface="Monotype Corsiva" pitchFamily="66" charset="0"/>
              </a:rPr>
              <a:t>движение плоскости является либо переносом, либо поворотом, либо скользящим отражением, то есть  композицией  осевой симметрии и переноса в направлении оси симметрии.</a:t>
            </a:r>
          </a:p>
          <a:p>
            <a:pPr marL="0" algn="ctr">
              <a:buFont typeface="Wingdings" pitchFamily="2" charset="2"/>
              <a:buNone/>
              <a:defRPr/>
            </a:pPr>
            <a:endParaRPr lang="ru-RU" sz="2400" b="1" i="1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179512" y="1700808"/>
            <a:ext cx="2592288" cy="3463056"/>
            <a:chOff x="179512" y="1700808"/>
            <a:chExt cx="2592288" cy="3463056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172043" name="Picture 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79512" y="1700808"/>
              <a:ext cx="2590800" cy="3204592"/>
            </a:xfrm>
            <a:prstGeom prst="rect">
              <a:avLst/>
            </a:prstGeom>
            <a:noFill/>
          </p:spPr>
        </p:pic>
        <p:sp>
          <p:nvSpPr>
            <p:cNvPr id="172045" name="Rectangle 13"/>
            <p:cNvSpPr>
              <a:spLocks noChangeArrowheads="1"/>
            </p:cNvSpPr>
            <p:nvPr/>
          </p:nvSpPr>
          <p:spPr bwMode="auto">
            <a:xfrm>
              <a:off x="179512" y="4797152"/>
              <a:ext cx="2592288" cy="366712"/>
            </a:xfrm>
            <a:prstGeom prst="rect">
              <a:avLst/>
            </a:prstGeom>
            <a:solidFill>
              <a:schemeClr val="tx2">
                <a:lumMod val="95000"/>
              </a:schemeClr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dirty="0">
                  <a:latin typeface="Arial" charset="0"/>
                  <a:cs typeface="Times New Roman" pitchFamily="18" charset="0"/>
                </a:rPr>
                <a:t>Мишель Шаль</a:t>
              </a:r>
              <a:endParaRPr lang="ru-RU" dirty="0">
                <a:latin typeface="Arial" charset="0"/>
                <a:cs typeface="+mn-cs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973513" y="1951038"/>
            <a:ext cx="4991100" cy="811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ru-RU" sz="3200" dirty="0">
                <a:solidFill>
                  <a:srgbClr val="871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Теорема</a:t>
            </a:r>
            <a:r>
              <a:rPr lang="ru-RU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</a:p>
          <a:p>
            <a:pPr algn="ctr">
              <a:lnSpc>
                <a:spcPts val="2800"/>
              </a:lnSpc>
              <a:defRPr/>
            </a:pPr>
            <a:r>
              <a:rPr lang="ru-RU" sz="2600" dirty="0">
                <a:solidFill>
                  <a:srgbClr val="4E1827"/>
                </a:solidFill>
                <a:cs typeface="+mn-cs"/>
              </a:rPr>
              <a:t>(о классификации движений)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20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2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2468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2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2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  <p:bldP spid="172040" grpId="0" build="p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176713" y="1601788"/>
            <a:ext cx="5148262" cy="4779962"/>
          </a:xfrm>
          <a:prstGeom prst="rect">
            <a:avLst/>
          </a:prstGeom>
        </p:spPr>
        <p:txBody>
          <a:bodyPr/>
          <a:lstStyle/>
          <a:p>
            <a:pPr marL="357188" indent="-357188" eaLnBrk="0" hangingPunct="0">
              <a:lnSpc>
                <a:spcPct val="90000"/>
              </a:lnSpc>
              <a:spcBef>
                <a:spcPts val="700"/>
              </a:spcBef>
              <a:buClr>
                <a:schemeClr val="hlink"/>
              </a:buClr>
              <a:buFont typeface="Wingdings" pitchFamily="2" charset="2"/>
              <a:buNone/>
              <a:tabLst>
                <a:tab pos="357188" algn="l"/>
              </a:tabLst>
            </a:pPr>
            <a:r>
              <a:rPr kumimoji="1" lang="ru-RU"/>
              <a:t>а)   бордюры с  симметрией вдоль своей оси; </a:t>
            </a:r>
          </a:p>
          <a:p>
            <a:pPr marL="357188" indent="-357188" eaLnBrk="0" hangingPunct="0">
              <a:lnSpc>
                <a:spcPct val="90000"/>
              </a:lnSpc>
              <a:spcBef>
                <a:spcPts val="700"/>
              </a:spcBef>
              <a:buClr>
                <a:schemeClr val="hlink"/>
              </a:buClr>
              <a:buFont typeface="Wingdings" pitchFamily="2" charset="2"/>
              <a:buNone/>
              <a:tabLst>
                <a:tab pos="357188" algn="l"/>
              </a:tabLst>
            </a:pPr>
            <a:r>
              <a:rPr kumimoji="1" lang="ru-RU"/>
              <a:t>б)   бордюры с переносной и зеркальной симметрией; </a:t>
            </a:r>
          </a:p>
          <a:p>
            <a:pPr marL="357188" indent="-357188" eaLnBrk="0" hangingPunct="0">
              <a:lnSpc>
                <a:spcPct val="90000"/>
              </a:lnSpc>
              <a:spcBef>
                <a:spcPts val="700"/>
              </a:spcBef>
              <a:buClr>
                <a:schemeClr val="hlink"/>
              </a:buClr>
              <a:buFont typeface="Wingdings" pitchFamily="2" charset="2"/>
              <a:buNone/>
              <a:tabLst>
                <a:tab pos="357188" algn="l"/>
              </a:tabLst>
            </a:pPr>
            <a:r>
              <a:rPr kumimoji="1" lang="ru-RU"/>
              <a:t>в)   бордюры с осью скользящего отражения; </a:t>
            </a:r>
          </a:p>
          <a:p>
            <a:pPr marL="357188" indent="-357188" eaLnBrk="0" hangingPunct="0">
              <a:lnSpc>
                <a:spcPct val="90000"/>
              </a:lnSpc>
              <a:spcBef>
                <a:spcPts val="700"/>
              </a:spcBef>
              <a:buClr>
                <a:schemeClr val="hlink"/>
              </a:buClr>
              <a:buFont typeface="Wingdings" pitchFamily="2" charset="2"/>
              <a:buNone/>
              <a:tabLst>
                <a:tab pos="357188" algn="l"/>
              </a:tabLst>
            </a:pPr>
            <a:r>
              <a:rPr kumimoji="1" lang="ru-RU"/>
              <a:t>г)   бордюры с вертикальной осью симметрии; </a:t>
            </a:r>
          </a:p>
          <a:p>
            <a:pPr marL="357188" indent="-357188" eaLnBrk="0" hangingPunct="0">
              <a:lnSpc>
                <a:spcPct val="90000"/>
              </a:lnSpc>
              <a:spcBef>
                <a:spcPts val="700"/>
              </a:spcBef>
              <a:buClr>
                <a:schemeClr val="hlink"/>
              </a:buClr>
              <a:buFont typeface="Wingdings" pitchFamily="2" charset="2"/>
              <a:buNone/>
              <a:tabLst>
                <a:tab pos="357188" algn="l"/>
              </a:tabLst>
            </a:pPr>
            <a:r>
              <a:rPr kumimoji="1" lang="ru-RU"/>
              <a:t>д)   бордюры с переносной и поворотной (центральной) симметрией; </a:t>
            </a:r>
          </a:p>
          <a:p>
            <a:pPr marL="357188" indent="-357188" eaLnBrk="0" hangingPunct="0">
              <a:lnSpc>
                <a:spcPct val="90000"/>
              </a:lnSpc>
              <a:spcBef>
                <a:spcPts val="700"/>
              </a:spcBef>
              <a:buClr>
                <a:schemeClr val="hlink"/>
              </a:buClr>
              <a:buFont typeface="Wingdings" pitchFamily="2" charset="2"/>
              <a:buNone/>
              <a:tabLst>
                <a:tab pos="357188" algn="l"/>
              </a:tabLst>
            </a:pPr>
            <a:r>
              <a:rPr kumimoji="1" lang="ru-RU"/>
              <a:t>е)    бордюры, основанные на комбинировании оси скользящего отражения с поворотными осями, перпендикулярными к плоскости бордюра;   </a:t>
            </a:r>
          </a:p>
          <a:p>
            <a:pPr marL="357188" indent="-357188" eaLnBrk="0" hangingPunct="0">
              <a:lnSpc>
                <a:spcPct val="90000"/>
              </a:lnSpc>
              <a:spcBef>
                <a:spcPts val="700"/>
              </a:spcBef>
              <a:buClr>
                <a:schemeClr val="hlink"/>
              </a:buClr>
              <a:buFont typeface="Wingdings" pitchFamily="2" charset="2"/>
              <a:buNone/>
              <a:tabLst>
                <a:tab pos="357188" algn="l"/>
              </a:tabLst>
            </a:pPr>
            <a:r>
              <a:rPr kumimoji="1" lang="ru-RU"/>
              <a:t>ж)  бордюры с комбинированием зеркальных отражений.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4238" y="534988"/>
            <a:ext cx="7935912" cy="641350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kumimoji="1" lang="ru-RU" sz="3600" i="1">
                <a:solidFill>
                  <a:srgbClr val="7A0000"/>
                </a:solidFill>
                <a:latin typeface="Monotype Corsiva" pitchFamily="66" charset="0"/>
              </a:rPr>
              <a:t>ТИПЫ СИММЕТРИИ У БОРДЮРОВ</a:t>
            </a:r>
            <a:endParaRPr lang="ru-RU" sz="3600">
              <a:solidFill>
                <a:srgbClr val="7A0000"/>
              </a:solidFill>
              <a:latin typeface="Monotype Corsiva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9686" y="1804346"/>
            <a:ext cx="4035883" cy="4440176"/>
            <a:chOff x="11016" y="1804346"/>
            <a:chExt cx="3851920" cy="444017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4" name="Picture 7" descr="Image013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>
            <a:xfrm>
              <a:off x="20515" y="2434522"/>
              <a:ext cx="3841410" cy="3810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sp>
          <p:nvSpPr>
            <p:cNvPr id="5" name="Прямоугольник 4"/>
            <p:cNvSpPr/>
            <p:nvPr/>
          </p:nvSpPr>
          <p:spPr>
            <a:xfrm>
              <a:off x="11016" y="1804346"/>
              <a:ext cx="3851920" cy="646331"/>
            </a:xfrm>
            <a:prstGeom prst="rect">
              <a:avLst/>
            </a:prstGeom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kumimoji="1" lang="ru-RU" sz="2000" i="1" kern="0" dirty="0">
                  <a:solidFill>
                    <a:schemeClr val="accent4">
                      <a:lumMod val="90000"/>
                      <a:lumOff val="10000"/>
                    </a:schemeClr>
                  </a:solidFill>
                  <a:cs typeface="+mn-cs"/>
                </a:rPr>
                <a:t>Для бордюров существует семь типов  симметрии :</a:t>
              </a:r>
              <a:r>
                <a:rPr kumimoji="1" lang="ru-RU" sz="2000" kern="0" dirty="0">
                  <a:solidFill>
                    <a:schemeClr val="accent4">
                      <a:lumMod val="90000"/>
                      <a:lumOff val="10000"/>
                    </a:schemeClr>
                  </a:solidFill>
                  <a:cs typeface="+mn-cs"/>
                </a:rPr>
                <a:t> </a:t>
              </a: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23850" y="1557338"/>
            <a:ext cx="775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altLang="ru-RU" sz="2400">
                <a:solidFill>
                  <a:srgbClr val="36001B"/>
                </a:solidFill>
              </a:rPr>
              <a:t> Принципы построения сетчатых орнаментов</a:t>
            </a:r>
          </a:p>
        </p:txBody>
      </p:sp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0" y="2916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alt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79388" y="4799013"/>
            <a:ext cx="8785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b="0"/>
              <a:t>      </a:t>
            </a:r>
            <a:r>
              <a:rPr lang="ru-RU" altLang="ru-RU" sz="2000">
                <a:solidFill>
                  <a:srgbClr val="000000"/>
                </a:solidFill>
              </a:rPr>
              <a:t>Сетка может быть любой геометрической фигурой, а также набором геометрических фигур. Она остается в невидимой зоне, и создается впечатление, что изображение наложено на сетку. </a:t>
            </a:r>
          </a:p>
        </p:txBody>
      </p:sp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827088" y="476250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МАТЕМАТИЧЕСКИЕ ПРИНЦИПЫ ПОСТРОЕНИЯ ОРНАМЕНТОВ</a:t>
            </a: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 flipH="1">
            <a:off x="231775" y="2665413"/>
            <a:ext cx="1655763" cy="1368425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flipH="1">
            <a:off x="1239838" y="2665413"/>
            <a:ext cx="1655762" cy="1368425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H="1">
            <a:off x="2249488" y="2665413"/>
            <a:ext cx="1655762" cy="1368425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1384300" y="2809875"/>
            <a:ext cx="26638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800100" y="3328988"/>
            <a:ext cx="26638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212725" y="3875088"/>
            <a:ext cx="26638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04" name="AutoShape 24"/>
          <p:cNvSpPr>
            <a:spLocks noChangeArrowheads="1"/>
          </p:cNvSpPr>
          <p:nvPr/>
        </p:nvSpPr>
        <p:spPr bwMode="auto">
          <a:xfrm>
            <a:off x="2463800" y="2551113"/>
            <a:ext cx="504825" cy="504825"/>
          </a:xfrm>
          <a:prstGeom prst="sun">
            <a:avLst>
              <a:gd name="adj" fmla="val 25000"/>
            </a:avLst>
          </a:prstGeom>
          <a:solidFill>
            <a:srgbClr val="AE0E1D"/>
          </a:solidFill>
          <a:ln w="19050" algn="ctr">
            <a:solidFill>
              <a:srgbClr val="D69C0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05" name="AutoShape 25"/>
          <p:cNvSpPr>
            <a:spLocks noChangeArrowheads="1"/>
          </p:cNvSpPr>
          <p:nvPr/>
        </p:nvSpPr>
        <p:spPr bwMode="auto">
          <a:xfrm>
            <a:off x="1455738" y="2541588"/>
            <a:ext cx="504825" cy="504825"/>
          </a:xfrm>
          <a:prstGeom prst="sun">
            <a:avLst>
              <a:gd name="adj" fmla="val 25000"/>
            </a:avLst>
          </a:prstGeom>
          <a:solidFill>
            <a:srgbClr val="AE0E1D"/>
          </a:solidFill>
          <a:ln w="19050" algn="ctr">
            <a:solidFill>
              <a:srgbClr val="D69C0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06" name="AutoShape 26"/>
          <p:cNvSpPr>
            <a:spLocks noChangeArrowheads="1"/>
          </p:cNvSpPr>
          <p:nvPr/>
        </p:nvSpPr>
        <p:spPr bwMode="auto">
          <a:xfrm>
            <a:off x="3471863" y="2565400"/>
            <a:ext cx="504825" cy="504825"/>
          </a:xfrm>
          <a:prstGeom prst="sun">
            <a:avLst>
              <a:gd name="adj" fmla="val 25000"/>
            </a:avLst>
          </a:prstGeom>
          <a:solidFill>
            <a:srgbClr val="AE0E1D"/>
          </a:solidFill>
          <a:ln w="19050" algn="ctr">
            <a:solidFill>
              <a:srgbClr val="D69C0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07" name="AutoShape 27"/>
          <p:cNvSpPr>
            <a:spLocks noChangeArrowheads="1"/>
          </p:cNvSpPr>
          <p:nvPr/>
        </p:nvSpPr>
        <p:spPr bwMode="auto">
          <a:xfrm>
            <a:off x="2814638" y="3078163"/>
            <a:ext cx="504825" cy="504825"/>
          </a:xfrm>
          <a:prstGeom prst="sun">
            <a:avLst>
              <a:gd name="adj" fmla="val 25000"/>
            </a:avLst>
          </a:prstGeom>
          <a:solidFill>
            <a:srgbClr val="AE0E1D"/>
          </a:solidFill>
          <a:ln w="19050" algn="ctr">
            <a:solidFill>
              <a:srgbClr val="D69C0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08" name="AutoShape 28"/>
          <p:cNvSpPr>
            <a:spLocks noChangeArrowheads="1"/>
          </p:cNvSpPr>
          <p:nvPr/>
        </p:nvSpPr>
        <p:spPr bwMode="auto">
          <a:xfrm>
            <a:off x="1168400" y="3625850"/>
            <a:ext cx="504825" cy="504825"/>
          </a:xfrm>
          <a:prstGeom prst="sun">
            <a:avLst>
              <a:gd name="adj" fmla="val 25000"/>
            </a:avLst>
          </a:prstGeom>
          <a:solidFill>
            <a:srgbClr val="AE0E1D"/>
          </a:solidFill>
          <a:ln w="19050" algn="ctr">
            <a:solidFill>
              <a:srgbClr val="D69C0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09" name="AutoShape 29"/>
          <p:cNvSpPr>
            <a:spLocks noChangeArrowheads="1"/>
          </p:cNvSpPr>
          <p:nvPr/>
        </p:nvSpPr>
        <p:spPr bwMode="auto">
          <a:xfrm>
            <a:off x="808038" y="3087688"/>
            <a:ext cx="504825" cy="504825"/>
          </a:xfrm>
          <a:prstGeom prst="sun">
            <a:avLst>
              <a:gd name="adj" fmla="val 25000"/>
            </a:avLst>
          </a:prstGeom>
          <a:solidFill>
            <a:srgbClr val="AE0E1D"/>
          </a:solidFill>
          <a:ln w="19050" algn="ctr">
            <a:solidFill>
              <a:srgbClr val="D69C0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10" name="AutoShape 30"/>
          <p:cNvSpPr>
            <a:spLocks noChangeArrowheads="1"/>
          </p:cNvSpPr>
          <p:nvPr/>
        </p:nvSpPr>
        <p:spPr bwMode="auto">
          <a:xfrm>
            <a:off x="1816100" y="3078163"/>
            <a:ext cx="504825" cy="504825"/>
          </a:xfrm>
          <a:prstGeom prst="sun">
            <a:avLst>
              <a:gd name="adj" fmla="val 25000"/>
            </a:avLst>
          </a:prstGeom>
          <a:solidFill>
            <a:srgbClr val="AE0E1D"/>
          </a:solidFill>
          <a:ln w="19050" algn="ctr">
            <a:solidFill>
              <a:srgbClr val="D69C0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11" name="AutoShape 31"/>
          <p:cNvSpPr>
            <a:spLocks noChangeArrowheads="1"/>
          </p:cNvSpPr>
          <p:nvPr/>
        </p:nvSpPr>
        <p:spPr bwMode="auto">
          <a:xfrm>
            <a:off x="2176463" y="3621088"/>
            <a:ext cx="504825" cy="504825"/>
          </a:xfrm>
          <a:prstGeom prst="sun">
            <a:avLst>
              <a:gd name="adj" fmla="val 25000"/>
            </a:avLst>
          </a:prstGeom>
          <a:solidFill>
            <a:srgbClr val="AE0E1D"/>
          </a:solidFill>
          <a:ln w="19050" algn="ctr">
            <a:solidFill>
              <a:srgbClr val="D69C0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14" name="AutoShape 34"/>
          <p:cNvSpPr>
            <a:spLocks noChangeArrowheads="1"/>
          </p:cNvSpPr>
          <p:nvPr/>
        </p:nvSpPr>
        <p:spPr bwMode="auto">
          <a:xfrm>
            <a:off x="169863" y="3602038"/>
            <a:ext cx="504825" cy="504825"/>
          </a:xfrm>
          <a:prstGeom prst="sun">
            <a:avLst>
              <a:gd name="adj" fmla="val 25000"/>
            </a:avLst>
          </a:prstGeom>
          <a:solidFill>
            <a:srgbClr val="AE0E1D"/>
          </a:solidFill>
          <a:ln w="19050" algn="ctr">
            <a:solidFill>
              <a:srgbClr val="D69C0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 rot="-3556208">
            <a:off x="6553200" y="1844675"/>
            <a:ext cx="1835150" cy="3130550"/>
            <a:chOff x="3379" y="1933"/>
            <a:chExt cx="1156" cy="1972"/>
          </a:xfrm>
        </p:grpSpPr>
        <p:sp>
          <p:nvSpPr>
            <p:cNvPr id="20528" name="AutoShape 64"/>
            <p:cNvSpPr>
              <a:spLocks noChangeArrowheads="1"/>
            </p:cNvSpPr>
            <p:nvPr/>
          </p:nvSpPr>
          <p:spPr bwMode="auto">
            <a:xfrm rot="10800000">
              <a:off x="3379" y="1933"/>
              <a:ext cx="1156" cy="1972"/>
            </a:xfrm>
            <a:prstGeom prst="diamond">
              <a:avLst/>
            </a:prstGeom>
            <a:noFill/>
            <a:ln w="9525" algn="ctr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0529" name="Line 66"/>
            <p:cNvSpPr>
              <a:spLocks noChangeShapeType="1"/>
            </p:cNvSpPr>
            <p:nvPr/>
          </p:nvSpPr>
          <p:spPr bwMode="auto">
            <a:xfrm>
              <a:off x="3391" y="2919"/>
              <a:ext cx="11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48" name="AutoShape 68"/>
          <p:cNvSpPr>
            <a:spLocks noChangeArrowheads="1"/>
          </p:cNvSpPr>
          <p:nvPr/>
        </p:nvSpPr>
        <p:spPr bwMode="auto">
          <a:xfrm>
            <a:off x="6429375" y="2665413"/>
            <a:ext cx="574675" cy="5762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EDADB"/>
              </a:gs>
              <a:gs pos="100000">
                <a:srgbClr val="766565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8D1F5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49" name="AutoShape 69"/>
          <p:cNvSpPr>
            <a:spLocks noChangeArrowheads="1"/>
          </p:cNvSpPr>
          <p:nvPr/>
        </p:nvSpPr>
        <p:spPr bwMode="auto">
          <a:xfrm>
            <a:off x="6721475" y="3208338"/>
            <a:ext cx="574675" cy="5762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EDADB"/>
              </a:gs>
              <a:gs pos="100000">
                <a:srgbClr val="766565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8D1F5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50" name="AutoShape 70"/>
          <p:cNvSpPr>
            <a:spLocks noChangeArrowheads="1"/>
          </p:cNvSpPr>
          <p:nvPr/>
        </p:nvSpPr>
        <p:spPr bwMode="auto">
          <a:xfrm>
            <a:off x="7307263" y="3578225"/>
            <a:ext cx="574675" cy="5762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EDADB"/>
              </a:gs>
              <a:gs pos="100000">
                <a:srgbClr val="766565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8D1F5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51" name="AutoShape 71"/>
          <p:cNvSpPr>
            <a:spLocks noChangeArrowheads="1"/>
          </p:cNvSpPr>
          <p:nvPr/>
        </p:nvSpPr>
        <p:spPr bwMode="auto">
          <a:xfrm>
            <a:off x="7058025" y="2670175"/>
            <a:ext cx="574675" cy="5762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EDADB"/>
              </a:gs>
              <a:gs pos="100000">
                <a:srgbClr val="766565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8D1F5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52" name="AutoShape 72"/>
          <p:cNvSpPr>
            <a:spLocks noChangeArrowheads="1"/>
          </p:cNvSpPr>
          <p:nvPr/>
        </p:nvSpPr>
        <p:spPr bwMode="auto">
          <a:xfrm>
            <a:off x="7947025" y="3563938"/>
            <a:ext cx="574675" cy="5762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EDADB"/>
              </a:gs>
              <a:gs pos="100000">
                <a:srgbClr val="766565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8D1F5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53" name="AutoShape 73"/>
          <p:cNvSpPr>
            <a:spLocks noChangeArrowheads="1"/>
          </p:cNvSpPr>
          <p:nvPr/>
        </p:nvSpPr>
        <p:spPr bwMode="auto">
          <a:xfrm>
            <a:off x="7624763" y="3019425"/>
            <a:ext cx="574675" cy="57626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EDADB"/>
              </a:gs>
              <a:gs pos="100000">
                <a:srgbClr val="766565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8D1F5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54" name="AutoShape 74"/>
          <p:cNvSpPr>
            <a:spLocks noChangeArrowheads="1"/>
          </p:cNvSpPr>
          <p:nvPr/>
        </p:nvSpPr>
        <p:spPr bwMode="auto">
          <a:xfrm>
            <a:off x="6049963" y="2520950"/>
            <a:ext cx="215900" cy="215900"/>
          </a:xfrm>
          <a:prstGeom prst="flowChartConnector">
            <a:avLst/>
          </a:prstGeom>
          <a:gradFill rotWithShape="1">
            <a:gsLst>
              <a:gs pos="0">
                <a:srgbClr val="FEDADB"/>
              </a:gs>
              <a:gs pos="100000">
                <a:srgbClr val="766565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8D1F5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55" name="AutoShape 75"/>
          <p:cNvSpPr>
            <a:spLocks noChangeArrowheads="1"/>
          </p:cNvSpPr>
          <p:nvPr/>
        </p:nvSpPr>
        <p:spPr bwMode="auto">
          <a:xfrm>
            <a:off x="6923088" y="4067175"/>
            <a:ext cx="215900" cy="215900"/>
          </a:xfrm>
          <a:prstGeom prst="flowChartConnector">
            <a:avLst/>
          </a:prstGeom>
          <a:gradFill rotWithShape="1">
            <a:gsLst>
              <a:gs pos="0">
                <a:srgbClr val="FEDADB"/>
              </a:gs>
              <a:gs pos="100000">
                <a:srgbClr val="766565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8D1F5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56" name="AutoShape 76"/>
          <p:cNvSpPr>
            <a:spLocks noChangeArrowheads="1"/>
          </p:cNvSpPr>
          <p:nvPr/>
        </p:nvSpPr>
        <p:spPr bwMode="auto">
          <a:xfrm>
            <a:off x="7815263" y="2511425"/>
            <a:ext cx="215900" cy="215900"/>
          </a:xfrm>
          <a:prstGeom prst="flowChartConnector">
            <a:avLst/>
          </a:prstGeom>
          <a:gradFill rotWithShape="1">
            <a:gsLst>
              <a:gs pos="0">
                <a:srgbClr val="FEDADB"/>
              </a:gs>
              <a:gs pos="100000">
                <a:srgbClr val="766565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8D1F5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57" name="AutoShape 77"/>
          <p:cNvSpPr>
            <a:spLocks noChangeArrowheads="1"/>
          </p:cNvSpPr>
          <p:nvPr/>
        </p:nvSpPr>
        <p:spPr bwMode="auto">
          <a:xfrm>
            <a:off x="8666163" y="4067175"/>
            <a:ext cx="215900" cy="215900"/>
          </a:xfrm>
          <a:prstGeom prst="flowChartConnector">
            <a:avLst/>
          </a:prstGeom>
          <a:gradFill rotWithShape="1">
            <a:gsLst>
              <a:gs pos="0">
                <a:srgbClr val="FEDADB"/>
              </a:gs>
              <a:gs pos="100000">
                <a:srgbClr val="766565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8D1F5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222750" y="2568575"/>
            <a:ext cx="1512888" cy="1546225"/>
            <a:chOff x="3016" y="1434"/>
            <a:chExt cx="1044" cy="1043"/>
          </a:xfrm>
        </p:grpSpPr>
        <p:sp>
          <p:nvSpPr>
            <p:cNvPr id="20525" name="Rectangle 36"/>
            <p:cNvSpPr>
              <a:spLocks noChangeArrowheads="1"/>
            </p:cNvSpPr>
            <p:nvPr/>
          </p:nvSpPr>
          <p:spPr bwMode="auto">
            <a:xfrm>
              <a:off x="3016" y="1434"/>
              <a:ext cx="1044" cy="1043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0526" name="Line 37"/>
            <p:cNvSpPr>
              <a:spLocks noChangeShapeType="1"/>
            </p:cNvSpPr>
            <p:nvPr/>
          </p:nvSpPr>
          <p:spPr bwMode="auto">
            <a:xfrm flipV="1">
              <a:off x="3543" y="1434"/>
              <a:ext cx="0" cy="10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7" name="Line 38"/>
            <p:cNvSpPr>
              <a:spLocks noChangeShapeType="1"/>
            </p:cNvSpPr>
            <p:nvPr/>
          </p:nvSpPr>
          <p:spPr bwMode="auto">
            <a:xfrm>
              <a:off x="3016" y="1957"/>
              <a:ext cx="10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26" name="AutoShape 46"/>
          <p:cNvSpPr>
            <a:spLocks noChangeArrowheads="1"/>
          </p:cNvSpPr>
          <p:nvPr/>
        </p:nvSpPr>
        <p:spPr bwMode="auto">
          <a:xfrm>
            <a:off x="4314825" y="3478213"/>
            <a:ext cx="576263" cy="504825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E6B3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chemeClr val="folHlink"/>
              </a:solidFill>
            </a:endParaRPr>
          </a:p>
        </p:txBody>
      </p:sp>
      <p:sp>
        <p:nvSpPr>
          <p:cNvPr id="71731" name="AutoShape 51"/>
          <p:cNvSpPr>
            <a:spLocks noChangeArrowheads="1"/>
          </p:cNvSpPr>
          <p:nvPr/>
        </p:nvSpPr>
        <p:spPr bwMode="auto">
          <a:xfrm>
            <a:off x="5554663" y="3160713"/>
            <a:ext cx="360362" cy="36036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EDADB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59" name="AutoShape 79"/>
          <p:cNvSpPr>
            <a:spLocks noChangeArrowheads="1"/>
          </p:cNvSpPr>
          <p:nvPr/>
        </p:nvSpPr>
        <p:spPr bwMode="auto">
          <a:xfrm>
            <a:off x="5078413" y="3478213"/>
            <a:ext cx="576262" cy="504825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E6B3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chemeClr val="folHlink"/>
              </a:solidFill>
            </a:endParaRPr>
          </a:p>
        </p:txBody>
      </p:sp>
      <p:sp>
        <p:nvSpPr>
          <p:cNvPr id="71760" name="AutoShape 80"/>
          <p:cNvSpPr>
            <a:spLocks noChangeArrowheads="1"/>
          </p:cNvSpPr>
          <p:nvPr/>
        </p:nvSpPr>
        <p:spPr bwMode="auto">
          <a:xfrm>
            <a:off x="5068888" y="2708275"/>
            <a:ext cx="576262" cy="504825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E6B3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chemeClr val="folHlink"/>
              </a:solidFill>
            </a:endParaRPr>
          </a:p>
        </p:txBody>
      </p:sp>
      <p:sp>
        <p:nvSpPr>
          <p:cNvPr id="71761" name="AutoShape 81"/>
          <p:cNvSpPr>
            <a:spLocks noChangeArrowheads="1"/>
          </p:cNvSpPr>
          <p:nvPr/>
        </p:nvSpPr>
        <p:spPr bwMode="auto">
          <a:xfrm>
            <a:off x="4319588" y="2717800"/>
            <a:ext cx="576262" cy="504825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E6B3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chemeClr val="folHlink"/>
              </a:solidFill>
            </a:endParaRPr>
          </a:p>
        </p:txBody>
      </p:sp>
      <p:sp>
        <p:nvSpPr>
          <p:cNvPr id="71767" name="AutoShape 87"/>
          <p:cNvSpPr>
            <a:spLocks noChangeArrowheads="1"/>
          </p:cNvSpPr>
          <p:nvPr/>
        </p:nvSpPr>
        <p:spPr bwMode="auto">
          <a:xfrm>
            <a:off x="5549900" y="2401888"/>
            <a:ext cx="360363" cy="36036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EDADB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68" name="AutoShape 88"/>
          <p:cNvSpPr>
            <a:spLocks noChangeArrowheads="1"/>
          </p:cNvSpPr>
          <p:nvPr/>
        </p:nvSpPr>
        <p:spPr bwMode="auto">
          <a:xfrm>
            <a:off x="5549900" y="3943350"/>
            <a:ext cx="360363" cy="36036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EDADB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69" name="AutoShape 89"/>
          <p:cNvSpPr>
            <a:spLocks noChangeArrowheads="1"/>
          </p:cNvSpPr>
          <p:nvPr/>
        </p:nvSpPr>
        <p:spPr bwMode="auto">
          <a:xfrm>
            <a:off x="4048125" y="3933825"/>
            <a:ext cx="360363" cy="36036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EDADB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70" name="AutoShape 90"/>
          <p:cNvSpPr>
            <a:spLocks noChangeArrowheads="1"/>
          </p:cNvSpPr>
          <p:nvPr/>
        </p:nvSpPr>
        <p:spPr bwMode="auto">
          <a:xfrm>
            <a:off x="4800600" y="3933825"/>
            <a:ext cx="360363" cy="36036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EDADB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71" name="AutoShape 91"/>
          <p:cNvSpPr>
            <a:spLocks noChangeArrowheads="1"/>
          </p:cNvSpPr>
          <p:nvPr/>
        </p:nvSpPr>
        <p:spPr bwMode="auto">
          <a:xfrm>
            <a:off x="4800600" y="3165475"/>
            <a:ext cx="360363" cy="36036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EDADB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72" name="AutoShape 92"/>
          <p:cNvSpPr>
            <a:spLocks noChangeArrowheads="1"/>
          </p:cNvSpPr>
          <p:nvPr/>
        </p:nvSpPr>
        <p:spPr bwMode="auto">
          <a:xfrm>
            <a:off x="4795838" y="2397125"/>
            <a:ext cx="360362" cy="36036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EDADB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73" name="AutoShape 93"/>
          <p:cNvSpPr>
            <a:spLocks noChangeArrowheads="1"/>
          </p:cNvSpPr>
          <p:nvPr/>
        </p:nvSpPr>
        <p:spPr bwMode="auto">
          <a:xfrm>
            <a:off x="4051300" y="3151188"/>
            <a:ext cx="360363" cy="36036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EDADB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71774" name="AutoShape 94"/>
          <p:cNvSpPr>
            <a:spLocks noChangeArrowheads="1"/>
          </p:cNvSpPr>
          <p:nvPr/>
        </p:nvSpPr>
        <p:spPr bwMode="auto">
          <a:xfrm>
            <a:off x="4051300" y="2401888"/>
            <a:ext cx="360363" cy="36036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EDADB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7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1000"/>
                                        <p:tgtEl>
                                          <p:spTgt spid="7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7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7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7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7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7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7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7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7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7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7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7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7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7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7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1000"/>
                                        <p:tgtEl>
                                          <p:spTgt spid="7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7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7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7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1000"/>
                                        <p:tgtEl>
                                          <p:spTgt spid="7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9" grpId="0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704" grpId="0" animBg="1"/>
      <p:bldP spid="71705" grpId="0" animBg="1"/>
      <p:bldP spid="71706" grpId="0" animBg="1"/>
      <p:bldP spid="71707" grpId="0" animBg="1"/>
      <p:bldP spid="71708" grpId="0" animBg="1"/>
      <p:bldP spid="71709" grpId="0" animBg="1"/>
      <p:bldP spid="71710" grpId="0" animBg="1"/>
      <p:bldP spid="71711" grpId="0" animBg="1"/>
      <p:bldP spid="71714" grpId="0" animBg="1"/>
      <p:bldP spid="71748" grpId="0" animBg="1"/>
      <p:bldP spid="71749" grpId="0" animBg="1"/>
      <p:bldP spid="71750" grpId="0" animBg="1"/>
      <p:bldP spid="71751" grpId="0" animBg="1"/>
      <p:bldP spid="71752" grpId="0" animBg="1"/>
      <p:bldP spid="71753" grpId="0" animBg="1"/>
      <p:bldP spid="71754" grpId="0" animBg="1"/>
      <p:bldP spid="71755" grpId="0" animBg="1"/>
      <p:bldP spid="71756" grpId="0" animBg="1"/>
      <p:bldP spid="71757" grpId="0" animBg="1"/>
      <p:bldP spid="71726" grpId="0" animBg="1"/>
      <p:bldP spid="71731" grpId="0" animBg="1"/>
      <p:bldP spid="71759" grpId="0" animBg="1"/>
      <p:bldP spid="71760" grpId="0" animBg="1"/>
      <p:bldP spid="71761" grpId="0" animBg="1"/>
      <p:bldP spid="71767" grpId="0" animBg="1"/>
      <p:bldP spid="71768" grpId="0" animBg="1"/>
      <p:bldP spid="71769" grpId="0" animBg="1"/>
      <p:bldP spid="71770" grpId="0" animBg="1"/>
      <p:bldP spid="71771" grpId="0" animBg="1"/>
      <p:bldP spid="71772" grpId="0" animBg="1"/>
      <p:bldP spid="71773" grpId="0" animBg="1"/>
      <p:bldP spid="717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tx2"/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416175"/>
            <a:ext cx="1944688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35150" y="3889375"/>
            <a:ext cx="2808288" cy="2668588"/>
            <a:chOff x="2043" y="1478"/>
            <a:chExt cx="3477" cy="3411"/>
          </a:xfrm>
        </p:grpSpPr>
        <p:pic>
          <p:nvPicPr>
            <p:cNvPr id="22567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13" y="2048"/>
              <a:ext cx="2610" cy="2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8" name="Text Box 9"/>
            <p:cNvSpPr txBox="1">
              <a:spLocks noChangeArrowheads="1"/>
            </p:cNvSpPr>
            <p:nvPr/>
          </p:nvSpPr>
          <p:spPr bwMode="auto">
            <a:xfrm>
              <a:off x="2043" y="1478"/>
              <a:ext cx="2253" cy="3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sz="1200" b="0"/>
                <a:t>                          </a:t>
              </a:r>
            </a:p>
            <a:p>
              <a:r>
                <a:rPr lang="ru-RU" altLang="ru-RU" sz="1200" b="0"/>
                <a:t>                           </a:t>
              </a:r>
            </a:p>
            <a:p>
              <a:r>
                <a:rPr lang="ru-RU" altLang="ru-RU" sz="1200" b="0"/>
                <a:t>                                </a:t>
              </a:r>
              <a:r>
                <a:rPr lang="ru-RU" altLang="ru-RU" sz="1600" b="0">
                  <a:solidFill>
                    <a:srgbClr val="000000"/>
                  </a:solidFill>
                </a:rPr>
                <a:t>А</a:t>
              </a:r>
            </a:p>
            <a:p>
              <a:endParaRPr lang="ru-RU" altLang="ru-RU" sz="1200" b="0"/>
            </a:p>
            <a:p>
              <a:endParaRPr lang="ru-RU" altLang="ru-RU" sz="1200" b="0"/>
            </a:p>
            <a:p>
              <a:endParaRPr lang="ru-RU" altLang="ru-RU" sz="1200" b="0"/>
            </a:p>
            <a:p>
              <a:endParaRPr lang="ru-RU" altLang="ru-RU" sz="1200" b="0"/>
            </a:p>
            <a:p>
              <a:r>
                <a:rPr lang="ru-RU" altLang="ru-RU" sz="1200" b="0"/>
                <a:t>       </a:t>
              </a:r>
              <a:r>
                <a:rPr lang="ru-RU" altLang="ru-RU" sz="1600" b="0">
                  <a:solidFill>
                    <a:srgbClr val="000000"/>
                  </a:solidFill>
                </a:rPr>
                <a:t>В </a:t>
              </a:r>
              <a:r>
                <a:rPr lang="ru-RU" altLang="ru-RU" sz="1200" b="0"/>
                <a:t>                                       </a:t>
              </a:r>
            </a:p>
            <a:p>
              <a:endParaRPr lang="ru-RU" altLang="ru-RU" sz="1200" b="0"/>
            </a:p>
            <a:p>
              <a:endParaRPr lang="ru-RU" altLang="ru-RU" sz="1200" b="0"/>
            </a:p>
            <a:p>
              <a:endParaRPr lang="ru-RU" altLang="ru-RU" sz="1200" b="0"/>
            </a:p>
            <a:p>
              <a:endParaRPr lang="ru-RU" altLang="ru-RU" sz="1200" b="0"/>
            </a:p>
            <a:p>
              <a:r>
                <a:rPr lang="ru-RU" altLang="ru-RU" sz="1200" b="0"/>
                <a:t>                               </a:t>
              </a:r>
              <a:r>
                <a:rPr lang="ru-RU" altLang="ru-RU" sz="1600" b="0">
                  <a:solidFill>
                    <a:srgbClr val="000000"/>
                  </a:solidFill>
                </a:rPr>
                <a:t>С</a:t>
              </a:r>
            </a:p>
            <a:p>
              <a:r>
                <a:rPr lang="ru-RU" altLang="ru-RU" sz="1200" b="0"/>
                <a:t>                    </a:t>
              </a:r>
              <a:endParaRPr lang="ru-RU" altLang="ru-RU" b="0"/>
            </a:p>
          </p:txBody>
        </p:sp>
        <p:sp>
          <p:nvSpPr>
            <p:cNvPr id="22569" name="Text Box 10"/>
            <p:cNvSpPr txBox="1">
              <a:spLocks noChangeArrowheads="1"/>
            </p:cNvSpPr>
            <p:nvPr/>
          </p:nvSpPr>
          <p:spPr bwMode="auto">
            <a:xfrm>
              <a:off x="5007" y="3188"/>
              <a:ext cx="513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ru-RU" sz="1600" b="0">
                  <a:solidFill>
                    <a:srgbClr val="000000"/>
                  </a:solidFill>
                </a:rPr>
                <a:t>D</a:t>
              </a:r>
              <a:endParaRPr lang="ru-RU" altLang="ru-RU" sz="1600" b="0">
                <a:solidFill>
                  <a:srgbClr val="000000"/>
                </a:solidFill>
              </a:endParaRPr>
            </a:p>
          </p:txBody>
        </p:sp>
      </p:grp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1973263"/>
            <a:ext cx="8351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2000"/>
              <a:t>- </a:t>
            </a:r>
            <a:r>
              <a:rPr lang="ru-RU" altLang="ru-RU" sz="2000">
                <a:solidFill>
                  <a:srgbClr val="000000"/>
                </a:solidFill>
              </a:rPr>
              <a:t>построение правильных многоугольников, вписанных в окружность</a:t>
            </a:r>
            <a:r>
              <a:rPr lang="ru-RU" altLang="ru-RU" sz="2000"/>
              <a:t> 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4500563" y="4202113"/>
            <a:ext cx="2663825" cy="2489200"/>
            <a:chOff x="2835" y="2645"/>
            <a:chExt cx="1678" cy="1568"/>
          </a:xfrm>
        </p:grpSpPr>
        <p:grpSp>
          <p:nvGrpSpPr>
            <p:cNvPr id="22557" name="Group 11"/>
            <p:cNvGrpSpPr>
              <a:grpSpLocks/>
            </p:cNvGrpSpPr>
            <p:nvPr/>
          </p:nvGrpSpPr>
          <p:grpSpPr bwMode="auto">
            <a:xfrm>
              <a:off x="2835" y="2645"/>
              <a:ext cx="1678" cy="1568"/>
              <a:chOff x="6888" y="1763"/>
              <a:chExt cx="3420" cy="3240"/>
            </a:xfrm>
          </p:grpSpPr>
          <p:pic>
            <p:nvPicPr>
              <p:cNvPr id="22559" name="Picture 1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116" y="2039"/>
                <a:ext cx="2775" cy="2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560" name="Group 13"/>
              <p:cNvGrpSpPr>
                <a:grpSpLocks/>
              </p:cNvGrpSpPr>
              <p:nvPr/>
            </p:nvGrpSpPr>
            <p:grpSpPr bwMode="auto">
              <a:xfrm>
                <a:off x="6888" y="1763"/>
                <a:ext cx="3420" cy="3240"/>
                <a:chOff x="7059" y="1544"/>
                <a:chExt cx="3420" cy="3240"/>
              </a:xfrm>
            </p:grpSpPr>
            <p:sp>
              <p:nvSpPr>
                <p:cNvPr id="2256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059" y="1544"/>
                  <a:ext cx="3420" cy="3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altLang="ru-RU" sz="1200" b="0"/>
                    <a:t>                           </a:t>
                  </a:r>
                  <a:r>
                    <a:rPr lang="ru-RU" altLang="ru-RU" sz="1600" b="0">
                      <a:solidFill>
                        <a:srgbClr val="000000"/>
                      </a:solidFill>
                    </a:rPr>
                    <a:t>А</a:t>
                  </a:r>
                </a:p>
                <a:p>
                  <a:endParaRPr lang="ru-RU" altLang="ru-RU" sz="1200" b="0"/>
                </a:p>
                <a:p>
                  <a:endParaRPr lang="ru-RU" altLang="ru-RU" sz="1200" b="0"/>
                </a:p>
                <a:p>
                  <a:endParaRPr lang="ru-RU" altLang="ru-RU" sz="1200" b="0"/>
                </a:p>
                <a:p>
                  <a:endParaRPr lang="ru-RU" altLang="ru-RU" sz="1200" b="0"/>
                </a:p>
                <a:p>
                  <a:endParaRPr lang="ru-RU" altLang="ru-RU" sz="1200" b="0"/>
                </a:p>
                <a:p>
                  <a:r>
                    <a:rPr lang="ru-RU" altLang="ru-RU" sz="1200" b="0"/>
                    <a:t> </a:t>
                  </a:r>
                  <a:r>
                    <a:rPr lang="ru-RU" altLang="ru-RU" sz="1600" b="0">
                      <a:solidFill>
                        <a:srgbClr val="000000"/>
                      </a:solidFill>
                    </a:rPr>
                    <a:t>В</a:t>
                  </a:r>
                  <a:r>
                    <a:rPr lang="ru-RU" altLang="ru-RU" sz="1600" b="0"/>
                    <a:t> </a:t>
                  </a:r>
                  <a:r>
                    <a:rPr lang="ru-RU" altLang="ru-RU" sz="1200" b="0"/>
                    <a:t>                                                     </a:t>
                  </a:r>
                  <a:r>
                    <a:rPr lang="en-US" altLang="ru-RU" sz="1600" b="0">
                      <a:solidFill>
                        <a:srgbClr val="000000"/>
                      </a:solidFill>
                    </a:rPr>
                    <a:t>D</a:t>
                  </a:r>
                  <a:endParaRPr lang="ru-RU" altLang="ru-RU" sz="1600" b="0">
                    <a:solidFill>
                      <a:srgbClr val="000000"/>
                    </a:solidFill>
                  </a:endParaRPr>
                </a:p>
                <a:p>
                  <a:endParaRPr lang="ru-RU" altLang="ru-RU" sz="1600" b="0"/>
                </a:p>
                <a:p>
                  <a:endParaRPr lang="ru-RU" altLang="ru-RU" sz="1200" b="0"/>
                </a:p>
                <a:p>
                  <a:endParaRPr lang="ru-RU" altLang="ru-RU" sz="1200" b="0"/>
                </a:p>
                <a:p>
                  <a:r>
                    <a:rPr lang="ru-RU" altLang="ru-RU" sz="1200" b="0"/>
                    <a:t>                           </a:t>
                  </a:r>
                  <a:r>
                    <a:rPr lang="ru-RU" altLang="ru-RU" sz="1600" b="0">
                      <a:solidFill>
                        <a:srgbClr val="000000"/>
                      </a:solidFill>
                    </a:rPr>
                    <a:t>С</a:t>
                  </a:r>
                </a:p>
                <a:p>
                  <a:r>
                    <a:rPr lang="ru-RU" altLang="ru-RU" sz="1200" b="0"/>
                    <a:t>                     </a:t>
                  </a:r>
                  <a:endParaRPr lang="ru-RU" altLang="ru-RU" b="0"/>
                </a:p>
              </p:txBody>
            </p:sp>
            <p:grpSp>
              <p:nvGrpSpPr>
                <p:cNvPr id="22562" name="Group 15"/>
                <p:cNvGrpSpPr>
                  <a:grpSpLocks/>
                </p:cNvGrpSpPr>
                <p:nvPr/>
              </p:nvGrpSpPr>
              <p:grpSpPr bwMode="auto">
                <a:xfrm>
                  <a:off x="7593" y="1676"/>
                  <a:ext cx="1440" cy="1920"/>
                  <a:chOff x="7821" y="10374"/>
                  <a:chExt cx="1440" cy="1920"/>
                </a:xfrm>
              </p:grpSpPr>
              <p:sp>
                <p:nvSpPr>
                  <p:cNvPr id="2256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81" y="11394"/>
                    <a:ext cx="360" cy="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 altLang="ru-RU" sz="1600" b="0">
                        <a:solidFill>
                          <a:srgbClr val="000000"/>
                        </a:solidFill>
                      </a:rPr>
                      <a:t>Е</a:t>
                    </a:r>
                  </a:p>
                </p:txBody>
              </p:sp>
              <p:sp>
                <p:nvSpPr>
                  <p:cNvPr id="2256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1" y="11754"/>
                    <a:ext cx="540" cy="5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 altLang="ru-RU" sz="1600" b="0"/>
                      <a:t>О</a:t>
                    </a:r>
                  </a:p>
                </p:txBody>
              </p:sp>
              <p:sp>
                <p:nvSpPr>
                  <p:cNvPr id="22565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21" y="10674"/>
                    <a:ext cx="360" cy="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altLang="ru-RU" sz="1600" b="0">
                        <a:solidFill>
                          <a:srgbClr val="000000"/>
                        </a:solidFill>
                      </a:rPr>
                      <a:t>F</a:t>
                    </a:r>
                    <a:endParaRPr lang="ru-RU" altLang="ru-RU" sz="1600" b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66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21" y="10374"/>
                    <a:ext cx="1080" cy="10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 altLang="ru-RU" sz="4800" b="0"/>
                      <a:t> </a:t>
                    </a:r>
                  </a:p>
                  <a:p>
                    <a:endParaRPr lang="ru-RU" altLang="ru-RU" sz="1600" b="0"/>
                  </a:p>
                </p:txBody>
              </p:sp>
            </p:grpSp>
          </p:grpSp>
        </p:grpSp>
        <p:sp>
          <p:nvSpPr>
            <p:cNvPr id="22558" name="Rectangle 25"/>
            <p:cNvSpPr>
              <a:spLocks noChangeArrowheads="1"/>
            </p:cNvSpPr>
            <p:nvPr/>
          </p:nvSpPr>
          <p:spPr bwMode="auto">
            <a:xfrm>
              <a:off x="3250" y="2735"/>
              <a:ext cx="27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5400" b="0">
                  <a:solidFill>
                    <a:srgbClr val="000000"/>
                  </a:solidFill>
                </a:rPr>
                <a:t>.</a:t>
              </a:r>
              <a:r>
                <a:rPr lang="en-US" altLang="ru-RU" sz="5400" b="0">
                  <a:solidFill>
                    <a:srgbClr val="000000"/>
                  </a:solidFill>
                </a:rPr>
                <a:t>  </a:t>
              </a:r>
              <a:endParaRPr lang="ru-RU" altLang="ru-RU" sz="54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41275" y="4908550"/>
            <a:ext cx="2227263" cy="936625"/>
            <a:chOff x="113" y="2886"/>
            <a:chExt cx="1247" cy="590"/>
          </a:xfrm>
        </p:grpSpPr>
        <p:sp>
          <p:nvSpPr>
            <p:cNvPr id="22555" name="Oval 40"/>
            <p:cNvSpPr>
              <a:spLocks noChangeArrowheads="1"/>
            </p:cNvSpPr>
            <p:nvPr/>
          </p:nvSpPr>
          <p:spPr bwMode="auto">
            <a:xfrm>
              <a:off x="158" y="2886"/>
              <a:ext cx="1179" cy="59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8D77B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2556" name="Text Box 26"/>
            <p:cNvSpPr txBox="1">
              <a:spLocks noChangeArrowheads="1"/>
            </p:cNvSpPr>
            <p:nvPr/>
          </p:nvSpPr>
          <p:spPr bwMode="auto">
            <a:xfrm>
              <a:off x="113" y="2931"/>
              <a:ext cx="124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/>
                <a:t>правильный четырехугольник</a:t>
              </a:r>
              <a:r>
                <a:rPr lang="ru-RU" altLang="ru-RU" b="0"/>
                <a:t> 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6877050" y="4941888"/>
            <a:ext cx="2266950" cy="936625"/>
            <a:chOff x="4422" y="2976"/>
            <a:chExt cx="1179" cy="590"/>
          </a:xfrm>
        </p:grpSpPr>
        <p:sp>
          <p:nvSpPr>
            <p:cNvPr id="22553" name="Oval 41"/>
            <p:cNvSpPr>
              <a:spLocks noChangeArrowheads="1"/>
            </p:cNvSpPr>
            <p:nvPr/>
          </p:nvSpPr>
          <p:spPr bwMode="auto">
            <a:xfrm>
              <a:off x="4422" y="2976"/>
              <a:ext cx="1179" cy="59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8D77B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2554" name="Rectangle 27"/>
            <p:cNvSpPr>
              <a:spLocks noChangeArrowheads="1"/>
            </p:cNvSpPr>
            <p:nvPr/>
          </p:nvSpPr>
          <p:spPr bwMode="auto">
            <a:xfrm>
              <a:off x="4422" y="3022"/>
              <a:ext cx="117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altLang="ru-RU"/>
                <a:t>правильный восьмиугольник</a:t>
              </a:r>
              <a:r>
                <a:rPr lang="ru-RU" altLang="ru-RU" b="0"/>
                <a:t> </a:t>
              </a:r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34925" y="2852738"/>
            <a:ext cx="2232025" cy="936625"/>
            <a:chOff x="204" y="1661"/>
            <a:chExt cx="1179" cy="590"/>
          </a:xfrm>
        </p:grpSpPr>
        <p:sp>
          <p:nvSpPr>
            <p:cNvPr id="22551" name="Oval 37"/>
            <p:cNvSpPr>
              <a:spLocks noChangeArrowheads="1"/>
            </p:cNvSpPr>
            <p:nvPr/>
          </p:nvSpPr>
          <p:spPr bwMode="auto">
            <a:xfrm>
              <a:off x="204" y="1661"/>
              <a:ext cx="1179" cy="59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8D77B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2552" name="Rectangle 28"/>
            <p:cNvSpPr>
              <a:spLocks noChangeArrowheads="1"/>
            </p:cNvSpPr>
            <p:nvPr/>
          </p:nvSpPr>
          <p:spPr bwMode="auto">
            <a:xfrm>
              <a:off x="249" y="1706"/>
              <a:ext cx="10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altLang="ru-RU"/>
                <a:t>правильный шестиугольник</a:t>
              </a:r>
              <a:r>
                <a:rPr lang="ru-RU" altLang="ru-RU" b="0"/>
                <a:t> </a:t>
              </a:r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6723063" y="2809875"/>
            <a:ext cx="2386012" cy="936625"/>
            <a:chOff x="4422" y="1616"/>
            <a:chExt cx="1179" cy="590"/>
          </a:xfrm>
        </p:grpSpPr>
        <p:sp>
          <p:nvSpPr>
            <p:cNvPr id="22549" name="Oval 39"/>
            <p:cNvSpPr>
              <a:spLocks noChangeArrowheads="1"/>
            </p:cNvSpPr>
            <p:nvPr/>
          </p:nvSpPr>
          <p:spPr bwMode="auto">
            <a:xfrm>
              <a:off x="4422" y="1616"/>
              <a:ext cx="1179" cy="59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8D77B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2550" name="Rectangle 29"/>
            <p:cNvSpPr>
              <a:spLocks noChangeArrowheads="1"/>
            </p:cNvSpPr>
            <p:nvPr/>
          </p:nvSpPr>
          <p:spPr bwMode="auto">
            <a:xfrm>
              <a:off x="4558" y="1661"/>
              <a:ext cx="9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altLang="ru-RU"/>
                <a:t>правильный треугольник</a:t>
              </a:r>
              <a:r>
                <a:rPr lang="ru-RU" altLang="ru-RU" b="0"/>
                <a:t> </a:t>
              </a:r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4859338" y="2282825"/>
            <a:ext cx="2232025" cy="1993900"/>
            <a:chOff x="3061" y="1207"/>
            <a:chExt cx="1406" cy="1256"/>
          </a:xfrm>
        </p:grpSpPr>
        <p:pic>
          <p:nvPicPr>
            <p:cNvPr id="2254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61" y="1344"/>
              <a:ext cx="1180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6" name="Text Box 30"/>
            <p:cNvSpPr txBox="1">
              <a:spLocks noChangeArrowheads="1"/>
            </p:cNvSpPr>
            <p:nvPr/>
          </p:nvSpPr>
          <p:spPr bwMode="auto">
            <a:xfrm>
              <a:off x="4195" y="1752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600" b="0">
                  <a:solidFill>
                    <a:srgbClr val="000000"/>
                  </a:solidFill>
                </a:rPr>
                <a:t>А</a:t>
              </a:r>
              <a:r>
                <a:rPr lang="ru-RU" altLang="ru-RU" sz="1600" b="0" baseline="-25000">
                  <a:solidFill>
                    <a:srgbClr val="000000"/>
                  </a:solidFill>
                </a:rPr>
                <a:t>1</a:t>
              </a:r>
              <a:endParaRPr lang="ru-RU" altLang="ru-RU" sz="1600" b="0">
                <a:solidFill>
                  <a:srgbClr val="000000"/>
                </a:solidFill>
              </a:endParaRPr>
            </a:p>
          </p:txBody>
        </p:sp>
        <p:sp>
          <p:nvSpPr>
            <p:cNvPr id="22547" name="Text Box 31"/>
            <p:cNvSpPr txBox="1">
              <a:spLocks noChangeArrowheads="1"/>
            </p:cNvSpPr>
            <p:nvPr/>
          </p:nvSpPr>
          <p:spPr bwMode="auto">
            <a:xfrm>
              <a:off x="3107" y="1207"/>
              <a:ext cx="2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600" b="0">
                  <a:solidFill>
                    <a:srgbClr val="000000"/>
                  </a:solidFill>
                </a:rPr>
                <a:t>А</a:t>
              </a:r>
              <a:r>
                <a:rPr lang="ru-RU" altLang="ru-RU" sz="1600" b="0" baseline="-25000">
                  <a:solidFill>
                    <a:srgbClr val="000000"/>
                  </a:solidFill>
                </a:rPr>
                <a:t>3</a:t>
              </a:r>
              <a:endParaRPr lang="ru-RU" altLang="ru-RU" sz="1600" b="0">
                <a:solidFill>
                  <a:srgbClr val="000000"/>
                </a:solidFill>
              </a:endParaRPr>
            </a:p>
          </p:txBody>
        </p:sp>
        <p:sp>
          <p:nvSpPr>
            <p:cNvPr id="22548" name="Text Box 32"/>
            <p:cNvSpPr txBox="1">
              <a:spLocks noChangeArrowheads="1"/>
            </p:cNvSpPr>
            <p:nvPr/>
          </p:nvSpPr>
          <p:spPr bwMode="auto">
            <a:xfrm>
              <a:off x="3107" y="2251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600" b="0">
                  <a:solidFill>
                    <a:srgbClr val="000000"/>
                  </a:solidFill>
                </a:rPr>
                <a:t>А</a:t>
              </a:r>
              <a:r>
                <a:rPr lang="ru-RU" altLang="ru-RU" sz="1600" b="0" baseline="-25000">
                  <a:solidFill>
                    <a:srgbClr val="000000"/>
                  </a:solidFill>
                </a:rPr>
                <a:t>5</a:t>
              </a:r>
              <a:endParaRPr lang="ru-RU" altLang="ru-RU" sz="1600" b="0">
                <a:solidFill>
                  <a:srgbClr val="000000"/>
                </a:solidFill>
              </a:endParaRPr>
            </a:p>
          </p:txBody>
        </p:sp>
      </p:grpSp>
      <p:sp>
        <p:nvSpPr>
          <p:cNvPr id="22539" name="Line 42"/>
          <p:cNvSpPr>
            <a:spLocks noChangeShapeType="1"/>
          </p:cNvSpPr>
          <p:nvPr/>
        </p:nvSpPr>
        <p:spPr bwMode="auto">
          <a:xfrm flipV="1">
            <a:off x="0" y="4240213"/>
            <a:ext cx="9144000" cy="71437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Line 43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Line 44"/>
          <p:cNvSpPr>
            <a:spLocks noChangeShapeType="1"/>
          </p:cNvSpPr>
          <p:nvPr/>
        </p:nvSpPr>
        <p:spPr bwMode="auto">
          <a:xfrm>
            <a:off x="4500563" y="2349500"/>
            <a:ext cx="0" cy="4175125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Rectangle 45"/>
          <p:cNvSpPr>
            <a:spLocks noChangeArrowheads="1"/>
          </p:cNvSpPr>
          <p:nvPr/>
        </p:nvSpPr>
        <p:spPr bwMode="auto">
          <a:xfrm>
            <a:off x="827088" y="476250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МАТЕМАТИЧЕСКИЕ ПРИНЦИПЫ ПОСТРОЕНИЯ ОРНАМЕНТОВ</a:t>
            </a:r>
          </a:p>
        </p:txBody>
      </p:sp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1403350" y="1546225"/>
            <a:ext cx="585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4800"/>
              </a:buClr>
              <a:buFont typeface="Wingdings" pitchFamily="2" charset="2"/>
              <a:buChar char="v"/>
            </a:pPr>
            <a:r>
              <a:rPr lang="ru-RU" altLang="ru-RU" sz="2400">
                <a:solidFill>
                  <a:srgbClr val="004800"/>
                </a:solidFill>
              </a:rPr>
              <a:t> Принципы построения розеток:</a:t>
            </a:r>
          </a:p>
        </p:txBody>
      </p:sp>
      <p:sp>
        <p:nvSpPr>
          <p:cNvPr id="22544" name="Line 53"/>
          <p:cNvSpPr>
            <a:spLocks noChangeShapeType="1"/>
          </p:cNvSpPr>
          <p:nvPr/>
        </p:nvSpPr>
        <p:spPr bwMode="auto">
          <a:xfrm>
            <a:off x="0" y="2055813"/>
            <a:ext cx="9144000" cy="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1C89C"/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57" name="Oval 85"/>
          <p:cNvSpPr>
            <a:spLocks noChangeArrowheads="1"/>
          </p:cNvSpPr>
          <p:nvPr/>
        </p:nvSpPr>
        <p:spPr bwMode="auto">
          <a:xfrm rot="1353267">
            <a:off x="411163" y="2854325"/>
            <a:ext cx="1698625" cy="16764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62" name="Oval 90"/>
          <p:cNvSpPr>
            <a:spLocks noChangeArrowheads="1"/>
          </p:cNvSpPr>
          <p:nvPr/>
        </p:nvSpPr>
        <p:spPr bwMode="auto">
          <a:xfrm>
            <a:off x="1939925" y="2408238"/>
            <a:ext cx="1689100" cy="1627187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 rot="5400000">
            <a:off x="1027906" y="3128169"/>
            <a:ext cx="2592388" cy="2698750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99" name="Oval 127"/>
          <p:cNvSpPr>
            <a:spLocks noChangeArrowheads="1"/>
          </p:cNvSpPr>
          <p:nvPr/>
        </p:nvSpPr>
        <p:spPr bwMode="auto">
          <a:xfrm flipV="1">
            <a:off x="1906588" y="3187700"/>
            <a:ext cx="71437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571" name="Text Box 299"/>
          <p:cNvSpPr txBox="1">
            <a:spLocks noChangeArrowheads="1"/>
          </p:cNvSpPr>
          <p:nvPr/>
        </p:nvSpPr>
        <p:spPr bwMode="auto">
          <a:xfrm>
            <a:off x="2211388" y="2819400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54570" name="Text Box 298"/>
          <p:cNvSpPr txBox="1">
            <a:spLocks noChangeArrowheads="1"/>
          </p:cNvSpPr>
          <p:nvPr/>
        </p:nvSpPr>
        <p:spPr bwMode="auto">
          <a:xfrm>
            <a:off x="1727200" y="3987800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1600">
                <a:solidFill>
                  <a:srgbClr val="000000"/>
                </a:solidFill>
              </a:rPr>
              <a:t>D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86" name="Text Box 314"/>
          <p:cNvSpPr txBox="1">
            <a:spLocks noChangeArrowheads="1"/>
          </p:cNvSpPr>
          <p:nvPr/>
        </p:nvSpPr>
        <p:spPr bwMode="auto">
          <a:xfrm>
            <a:off x="3670300" y="42687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6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72" name="Text Box 300"/>
          <p:cNvSpPr txBox="1">
            <a:spLocks noChangeArrowheads="1"/>
          </p:cNvSpPr>
          <p:nvPr/>
        </p:nvSpPr>
        <p:spPr bwMode="auto">
          <a:xfrm>
            <a:off x="615950" y="43322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1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68" name="Text Box 296"/>
          <p:cNvSpPr txBox="1">
            <a:spLocks noChangeArrowheads="1"/>
          </p:cNvSpPr>
          <p:nvPr/>
        </p:nvSpPr>
        <p:spPr bwMode="auto">
          <a:xfrm>
            <a:off x="2292350" y="4408488"/>
            <a:ext cx="334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54595" name="Text Box 323"/>
          <p:cNvSpPr txBox="1">
            <a:spLocks noChangeArrowheads="1"/>
          </p:cNvSpPr>
          <p:nvPr/>
        </p:nvSpPr>
        <p:spPr bwMode="auto">
          <a:xfrm>
            <a:off x="7239000" y="2803525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4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97" name="Text Box 325"/>
          <p:cNvSpPr txBox="1">
            <a:spLocks noChangeArrowheads="1"/>
          </p:cNvSpPr>
          <p:nvPr/>
        </p:nvSpPr>
        <p:spPr bwMode="auto">
          <a:xfrm>
            <a:off x="8355013" y="41925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6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99" name="Text Box 327"/>
          <p:cNvSpPr txBox="1">
            <a:spLocks noChangeArrowheads="1"/>
          </p:cNvSpPr>
          <p:nvPr/>
        </p:nvSpPr>
        <p:spPr bwMode="auto">
          <a:xfrm>
            <a:off x="7351713" y="554355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8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23566" name="Rectangle 70"/>
          <p:cNvSpPr>
            <a:spLocks noChangeArrowheads="1"/>
          </p:cNvSpPr>
          <p:nvPr/>
        </p:nvSpPr>
        <p:spPr bwMode="auto">
          <a:xfrm>
            <a:off x="827088" y="476250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МАТЕМАТИЧЕСКИЕ ПРИНЦИПЫ ПОСТРОЕНИЯ ОРНАМЕНТОВ</a:t>
            </a:r>
          </a:p>
        </p:txBody>
      </p:sp>
      <p:sp>
        <p:nvSpPr>
          <p:cNvPr id="54351" name="Oval 79"/>
          <p:cNvSpPr>
            <a:spLocks noChangeArrowheads="1"/>
          </p:cNvSpPr>
          <p:nvPr/>
        </p:nvSpPr>
        <p:spPr bwMode="auto">
          <a:xfrm>
            <a:off x="122238" y="3652838"/>
            <a:ext cx="1698625" cy="16764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59" name="Oval 87"/>
          <p:cNvSpPr>
            <a:spLocks noChangeArrowheads="1"/>
          </p:cNvSpPr>
          <p:nvPr/>
        </p:nvSpPr>
        <p:spPr bwMode="auto">
          <a:xfrm>
            <a:off x="1076325" y="2355850"/>
            <a:ext cx="1698625" cy="16764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60" name="Oval 88"/>
          <p:cNvSpPr>
            <a:spLocks noChangeArrowheads="1"/>
          </p:cNvSpPr>
          <p:nvPr/>
        </p:nvSpPr>
        <p:spPr bwMode="auto">
          <a:xfrm>
            <a:off x="2863850" y="3679825"/>
            <a:ext cx="1655763" cy="1582738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61" name="Oval 89"/>
          <p:cNvSpPr>
            <a:spLocks noChangeArrowheads="1"/>
          </p:cNvSpPr>
          <p:nvPr/>
        </p:nvSpPr>
        <p:spPr bwMode="auto">
          <a:xfrm rot="349657">
            <a:off x="2584450" y="2922588"/>
            <a:ext cx="1584325" cy="1614487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63" name="Oval 91"/>
          <p:cNvSpPr>
            <a:spLocks noChangeArrowheads="1"/>
          </p:cNvSpPr>
          <p:nvPr/>
        </p:nvSpPr>
        <p:spPr bwMode="auto">
          <a:xfrm>
            <a:off x="1171575" y="4854575"/>
            <a:ext cx="1584325" cy="1584325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64" name="Oval 92"/>
          <p:cNvSpPr>
            <a:spLocks noChangeArrowheads="1"/>
          </p:cNvSpPr>
          <p:nvPr/>
        </p:nvSpPr>
        <p:spPr bwMode="auto">
          <a:xfrm>
            <a:off x="2643188" y="4445000"/>
            <a:ext cx="1584325" cy="1584325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65" name="Oval 93"/>
          <p:cNvSpPr>
            <a:spLocks noChangeArrowheads="1"/>
          </p:cNvSpPr>
          <p:nvPr/>
        </p:nvSpPr>
        <p:spPr bwMode="auto">
          <a:xfrm>
            <a:off x="1908175" y="4856163"/>
            <a:ext cx="1652588" cy="1612900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rot="5400000" flipH="1">
            <a:off x="1062037" y="4478338"/>
            <a:ext cx="25939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8" name="Oval 16"/>
          <p:cNvSpPr>
            <a:spLocks noChangeArrowheads="1"/>
          </p:cNvSpPr>
          <p:nvPr/>
        </p:nvSpPr>
        <p:spPr bwMode="auto">
          <a:xfrm flipV="1">
            <a:off x="2320925" y="5724525"/>
            <a:ext cx="71438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289" name="Oval 17"/>
          <p:cNvSpPr>
            <a:spLocks noChangeArrowheads="1"/>
          </p:cNvSpPr>
          <p:nvPr/>
        </p:nvSpPr>
        <p:spPr bwMode="auto">
          <a:xfrm flipV="1">
            <a:off x="2332038" y="3148013"/>
            <a:ext cx="71437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94" name="Oval 122"/>
          <p:cNvSpPr>
            <a:spLocks noChangeArrowheads="1"/>
          </p:cNvSpPr>
          <p:nvPr/>
        </p:nvSpPr>
        <p:spPr bwMode="auto">
          <a:xfrm flipV="1">
            <a:off x="1873250" y="5668963"/>
            <a:ext cx="71438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95" name="Oval 123"/>
          <p:cNvSpPr>
            <a:spLocks noChangeArrowheads="1"/>
          </p:cNvSpPr>
          <p:nvPr/>
        </p:nvSpPr>
        <p:spPr bwMode="auto">
          <a:xfrm flipV="1">
            <a:off x="2725738" y="5657850"/>
            <a:ext cx="71437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98" name="Oval 126"/>
          <p:cNvSpPr>
            <a:spLocks noChangeArrowheads="1"/>
          </p:cNvSpPr>
          <p:nvPr/>
        </p:nvSpPr>
        <p:spPr bwMode="auto">
          <a:xfrm flipV="1">
            <a:off x="2714625" y="3209925"/>
            <a:ext cx="71438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rot="5400000">
            <a:off x="2324100" y="3128963"/>
            <a:ext cx="0" cy="2698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5" name="Oval 73"/>
          <p:cNvSpPr>
            <a:spLocks noChangeArrowheads="1"/>
          </p:cNvSpPr>
          <p:nvPr/>
        </p:nvSpPr>
        <p:spPr bwMode="auto">
          <a:xfrm flipV="1">
            <a:off x="2320925" y="3795713"/>
            <a:ext cx="71438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46" name="Oval 74"/>
          <p:cNvSpPr>
            <a:spLocks noChangeArrowheads="1"/>
          </p:cNvSpPr>
          <p:nvPr/>
        </p:nvSpPr>
        <p:spPr bwMode="auto">
          <a:xfrm flipV="1">
            <a:off x="2320925" y="4438650"/>
            <a:ext cx="71438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47" name="Line 75"/>
          <p:cNvSpPr>
            <a:spLocks noChangeShapeType="1"/>
          </p:cNvSpPr>
          <p:nvPr/>
        </p:nvSpPr>
        <p:spPr bwMode="auto">
          <a:xfrm flipH="1">
            <a:off x="974725" y="3829050"/>
            <a:ext cx="1349375" cy="638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348" name="Oval 76"/>
          <p:cNvSpPr>
            <a:spLocks noChangeArrowheads="1"/>
          </p:cNvSpPr>
          <p:nvPr/>
        </p:nvSpPr>
        <p:spPr bwMode="auto">
          <a:xfrm flipV="1">
            <a:off x="947738" y="4433888"/>
            <a:ext cx="71437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49" name="Oval 77"/>
          <p:cNvSpPr>
            <a:spLocks noChangeArrowheads="1"/>
          </p:cNvSpPr>
          <p:nvPr/>
        </p:nvSpPr>
        <p:spPr bwMode="auto">
          <a:xfrm flipV="1">
            <a:off x="3638550" y="4445000"/>
            <a:ext cx="71438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50" name="Oval 78"/>
          <p:cNvSpPr>
            <a:spLocks noChangeArrowheads="1"/>
          </p:cNvSpPr>
          <p:nvPr/>
        </p:nvSpPr>
        <p:spPr bwMode="auto">
          <a:xfrm flipV="1">
            <a:off x="1717675" y="4057650"/>
            <a:ext cx="71438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52" name="Oval 80"/>
          <p:cNvSpPr>
            <a:spLocks noChangeArrowheads="1"/>
          </p:cNvSpPr>
          <p:nvPr/>
        </p:nvSpPr>
        <p:spPr bwMode="auto">
          <a:xfrm flipV="1">
            <a:off x="1212850" y="3646488"/>
            <a:ext cx="71438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96" name="Oval 124"/>
          <p:cNvSpPr>
            <a:spLocks noChangeArrowheads="1"/>
          </p:cNvSpPr>
          <p:nvPr/>
        </p:nvSpPr>
        <p:spPr bwMode="auto">
          <a:xfrm flipV="1">
            <a:off x="3384550" y="5192713"/>
            <a:ext cx="71438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397" name="Oval 125"/>
          <p:cNvSpPr>
            <a:spLocks noChangeArrowheads="1"/>
          </p:cNvSpPr>
          <p:nvPr/>
        </p:nvSpPr>
        <p:spPr bwMode="auto">
          <a:xfrm flipV="1">
            <a:off x="3390900" y="3690938"/>
            <a:ext cx="71438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400" name="Oval 128"/>
          <p:cNvSpPr>
            <a:spLocks noChangeArrowheads="1"/>
          </p:cNvSpPr>
          <p:nvPr/>
        </p:nvSpPr>
        <p:spPr bwMode="auto">
          <a:xfrm flipV="1">
            <a:off x="1225550" y="5237163"/>
            <a:ext cx="71438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23591" name="Line 291"/>
          <p:cNvSpPr>
            <a:spLocks noChangeShapeType="1"/>
          </p:cNvSpPr>
          <p:nvPr/>
        </p:nvSpPr>
        <p:spPr bwMode="auto">
          <a:xfrm>
            <a:off x="4656138" y="1519238"/>
            <a:ext cx="0" cy="4995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92" name="Line 292"/>
          <p:cNvSpPr>
            <a:spLocks noChangeShapeType="1"/>
          </p:cNvSpPr>
          <p:nvPr/>
        </p:nvSpPr>
        <p:spPr bwMode="auto">
          <a:xfrm>
            <a:off x="0" y="22764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565" name="Rectangle 293"/>
          <p:cNvSpPr>
            <a:spLocks noChangeArrowheads="1"/>
          </p:cNvSpPr>
          <p:nvPr/>
        </p:nvSpPr>
        <p:spPr bwMode="auto">
          <a:xfrm>
            <a:off x="0" y="1563688"/>
            <a:ext cx="464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b="0"/>
              <a:t>- </a:t>
            </a:r>
            <a:r>
              <a:rPr lang="ru-RU" altLang="ru-RU"/>
              <a:t>построение правильного десятиугольника</a:t>
            </a:r>
          </a:p>
        </p:txBody>
      </p:sp>
      <p:sp>
        <p:nvSpPr>
          <p:cNvPr id="54566" name="Rectangle 294"/>
          <p:cNvSpPr>
            <a:spLocks noChangeArrowheads="1"/>
          </p:cNvSpPr>
          <p:nvPr/>
        </p:nvSpPr>
        <p:spPr bwMode="auto">
          <a:xfrm>
            <a:off x="4716463" y="1557338"/>
            <a:ext cx="4427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altLang="ru-RU"/>
              <a:t> построение правильного пятиугольника </a:t>
            </a:r>
          </a:p>
        </p:txBody>
      </p:sp>
      <p:sp>
        <p:nvSpPr>
          <p:cNvPr id="54587" name="Text Box 315"/>
          <p:cNvSpPr txBox="1">
            <a:spLocks noChangeArrowheads="1"/>
          </p:cNvSpPr>
          <p:nvPr/>
        </p:nvSpPr>
        <p:spPr bwMode="auto">
          <a:xfrm>
            <a:off x="3387725" y="5141913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7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92" name="Text Box 320"/>
          <p:cNvSpPr txBox="1">
            <a:spLocks noChangeArrowheads="1"/>
          </p:cNvSpPr>
          <p:nvPr/>
        </p:nvSpPr>
        <p:spPr bwMode="auto">
          <a:xfrm>
            <a:off x="5291138" y="4202113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1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94" name="Text Box 322"/>
          <p:cNvSpPr txBox="1">
            <a:spLocks noChangeArrowheads="1"/>
          </p:cNvSpPr>
          <p:nvPr/>
        </p:nvSpPr>
        <p:spPr bwMode="auto">
          <a:xfrm>
            <a:off x="6372225" y="27654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3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96" name="Text Box 324"/>
          <p:cNvSpPr txBox="1">
            <a:spLocks noChangeArrowheads="1"/>
          </p:cNvSpPr>
          <p:nvPr/>
        </p:nvSpPr>
        <p:spPr bwMode="auto">
          <a:xfrm>
            <a:off x="8020050" y="33194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5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98" name="Text Box 326"/>
          <p:cNvSpPr txBox="1">
            <a:spLocks noChangeArrowheads="1"/>
          </p:cNvSpPr>
          <p:nvPr/>
        </p:nvSpPr>
        <p:spPr bwMode="auto">
          <a:xfrm>
            <a:off x="8081963" y="49863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7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600" name="Text Box 328"/>
          <p:cNvSpPr txBox="1">
            <a:spLocks noChangeArrowheads="1"/>
          </p:cNvSpPr>
          <p:nvPr/>
        </p:nvSpPr>
        <p:spPr bwMode="auto">
          <a:xfrm>
            <a:off x="6372225" y="561340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9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93" name="Text Box 321"/>
          <p:cNvSpPr txBox="1">
            <a:spLocks noChangeArrowheads="1"/>
          </p:cNvSpPr>
          <p:nvPr/>
        </p:nvSpPr>
        <p:spPr bwMode="auto">
          <a:xfrm>
            <a:off x="5546725" y="3275013"/>
            <a:ext cx="47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2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601" name="Text Box 329"/>
          <p:cNvSpPr txBox="1">
            <a:spLocks noChangeArrowheads="1"/>
          </p:cNvSpPr>
          <p:nvPr/>
        </p:nvSpPr>
        <p:spPr bwMode="auto">
          <a:xfrm>
            <a:off x="5599113" y="5091113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10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15" name="Oval 243"/>
          <p:cNvSpPr>
            <a:spLocks noChangeArrowheads="1"/>
          </p:cNvSpPr>
          <p:nvPr/>
        </p:nvSpPr>
        <p:spPr bwMode="auto">
          <a:xfrm rot="5400000">
            <a:off x="5726906" y="3032919"/>
            <a:ext cx="2592388" cy="2698750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526" name="Oval 254"/>
          <p:cNvSpPr>
            <a:spLocks noChangeArrowheads="1"/>
          </p:cNvSpPr>
          <p:nvPr/>
        </p:nvSpPr>
        <p:spPr bwMode="auto">
          <a:xfrm flipV="1">
            <a:off x="7019925" y="4343400"/>
            <a:ext cx="71438" cy="73025"/>
          </a:xfrm>
          <a:prstGeom prst="ellipse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602" name="Text Box 330"/>
          <p:cNvSpPr txBox="1">
            <a:spLocks noChangeArrowheads="1"/>
          </p:cNvSpPr>
          <p:nvPr/>
        </p:nvSpPr>
        <p:spPr bwMode="auto">
          <a:xfrm>
            <a:off x="6988175" y="4318000"/>
            <a:ext cx="32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54344" name="Oval 72"/>
          <p:cNvSpPr>
            <a:spLocks noChangeArrowheads="1"/>
          </p:cNvSpPr>
          <p:nvPr/>
        </p:nvSpPr>
        <p:spPr bwMode="auto">
          <a:xfrm>
            <a:off x="1695450" y="3181350"/>
            <a:ext cx="1296988" cy="1296988"/>
          </a:xfrm>
          <a:prstGeom prst="ellips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4589" name="Text Box 317"/>
          <p:cNvSpPr txBox="1">
            <a:spLocks noChangeArrowheads="1"/>
          </p:cNvSpPr>
          <p:nvPr/>
        </p:nvSpPr>
        <p:spPr bwMode="auto">
          <a:xfrm>
            <a:off x="2605088" y="56991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8</a:t>
            </a:r>
            <a:endParaRPr lang="ru-RU" altLang="ru-RU" sz="1600">
              <a:solidFill>
                <a:srgbClr val="000000"/>
              </a:solidFill>
            </a:endParaRPr>
          </a:p>
        </p:txBody>
      </p:sp>
      <p:grpSp>
        <p:nvGrpSpPr>
          <p:cNvPr id="2" name="Group 355"/>
          <p:cNvGrpSpPr>
            <a:grpSpLocks/>
          </p:cNvGrpSpPr>
          <p:nvPr/>
        </p:nvGrpSpPr>
        <p:grpSpPr bwMode="auto">
          <a:xfrm>
            <a:off x="944563" y="3186113"/>
            <a:ext cx="2762250" cy="2554287"/>
            <a:chOff x="597" y="2004"/>
            <a:chExt cx="1740" cy="1609"/>
          </a:xfrm>
        </p:grpSpPr>
        <p:sp>
          <p:nvSpPr>
            <p:cNvPr id="23648" name="Oval 356"/>
            <p:cNvSpPr>
              <a:spLocks noChangeArrowheads="1"/>
            </p:cNvSpPr>
            <p:nvPr/>
          </p:nvSpPr>
          <p:spPr bwMode="auto">
            <a:xfrm flipV="1">
              <a:off x="1707" y="2019"/>
              <a:ext cx="45" cy="46"/>
            </a:xfrm>
            <a:prstGeom prst="ellipse">
              <a:avLst/>
            </a:prstGeom>
            <a:solidFill>
              <a:srgbClr val="C80000"/>
            </a:solidFill>
            <a:ln w="3175" algn="ctr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49" name="Oval 357"/>
            <p:cNvSpPr>
              <a:spLocks noChangeArrowheads="1"/>
            </p:cNvSpPr>
            <p:nvPr/>
          </p:nvSpPr>
          <p:spPr bwMode="auto">
            <a:xfrm flipV="1">
              <a:off x="1198" y="2004"/>
              <a:ext cx="45" cy="46"/>
            </a:xfrm>
            <a:prstGeom prst="ellipse">
              <a:avLst/>
            </a:prstGeom>
            <a:solidFill>
              <a:srgbClr val="C80000"/>
            </a:solidFill>
            <a:ln w="3175" algn="ctr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50" name="Oval 358"/>
            <p:cNvSpPr>
              <a:spLocks noChangeArrowheads="1"/>
            </p:cNvSpPr>
            <p:nvPr/>
          </p:nvSpPr>
          <p:spPr bwMode="auto">
            <a:xfrm flipV="1">
              <a:off x="764" y="2293"/>
              <a:ext cx="45" cy="46"/>
            </a:xfrm>
            <a:prstGeom prst="ellipse">
              <a:avLst/>
            </a:prstGeom>
            <a:solidFill>
              <a:srgbClr val="C80000"/>
            </a:solidFill>
            <a:ln w="3175" algn="ctr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51" name="Oval 359"/>
            <p:cNvSpPr>
              <a:spLocks noChangeArrowheads="1"/>
            </p:cNvSpPr>
            <p:nvPr/>
          </p:nvSpPr>
          <p:spPr bwMode="auto">
            <a:xfrm flipV="1">
              <a:off x="597" y="2789"/>
              <a:ext cx="45" cy="46"/>
            </a:xfrm>
            <a:prstGeom prst="ellipse">
              <a:avLst/>
            </a:prstGeom>
            <a:solidFill>
              <a:srgbClr val="C80000"/>
            </a:solidFill>
            <a:ln w="3175" algn="ctr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52" name="Oval 360"/>
            <p:cNvSpPr>
              <a:spLocks noChangeArrowheads="1"/>
            </p:cNvSpPr>
            <p:nvPr/>
          </p:nvSpPr>
          <p:spPr bwMode="auto">
            <a:xfrm flipV="1">
              <a:off x="772" y="3289"/>
              <a:ext cx="45" cy="46"/>
            </a:xfrm>
            <a:prstGeom prst="ellipse">
              <a:avLst/>
            </a:prstGeom>
            <a:solidFill>
              <a:srgbClr val="C80000"/>
            </a:solidFill>
            <a:ln w="3175" algn="ctr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53" name="Oval 361"/>
            <p:cNvSpPr>
              <a:spLocks noChangeArrowheads="1"/>
            </p:cNvSpPr>
            <p:nvPr/>
          </p:nvSpPr>
          <p:spPr bwMode="auto">
            <a:xfrm flipV="1">
              <a:off x="1180" y="3567"/>
              <a:ext cx="45" cy="46"/>
            </a:xfrm>
            <a:prstGeom prst="ellipse">
              <a:avLst/>
            </a:prstGeom>
            <a:solidFill>
              <a:srgbClr val="C80000"/>
            </a:solidFill>
            <a:ln w="3175" algn="ctr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54" name="Oval 362"/>
            <p:cNvSpPr>
              <a:spLocks noChangeArrowheads="1"/>
            </p:cNvSpPr>
            <p:nvPr/>
          </p:nvSpPr>
          <p:spPr bwMode="auto">
            <a:xfrm flipV="1">
              <a:off x="1719" y="3559"/>
              <a:ext cx="45" cy="46"/>
            </a:xfrm>
            <a:prstGeom prst="ellipse">
              <a:avLst/>
            </a:prstGeom>
            <a:solidFill>
              <a:srgbClr val="C80000"/>
            </a:solidFill>
            <a:ln w="3175" algn="ctr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55" name="Oval 363"/>
            <p:cNvSpPr>
              <a:spLocks noChangeArrowheads="1"/>
            </p:cNvSpPr>
            <p:nvPr/>
          </p:nvSpPr>
          <p:spPr bwMode="auto">
            <a:xfrm flipV="1">
              <a:off x="2132" y="3267"/>
              <a:ext cx="45" cy="46"/>
            </a:xfrm>
            <a:prstGeom prst="ellipse">
              <a:avLst/>
            </a:prstGeom>
            <a:solidFill>
              <a:srgbClr val="C80000"/>
            </a:solidFill>
            <a:ln w="3175" algn="ctr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56" name="Oval 364"/>
            <p:cNvSpPr>
              <a:spLocks noChangeArrowheads="1"/>
            </p:cNvSpPr>
            <p:nvPr/>
          </p:nvSpPr>
          <p:spPr bwMode="auto">
            <a:xfrm flipV="1">
              <a:off x="2292" y="2790"/>
              <a:ext cx="45" cy="46"/>
            </a:xfrm>
            <a:prstGeom prst="ellipse">
              <a:avLst/>
            </a:prstGeom>
            <a:solidFill>
              <a:srgbClr val="C80000"/>
            </a:solidFill>
            <a:ln w="3175" algn="ctr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57" name="Line 365"/>
            <p:cNvSpPr>
              <a:spLocks noChangeShapeType="1"/>
            </p:cNvSpPr>
            <p:nvPr/>
          </p:nvSpPr>
          <p:spPr bwMode="auto">
            <a:xfrm flipV="1">
              <a:off x="2141" y="2791"/>
              <a:ext cx="182" cy="499"/>
            </a:xfrm>
            <a:prstGeom prst="line">
              <a:avLst/>
            </a:prstGeom>
            <a:noFill/>
            <a:ln w="19050">
              <a:solidFill>
                <a:srgbClr val="C8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8" name="Oval 366"/>
            <p:cNvSpPr>
              <a:spLocks noChangeArrowheads="1"/>
            </p:cNvSpPr>
            <p:nvPr/>
          </p:nvSpPr>
          <p:spPr bwMode="auto">
            <a:xfrm flipV="1">
              <a:off x="2136" y="2321"/>
              <a:ext cx="45" cy="46"/>
            </a:xfrm>
            <a:prstGeom prst="ellipse">
              <a:avLst/>
            </a:prstGeom>
            <a:solidFill>
              <a:srgbClr val="C80000"/>
            </a:solidFill>
            <a:ln w="3175" algn="ctr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59" name="Line 367"/>
            <p:cNvSpPr>
              <a:spLocks noChangeShapeType="1"/>
            </p:cNvSpPr>
            <p:nvPr/>
          </p:nvSpPr>
          <p:spPr bwMode="auto">
            <a:xfrm flipV="1">
              <a:off x="802" y="2046"/>
              <a:ext cx="415" cy="264"/>
            </a:xfrm>
            <a:prstGeom prst="line">
              <a:avLst/>
            </a:prstGeom>
            <a:noFill/>
            <a:ln w="19050">
              <a:solidFill>
                <a:srgbClr val="C8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0" name="Line 368"/>
            <p:cNvSpPr>
              <a:spLocks noChangeShapeType="1"/>
            </p:cNvSpPr>
            <p:nvPr/>
          </p:nvSpPr>
          <p:spPr bwMode="auto">
            <a:xfrm>
              <a:off x="2142" y="2336"/>
              <a:ext cx="158" cy="460"/>
            </a:xfrm>
            <a:prstGeom prst="line">
              <a:avLst/>
            </a:prstGeom>
            <a:noFill/>
            <a:ln w="19050">
              <a:solidFill>
                <a:srgbClr val="C8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1" name="Line 369"/>
            <p:cNvSpPr>
              <a:spLocks noChangeShapeType="1"/>
            </p:cNvSpPr>
            <p:nvPr/>
          </p:nvSpPr>
          <p:spPr bwMode="auto">
            <a:xfrm flipV="1">
              <a:off x="1730" y="3285"/>
              <a:ext cx="404" cy="303"/>
            </a:xfrm>
            <a:prstGeom prst="line">
              <a:avLst/>
            </a:prstGeom>
            <a:noFill/>
            <a:ln w="19050">
              <a:solidFill>
                <a:srgbClr val="C8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2" name="Line 370"/>
            <p:cNvSpPr>
              <a:spLocks noChangeShapeType="1"/>
            </p:cNvSpPr>
            <p:nvPr/>
          </p:nvSpPr>
          <p:spPr bwMode="auto">
            <a:xfrm>
              <a:off x="1186" y="3583"/>
              <a:ext cx="545" cy="0"/>
            </a:xfrm>
            <a:prstGeom prst="line">
              <a:avLst/>
            </a:prstGeom>
            <a:noFill/>
            <a:ln w="19050">
              <a:solidFill>
                <a:srgbClr val="C8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3" name="Line 371"/>
            <p:cNvSpPr>
              <a:spLocks noChangeShapeType="1"/>
            </p:cNvSpPr>
            <p:nvPr/>
          </p:nvSpPr>
          <p:spPr bwMode="auto">
            <a:xfrm>
              <a:off x="815" y="3313"/>
              <a:ext cx="371" cy="264"/>
            </a:xfrm>
            <a:prstGeom prst="line">
              <a:avLst/>
            </a:prstGeom>
            <a:noFill/>
            <a:ln w="19050">
              <a:solidFill>
                <a:srgbClr val="C8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4" name="Line 372"/>
            <p:cNvSpPr>
              <a:spLocks noChangeShapeType="1"/>
            </p:cNvSpPr>
            <p:nvPr/>
          </p:nvSpPr>
          <p:spPr bwMode="auto">
            <a:xfrm>
              <a:off x="622" y="2808"/>
              <a:ext cx="180" cy="506"/>
            </a:xfrm>
            <a:prstGeom prst="line">
              <a:avLst/>
            </a:prstGeom>
            <a:noFill/>
            <a:ln w="19050">
              <a:solidFill>
                <a:srgbClr val="C8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5" name="Line 373"/>
            <p:cNvSpPr>
              <a:spLocks noChangeShapeType="1"/>
            </p:cNvSpPr>
            <p:nvPr/>
          </p:nvSpPr>
          <p:spPr bwMode="auto">
            <a:xfrm flipH="1">
              <a:off x="621" y="2312"/>
              <a:ext cx="176" cy="485"/>
            </a:xfrm>
            <a:prstGeom prst="line">
              <a:avLst/>
            </a:prstGeom>
            <a:noFill/>
            <a:ln w="19050">
              <a:solidFill>
                <a:srgbClr val="C8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6" name="Line 374"/>
            <p:cNvSpPr>
              <a:spLocks noChangeShapeType="1"/>
            </p:cNvSpPr>
            <p:nvPr/>
          </p:nvSpPr>
          <p:spPr bwMode="auto">
            <a:xfrm>
              <a:off x="1211" y="2043"/>
              <a:ext cx="544" cy="0"/>
            </a:xfrm>
            <a:prstGeom prst="line">
              <a:avLst/>
            </a:prstGeom>
            <a:noFill/>
            <a:ln w="19050">
              <a:solidFill>
                <a:srgbClr val="C8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7" name="Line 375"/>
            <p:cNvSpPr>
              <a:spLocks noChangeShapeType="1"/>
            </p:cNvSpPr>
            <p:nvPr/>
          </p:nvSpPr>
          <p:spPr bwMode="auto">
            <a:xfrm>
              <a:off x="1731" y="2046"/>
              <a:ext cx="406" cy="300"/>
            </a:xfrm>
            <a:prstGeom prst="line">
              <a:avLst/>
            </a:prstGeom>
            <a:noFill/>
            <a:ln w="19050">
              <a:solidFill>
                <a:srgbClr val="C8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585" name="Text Box 313"/>
          <p:cNvSpPr txBox="1">
            <a:spLocks noChangeArrowheads="1"/>
          </p:cNvSpPr>
          <p:nvPr/>
        </p:nvSpPr>
        <p:spPr bwMode="auto">
          <a:xfrm>
            <a:off x="3400425" y="341947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5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90" name="Text Box 318"/>
          <p:cNvSpPr txBox="1">
            <a:spLocks noChangeArrowheads="1"/>
          </p:cNvSpPr>
          <p:nvPr/>
        </p:nvSpPr>
        <p:spPr bwMode="auto">
          <a:xfrm>
            <a:off x="1601788" y="56483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9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91" name="Text Box 319"/>
          <p:cNvSpPr txBox="1">
            <a:spLocks noChangeArrowheads="1"/>
          </p:cNvSpPr>
          <p:nvPr/>
        </p:nvSpPr>
        <p:spPr bwMode="auto">
          <a:xfrm>
            <a:off x="957263" y="5272088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10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82" name="Text Box 310"/>
          <p:cNvSpPr txBox="1">
            <a:spLocks noChangeArrowheads="1"/>
          </p:cNvSpPr>
          <p:nvPr/>
        </p:nvSpPr>
        <p:spPr bwMode="auto">
          <a:xfrm>
            <a:off x="833438" y="3351213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2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83" name="Text Box 311"/>
          <p:cNvSpPr txBox="1">
            <a:spLocks noChangeArrowheads="1"/>
          </p:cNvSpPr>
          <p:nvPr/>
        </p:nvSpPr>
        <p:spPr bwMode="auto">
          <a:xfrm>
            <a:off x="1676400" y="283368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3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84" name="Text Box 312"/>
          <p:cNvSpPr txBox="1">
            <a:spLocks noChangeArrowheads="1"/>
          </p:cNvSpPr>
          <p:nvPr/>
        </p:nvSpPr>
        <p:spPr bwMode="auto">
          <a:xfrm>
            <a:off x="2586038" y="2876550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А</a:t>
            </a:r>
            <a:r>
              <a:rPr lang="ru-RU" altLang="ru-RU" sz="1600" baseline="-25000">
                <a:solidFill>
                  <a:srgbClr val="000000"/>
                </a:solidFill>
              </a:rPr>
              <a:t>4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54569" name="Text Box 297"/>
          <p:cNvSpPr txBox="1">
            <a:spLocks noChangeArrowheads="1"/>
          </p:cNvSpPr>
          <p:nvPr/>
        </p:nvSpPr>
        <p:spPr bwMode="auto">
          <a:xfrm>
            <a:off x="2320925" y="371316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>
                <a:solidFill>
                  <a:srgbClr val="000000"/>
                </a:solidFill>
              </a:rPr>
              <a:t>С</a:t>
            </a:r>
          </a:p>
        </p:txBody>
      </p:sp>
      <p:grpSp>
        <p:nvGrpSpPr>
          <p:cNvPr id="3" name="Group 376"/>
          <p:cNvGrpSpPr>
            <a:grpSpLocks/>
          </p:cNvGrpSpPr>
          <p:nvPr/>
        </p:nvGrpSpPr>
        <p:grpSpPr bwMode="auto">
          <a:xfrm>
            <a:off x="5640388" y="3101975"/>
            <a:ext cx="2762250" cy="2554288"/>
            <a:chOff x="3557" y="1948"/>
            <a:chExt cx="1740" cy="1609"/>
          </a:xfrm>
        </p:grpSpPr>
        <p:sp>
          <p:nvSpPr>
            <p:cNvPr id="23628" name="Line 377"/>
            <p:cNvSpPr>
              <a:spLocks noChangeShapeType="1"/>
            </p:cNvSpPr>
            <p:nvPr/>
          </p:nvSpPr>
          <p:spPr bwMode="auto">
            <a:xfrm>
              <a:off x="4171" y="1983"/>
              <a:ext cx="544" cy="0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9" name="Line 378"/>
            <p:cNvSpPr>
              <a:spLocks noChangeShapeType="1"/>
            </p:cNvSpPr>
            <p:nvPr/>
          </p:nvSpPr>
          <p:spPr bwMode="auto">
            <a:xfrm>
              <a:off x="4694" y="1991"/>
              <a:ext cx="421" cy="302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0" name="Line 379"/>
            <p:cNvSpPr>
              <a:spLocks noChangeShapeType="1"/>
            </p:cNvSpPr>
            <p:nvPr/>
          </p:nvSpPr>
          <p:spPr bwMode="auto">
            <a:xfrm>
              <a:off x="5106" y="2278"/>
              <a:ext cx="172" cy="505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1" name="Line 380"/>
            <p:cNvSpPr>
              <a:spLocks noChangeShapeType="1"/>
            </p:cNvSpPr>
            <p:nvPr/>
          </p:nvSpPr>
          <p:spPr bwMode="auto">
            <a:xfrm flipV="1">
              <a:off x="3760" y="1991"/>
              <a:ext cx="408" cy="272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2" name="Line 381"/>
            <p:cNvSpPr>
              <a:spLocks noChangeShapeType="1"/>
            </p:cNvSpPr>
            <p:nvPr/>
          </p:nvSpPr>
          <p:spPr bwMode="auto">
            <a:xfrm flipH="1">
              <a:off x="3581" y="2252"/>
              <a:ext cx="176" cy="485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3" name="Line 382"/>
            <p:cNvSpPr>
              <a:spLocks noChangeShapeType="1"/>
            </p:cNvSpPr>
            <p:nvPr/>
          </p:nvSpPr>
          <p:spPr bwMode="auto">
            <a:xfrm>
              <a:off x="3575" y="2748"/>
              <a:ext cx="180" cy="506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4" name="Line 383"/>
            <p:cNvSpPr>
              <a:spLocks noChangeShapeType="1"/>
            </p:cNvSpPr>
            <p:nvPr/>
          </p:nvSpPr>
          <p:spPr bwMode="auto">
            <a:xfrm>
              <a:off x="4146" y="3523"/>
              <a:ext cx="545" cy="0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5" name="Line 384"/>
            <p:cNvSpPr>
              <a:spLocks noChangeShapeType="1"/>
            </p:cNvSpPr>
            <p:nvPr/>
          </p:nvSpPr>
          <p:spPr bwMode="auto">
            <a:xfrm flipV="1">
              <a:off x="5108" y="2740"/>
              <a:ext cx="166" cy="490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6" name="Oval 385"/>
            <p:cNvSpPr>
              <a:spLocks noChangeArrowheads="1"/>
            </p:cNvSpPr>
            <p:nvPr/>
          </p:nvSpPr>
          <p:spPr bwMode="auto">
            <a:xfrm flipV="1">
              <a:off x="4677" y="3504"/>
              <a:ext cx="45" cy="46"/>
            </a:xfrm>
            <a:prstGeom prst="ellipse">
              <a:avLst/>
            </a:prstGeom>
            <a:solidFill>
              <a:srgbClr val="4D4D4D"/>
            </a:solidFill>
            <a:ln w="317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37" name="Oval 386"/>
            <p:cNvSpPr>
              <a:spLocks noChangeArrowheads="1"/>
            </p:cNvSpPr>
            <p:nvPr/>
          </p:nvSpPr>
          <p:spPr bwMode="auto">
            <a:xfrm flipV="1">
              <a:off x="4670" y="1962"/>
              <a:ext cx="45" cy="46"/>
            </a:xfrm>
            <a:prstGeom prst="ellipse">
              <a:avLst/>
            </a:prstGeom>
            <a:solidFill>
              <a:srgbClr val="4D4D4D"/>
            </a:solidFill>
            <a:ln w="317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38" name="Oval 387"/>
            <p:cNvSpPr>
              <a:spLocks noChangeArrowheads="1"/>
            </p:cNvSpPr>
            <p:nvPr/>
          </p:nvSpPr>
          <p:spPr bwMode="auto">
            <a:xfrm flipV="1">
              <a:off x="5252" y="2740"/>
              <a:ext cx="45" cy="46"/>
            </a:xfrm>
            <a:prstGeom prst="ellipse">
              <a:avLst/>
            </a:prstGeom>
            <a:solidFill>
              <a:srgbClr val="4D4D4D"/>
            </a:solidFill>
            <a:ln w="317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39" name="Oval 388"/>
            <p:cNvSpPr>
              <a:spLocks noChangeArrowheads="1"/>
            </p:cNvSpPr>
            <p:nvPr/>
          </p:nvSpPr>
          <p:spPr bwMode="auto">
            <a:xfrm flipV="1">
              <a:off x="3726" y="3227"/>
              <a:ext cx="45" cy="46"/>
            </a:xfrm>
            <a:prstGeom prst="ellipse">
              <a:avLst/>
            </a:prstGeom>
            <a:solidFill>
              <a:srgbClr val="4D4D4D"/>
            </a:solidFill>
            <a:ln w="317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40" name="Line 389"/>
            <p:cNvSpPr>
              <a:spLocks noChangeShapeType="1"/>
            </p:cNvSpPr>
            <p:nvPr/>
          </p:nvSpPr>
          <p:spPr bwMode="auto">
            <a:xfrm flipV="1">
              <a:off x="4677" y="3239"/>
              <a:ext cx="422" cy="289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1" name="Line 390"/>
            <p:cNvSpPr>
              <a:spLocks noChangeShapeType="1"/>
            </p:cNvSpPr>
            <p:nvPr/>
          </p:nvSpPr>
          <p:spPr bwMode="auto">
            <a:xfrm>
              <a:off x="3775" y="3253"/>
              <a:ext cx="371" cy="264"/>
            </a:xfrm>
            <a:prstGeom prst="line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2" name="Oval 391"/>
            <p:cNvSpPr>
              <a:spLocks noChangeArrowheads="1"/>
            </p:cNvSpPr>
            <p:nvPr/>
          </p:nvSpPr>
          <p:spPr bwMode="auto">
            <a:xfrm flipV="1">
              <a:off x="5096" y="2265"/>
              <a:ext cx="45" cy="46"/>
            </a:xfrm>
            <a:prstGeom prst="ellipse">
              <a:avLst/>
            </a:prstGeom>
            <a:solidFill>
              <a:srgbClr val="4D4D4D"/>
            </a:solidFill>
            <a:ln w="317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43" name="Oval 392"/>
            <p:cNvSpPr>
              <a:spLocks noChangeArrowheads="1"/>
            </p:cNvSpPr>
            <p:nvPr/>
          </p:nvSpPr>
          <p:spPr bwMode="auto">
            <a:xfrm flipV="1">
              <a:off x="5092" y="3211"/>
              <a:ext cx="45" cy="46"/>
            </a:xfrm>
            <a:prstGeom prst="ellipse">
              <a:avLst/>
            </a:prstGeom>
            <a:solidFill>
              <a:srgbClr val="4D4D4D"/>
            </a:solidFill>
            <a:ln w="317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44" name="Oval 393"/>
            <p:cNvSpPr>
              <a:spLocks noChangeArrowheads="1"/>
            </p:cNvSpPr>
            <p:nvPr/>
          </p:nvSpPr>
          <p:spPr bwMode="auto">
            <a:xfrm flipV="1">
              <a:off x="4140" y="3511"/>
              <a:ext cx="45" cy="46"/>
            </a:xfrm>
            <a:prstGeom prst="ellipse">
              <a:avLst/>
            </a:prstGeom>
            <a:solidFill>
              <a:srgbClr val="4D4D4D"/>
            </a:solidFill>
            <a:ln w="317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45" name="Oval 394"/>
            <p:cNvSpPr>
              <a:spLocks noChangeArrowheads="1"/>
            </p:cNvSpPr>
            <p:nvPr/>
          </p:nvSpPr>
          <p:spPr bwMode="auto">
            <a:xfrm flipV="1">
              <a:off x="4149" y="1948"/>
              <a:ext cx="45" cy="46"/>
            </a:xfrm>
            <a:prstGeom prst="ellipse">
              <a:avLst/>
            </a:prstGeom>
            <a:solidFill>
              <a:srgbClr val="4D4D4D"/>
            </a:solidFill>
            <a:ln w="317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46" name="Oval 395"/>
            <p:cNvSpPr>
              <a:spLocks noChangeArrowheads="1"/>
            </p:cNvSpPr>
            <p:nvPr/>
          </p:nvSpPr>
          <p:spPr bwMode="auto">
            <a:xfrm flipV="1">
              <a:off x="3557" y="2733"/>
              <a:ext cx="45" cy="46"/>
            </a:xfrm>
            <a:prstGeom prst="ellipse">
              <a:avLst/>
            </a:prstGeom>
            <a:solidFill>
              <a:srgbClr val="4D4D4D"/>
            </a:solidFill>
            <a:ln w="317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47" name="Oval 396"/>
            <p:cNvSpPr>
              <a:spLocks noChangeArrowheads="1"/>
            </p:cNvSpPr>
            <p:nvPr/>
          </p:nvSpPr>
          <p:spPr bwMode="auto">
            <a:xfrm flipV="1">
              <a:off x="3730" y="2243"/>
              <a:ext cx="45" cy="46"/>
            </a:xfrm>
            <a:prstGeom prst="ellipse">
              <a:avLst/>
            </a:prstGeom>
            <a:solidFill>
              <a:srgbClr val="4D4D4D"/>
            </a:solidFill>
            <a:ln w="3175" algn="ctr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</p:grpSp>
      <p:grpSp>
        <p:nvGrpSpPr>
          <p:cNvPr id="4" name="Group 397"/>
          <p:cNvGrpSpPr>
            <a:grpSpLocks/>
          </p:cNvGrpSpPr>
          <p:nvPr/>
        </p:nvGrpSpPr>
        <p:grpSpPr bwMode="auto">
          <a:xfrm>
            <a:off x="5640388" y="3097213"/>
            <a:ext cx="2514600" cy="2554287"/>
            <a:chOff x="3557" y="1948"/>
            <a:chExt cx="1584" cy="1609"/>
          </a:xfrm>
        </p:grpSpPr>
        <p:sp>
          <p:nvSpPr>
            <p:cNvPr id="23618" name="Line 398"/>
            <p:cNvSpPr>
              <a:spLocks noChangeShapeType="1"/>
            </p:cNvSpPr>
            <p:nvPr/>
          </p:nvSpPr>
          <p:spPr bwMode="auto">
            <a:xfrm>
              <a:off x="4171" y="1976"/>
              <a:ext cx="953" cy="317"/>
            </a:xfrm>
            <a:prstGeom prst="line">
              <a:avLst/>
            </a:prstGeom>
            <a:noFill/>
            <a:ln w="28575">
              <a:solidFill>
                <a:srgbClr val="C8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9" name="Line 399"/>
            <p:cNvSpPr>
              <a:spLocks noChangeShapeType="1"/>
            </p:cNvSpPr>
            <p:nvPr/>
          </p:nvSpPr>
          <p:spPr bwMode="auto">
            <a:xfrm>
              <a:off x="5110" y="2286"/>
              <a:ext cx="0" cy="953"/>
            </a:xfrm>
            <a:prstGeom prst="line">
              <a:avLst/>
            </a:prstGeom>
            <a:noFill/>
            <a:ln w="28575">
              <a:solidFill>
                <a:srgbClr val="C8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0" name="Line 400"/>
            <p:cNvSpPr>
              <a:spLocks noChangeShapeType="1"/>
            </p:cNvSpPr>
            <p:nvPr/>
          </p:nvSpPr>
          <p:spPr bwMode="auto">
            <a:xfrm flipV="1">
              <a:off x="4150" y="3239"/>
              <a:ext cx="949" cy="293"/>
            </a:xfrm>
            <a:prstGeom prst="line">
              <a:avLst/>
            </a:prstGeom>
            <a:noFill/>
            <a:ln w="28575">
              <a:solidFill>
                <a:srgbClr val="C8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1" name="Line 401"/>
            <p:cNvSpPr>
              <a:spLocks noChangeShapeType="1"/>
            </p:cNvSpPr>
            <p:nvPr/>
          </p:nvSpPr>
          <p:spPr bwMode="auto">
            <a:xfrm>
              <a:off x="3589" y="2761"/>
              <a:ext cx="558" cy="750"/>
            </a:xfrm>
            <a:prstGeom prst="line">
              <a:avLst/>
            </a:prstGeom>
            <a:noFill/>
            <a:ln w="28575">
              <a:solidFill>
                <a:srgbClr val="C8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2" name="Oval 402"/>
            <p:cNvSpPr>
              <a:spLocks noChangeArrowheads="1"/>
            </p:cNvSpPr>
            <p:nvPr/>
          </p:nvSpPr>
          <p:spPr bwMode="auto">
            <a:xfrm flipV="1">
              <a:off x="5096" y="2265"/>
              <a:ext cx="45" cy="46"/>
            </a:xfrm>
            <a:prstGeom prst="ellipse">
              <a:avLst/>
            </a:prstGeom>
            <a:solidFill>
              <a:srgbClr val="C80000"/>
            </a:solidFill>
            <a:ln w="3175" algn="ctr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23" name="Oval 403"/>
            <p:cNvSpPr>
              <a:spLocks noChangeArrowheads="1"/>
            </p:cNvSpPr>
            <p:nvPr/>
          </p:nvSpPr>
          <p:spPr bwMode="auto">
            <a:xfrm flipV="1">
              <a:off x="5092" y="3211"/>
              <a:ext cx="45" cy="46"/>
            </a:xfrm>
            <a:prstGeom prst="ellipse">
              <a:avLst/>
            </a:prstGeom>
            <a:solidFill>
              <a:srgbClr val="C80000"/>
            </a:solidFill>
            <a:ln w="3175" algn="ctr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24" name="Oval 404"/>
            <p:cNvSpPr>
              <a:spLocks noChangeArrowheads="1"/>
            </p:cNvSpPr>
            <p:nvPr/>
          </p:nvSpPr>
          <p:spPr bwMode="auto">
            <a:xfrm flipV="1">
              <a:off x="4140" y="3511"/>
              <a:ext cx="45" cy="46"/>
            </a:xfrm>
            <a:prstGeom prst="ellipse">
              <a:avLst/>
            </a:prstGeom>
            <a:solidFill>
              <a:srgbClr val="C80000"/>
            </a:solidFill>
            <a:ln w="3175" algn="ctr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25" name="Line 405"/>
            <p:cNvSpPr>
              <a:spLocks noChangeShapeType="1"/>
            </p:cNvSpPr>
            <p:nvPr/>
          </p:nvSpPr>
          <p:spPr bwMode="auto">
            <a:xfrm flipV="1">
              <a:off x="3590" y="1964"/>
              <a:ext cx="583" cy="775"/>
            </a:xfrm>
            <a:prstGeom prst="line">
              <a:avLst/>
            </a:prstGeom>
            <a:noFill/>
            <a:ln w="28575">
              <a:solidFill>
                <a:srgbClr val="C8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6" name="Oval 406"/>
            <p:cNvSpPr>
              <a:spLocks noChangeArrowheads="1"/>
            </p:cNvSpPr>
            <p:nvPr/>
          </p:nvSpPr>
          <p:spPr bwMode="auto">
            <a:xfrm flipV="1">
              <a:off x="4149" y="1948"/>
              <a:ext cx="45" cy="46"/>
            </a:xfrm>
            <a:prstGeom prst="ellipse">
              <a:avLst/>
            </a:prstGeom>
            <a:solidFill>
              <a:srgbClr val="C80000"/>
            </a:solidFill>
            <a:ln w="3175" algn="ctr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3627" name="Oval 407"/>
            <p:cNvSpPr>
              <a:spLocks noChangeArrowheads="1"/>
            </p:cNvSpPr>
            <p:nvPr/>
          </p:nvSpPr>
          <p:spPr bwMode="auto">
            <a:xfrm flipV="1">
              <a:off x="3557" y="2733"/>
              <a:ext cx="45" cy="46"/>
            </a:xfrm>
            <a:prstGeom prst="ellipse">
              <a:avLst/>
            </a:prstGeom>
            <a:solidFill>
              <a:srgbClr val="C80000"/>
            </a:solidFill>
            <a:ln w="3175" algn="ctr">
              <a:solidFill>
                <a:srgbClr val="C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5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5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5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5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1000"/>
                                        <p:tgtEl>
                                          <p:spTgt spid="5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1000"/>
                                        <p:tgtEl>
                                          <p:spTgt spid="5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5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5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5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5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5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5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5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5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5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5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5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1000"/>
                                        <p:tgtEl>
                                          <p:spTgt spid="5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1000"/>
                                        <p:tgtEl>
                                          <p:spTgt spid="5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1000"/>
                                        <p:tgtEl>
                                          <p:spTgt spid="5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7" dur="1000"/>
                                        <p:tgtEl>
                                          <p:spTgt spid="5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1000"/>
                                        <p:tgtEl>
                                          <p:spTgt spid="5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1000"/>
                                        <p:tgtEl>
                                          <p:spTgt spid="5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1000"/>
                                        <p:tgtEl>
                                          <p:spTgt spid="5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5" dur="1000"/>
                                        <p:tgtEl>
                                          <p:spTgt spid="5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8" dur="1000"/>
                                        <p:tgtEl>
                                          <p:spTgt spid="5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4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4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57" grpId="0" animBg="1"/>
      <p:bldP spid="54362" grpId="0" animBg="1"/>
      <p:bldP spid="54277" grpId="0" animBg="1"/>
      <p:bldP spid="54399" grpId="0" animBg="1"/>
      <p:bldP spid="54571" grpId="0"/>
      <p:bldP spid="54570" grpId="0"/>
      <p:bldP spid="54586" grpId="0"/>
      <p:bldP spid="54572" grpId="0"/>
      <p:bldP spid="54568" grpId="0"/>
      <p:bldP spid="54595" grpId="0"/>
      <p:bldP spid="54597" grpId="0"/>
      <p:bldP spid="54599" grpId="0"/>
      <p:bldP spid="54351" grpId="0" animBg="1"/>
      <p:bldP spid="54359" grpId="0" animBg="1"/>
      <p:bldP spid="54360" grpId="0" animBg="1"/>
      <p:bldP spid="54361" grpId="0" animBg="1"/>
      <p:bldP spid="54363" grpId="0" animBg="1"/>
      <p:bldP spid="54364" grpId="0" animBg="1"/>
      <p:bldP spid="54365" grpId="0" animBg="1"/>
      <p:bldP spid="54281" grpId="0" animBg="1"/>
      <p:bldP spid="54288" grpId="0" animBg="1"/>
      <p:bldP spid="54289" grpId="0" animBg="1"/>
      <p:bldP spid="54394" grpId="0" animBg="1"/>
      <p:bldP spid="54395" grpId="0" animBg="1"/>
      <p:bldP spid="54398" grpId="0" animBg="1"/>
      <p:bldP spid="54278" grpId="0" animBg="1"/>
      <p:bldP spid="54345" grpId="0" animBg="1"/>
      <p:bldP spid="54346" grpId="0" animBg="1"/>
      <p:bldP spid="54347" grpId="0" animBg="1"/>
      <p:bldP spid="54348" grpId="0" animBg="1"/>
      <p:bldP spid="54349" grpId="0" animBg="1"/>
      <p:bldP spid="54349" grpId="1" animBg="1"/>
      <p:bldP spid="54350" grpId="0" animBg="1"/>
      <p:bldP spid="54352" grpId="0" animBg="1"/>
      <p:bldP spid="54396" grpId="0" animBg="1"/>
      <p:bldP spid="54397" grpId="0" animBg="1"/>
      <p:bldP spid="54400" grpId="0" animBg="1"/>
      <p:bldP spid="54565" grpId="0"/>
      <p:bldP spid="54566" grpId="0"/>
      <p:bldP spid="54587" grpId="0"/>
      <p:bldP spid="54592" grpId="0"/>
      <p:bldP spid="54594" grpId="0"/>
      <p:bldP spid="54596" grpId="0"/>
      <p:bldP spid="54598" grpId="0"/>
      <p:bldP spid="54600" grpId="0"/>
      <p:bldP spid="54593" grpId="0"/>
      <p:bldP spid="54601" grpId="0"/>
      <p:bldP spid="54515" grpId="0" animBg="1"/>
      <p:bldP spid="54526" grpId="0" animBg="1"/>
      <p:bldP spid="54602" grpId="0"/>
      <p:bldP spid="54344" grpId="0" animBg="1"/>
      <p:bldP spid="54589" grpId="0"/>
      <p:bldP spid="54585" grpId="0"/>
      <p:bldP spid="54590" grpId="0"/>
      <p:bldP spid="54591" grpId="0"/>
      <p:bldP spid="54582" grpId="0"/>
      <p:bldP spid="54583" grpId="0"/>
      <p:bldP spid="54584" grpId="0"/>
      <p:bldP spid="545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ECE4E5"/>
            </a:gs>
            <a:gs pos="100000">
              <a:srgbClr val="D9C9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10" name="Text Box 226"/>
          <p:cNvSpPr txBox="1">
            <a:spLocks noChangeArrowheads="1"/>
          </p:cNvSpPr>
          <p:nvPr/>
        </p:nvSpPr>
        <p:spPr bwMode="auto">
          <a:xfrm>
            <a:off x="4719638" y="3827463"/>
            <a:ext cx="433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>
                <a:solidFill>
                  <a:srgbClr val="000000"/>
                </a:solidFill>
              </a:rPr>
              <a:t>60</a:t>
            </a:r>
            <a:r>
              <a:rPr lang="ru-RU" altLang="ru-RU" sz="1200" baseline="30000">
                <a:solidFill>
                  <a:srgbClr val="000000"/>
                </a:solidFill>
              </a:rPr>
              <a:t>о</a:t>
            </a: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42172" name="Text Box 188"/>
          <p:cNvSpPr txBox="1">
            <a:spLocks noChangeArrowheads="1"/>
          </p:cNvSpPr>
          <p:nvPr/>
        </p:nvSpPr>
        <p:spPr bwMode="auto">
          <a:xfrm>
            <a:off x="4584700" y="36528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>
                <a:solidFill>
                  <a:srgbClr val="000000"/>
                </a:solidFill>
              </a:rPr>
              <a:t>30</a:t>
            </a:r>
            <a:r>
              <a:rPr lang="ru-RU" altLang="ru-RU" sz="1200" baseline="30000">
                <a:solidFill>
                  <a:srgbClr val="000000"/>
                </a:solidFill>
              </a:rPr>
              <a:t>о</a:t>
            </a:r>
            <a:endParaRPr lang="ru-RU" altLang="ru-RU" sz="1200">
              <a:solidFill>
                <a:srgbClr val="000000"/>
              </a:solidFill>
            </a:endParaRPr>
          </a:p>
        </p:txBody>
      </p:sp>
      <p:grpSp>
        <p:nvGrpSpPr>
          <p:cNvPr id="2" name="Group 195"/>
          <p:cNvGrpSpPr>
            <a:grpSpLocks/>
          </p:cNvGrpSpPr>
          <p:nvPr/>
        </p:nvGrpSpPr>
        <p:grpSpPr bwMode="auto">
          <a:xfrm rot="-1771282">
            <a:off x="3898900" y="3419475"/>
            <a:ext cx="1546225" cy="1511300"/>
            <a:chOff x="3152" y="2296"/>
            <a:chExt cx="974" cy="952"/>
          </a:xfrm>
        </p:grpSpPr>
        <p:sp>
          <p:nvSpPr>
            <p:cNvPr id="24632" name="Line 196"/>
            <p:cNvSpPr>
              <a:spLocks noChangeShapeType="1"/>
            </p:cNvSpPr>
            <p:nvPr/>
          </p:nvSpPr>
          <p:spPr bwMode="auto">
            <a:xfrm>
              <a:off x="3636" y="2296"/>
              <a:ext cx="490" cy="487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3" name="Line 197"/>
            <p:cNvSpPr>
              <a:spLocks noChangeShapeType="1"/>
            </p:cNvSpPr>
            <p:nvPr/>
          </p:nvSpPr>
          <p:spPr bwMode="auto">
            <a:xfrm>
              <a:off x="3152" y="2779"/>
              <a:ext cx="487" cy="469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Line 198"/>
            <p:cNvSpPr>
              <a:spLocks noChangeShapeType="1"/>
            </p:cNvSpPr>
            <p:nvPr/>
          </p:nvSpPr>
          <p:spPr bwMode="auto">
            <a:xfrm flipV="1">
              <a:off x="3158" y="2302"/>
              <a:ext cx="487" cy="465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5" name="Line 199"/>
            <p:cNvSpPr>
              <a:spLocks noChangeShapeType="1"/>
            </p:cNvSpPr>
            <p:nvPr/>
          </p:nvSpPr>
          <p:spPr bwMode="auto">
            <a:xfrm flipH="1">
              <a:off x="3639" y="2801"/>
              <a:ext cx="472" cy="447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15"/>
          <p:cNvGrpSpPr>
            <a:grpSpLocks/>
          </p:cNvGrpSpPr>
          <p:nvPr/>
        </p:nvGrpSpPr>
        <p:grpSpPr bwMode="auto">
          <a:xfrm rot="-3573226">
            <a:off x="3886200" y="3424238"/>
            <a:ext cx="1546225" cy="1511300"/>
            <a:chOff x="3152" y="2296"/>
            <a:chExt cx="974" cy="952"/>
          </a:xfrm>
        </p:grpSpPr>
        <p:sp>
          <p:nvSpPr>
            <p:cNvPr id="24628" name="Line 216"/>
            <p:cNvSpPr>
              <a:spLocks noChangeShapeType="1"/>
            </p:cNvSpPr>
            <p:nvPr/>
          </p:nvSpPr>
          <p:spPr bwMode="auto">
            <a:xfrm>
              <a:off x="3636" y="2296"/>
              <a:ext cx="490" cy="487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9" name="Line 217"/>
            <p:cNvSpPr>
              <a:spLocks noChangeShapeType="1"/>
            </p:cNvSpPr>
            <p:nvPr/>
          </p:nvSpPr>
          <p:spPr bwMode="auto">
            <a:xfrm>
              <a:off x="3152" y="2779"/>
              <a:ext cx="487" cy="469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0" name="Line 218"/>
            <p:cNvSpPr>
              <a:spLocks noChangeShapeType="1"/>
            </p:cNvSpPr>
            <p:nvPr/>
          </p:nvSpPr>
          <p:spPr bwMode="auto">
            <a:xfrm flipV="1">
              <a:off x="3158" y="2302"/>
              <a:ext cx="487" cy="465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1" name="Line 219"/>
            <p:cNvSpPr>
              <a:spLocks noChangeShapeType="1"/>
            </p:cNvSpPr>
            <p:nvPr/>
          </p:nvSpPr>
          <p:spPr bwMode="auto">
            <a:xfrm flipH="1">
              <a:off x="3639" y="2801"/>
              <a:ext cx="472" cy="447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59"/>
          <p:cNvGrpSpPr>
            <a:grpSpLocks/>
          </p:cNvGrpSpPr>
          <p:nvPr/>
        </p:nvGrpSpPr>
        <p:grpSpPr bwMode="auto">
          <a:xfrm>
            <a:off x="2330450" y="3644900"/>
            <a:ext cx="1079500" cy="1098550"/>
            <a:chOff x="4694" y="709"/>
            <a:chExt cx="680" cy="692"/>
          </a:xfrm>
        </p:grpSpPr>
        <p:sp>
          <p:nvSpPr>
            <p:cNvPr id="24624" name="Line 153"/>
            <p:cNvSpPr>
              <a:spLocks noChangeShapeType="1"/>
            </p:cNvSpPr>
            <p:nvPr/>
          </p:nvSpPr>
          <p:spPr bwMode="auto">
            <a:xfrm>
              <a:off x="4694" y="721"/>
              <a:ext cx="680" cy="0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5" name="Line 154"/>
            <p:cNvSpPr>
              <a:spLocks noChangeShapeType="1"/>
            </p:cNvSpPr>
            <p:nvPr/>
          </p:nvSpPr>
          <p:spPr bwMode="auto">
            <a:xfrm>
              <a:off x="4694" y="715"/>
              <a:ext cx="0" cy="680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6" name="Line 155"/>
            <p:cNvSpPr>
              <a:spLocks noChangeShapeType="1"/>
            </p:cNvSpPr>
            <p:nvPr/>
          </p:nvSpPr>
          <p:spPr bwMode="auto">
            <a:xfrm>
              <a:off x="5368" y="709"/>
              <a:ext cx="0" cy="680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7" name="Line 156"/>
            <p:cNvSpPr>
              <a:spLocks noChangeShapeType="1"/>
            </p:cNvSpPr>
            <p:nvPr/>
          </p:nvSpPr>
          <p:spPr bwMode="auto">
            <a:xfrm>
              <a:off x="4694" y="1401"/>
              <a:ext cx="680" cy="0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269875" y="3448050"/>
            <a:ext cx="1546225" cy="1511300"/>
            <a:chOff x="3776" y="653"/>
            <a:chExt cx="974" cy="952"/>
          </a:xfrm>
        </p:grpSpPr>
        <p:sp>
          <p:nvSpPr>
            <p:cNvPr id="24620" name="Line 123"/>
            <p:cNvSpPr>
              <a:spLocks noChangeShapeType="1"/>
            </p:cNvSpPr>
            <p:nvPr/>
          </p:nvSpPr>
          <p:spPr bwMode="auto">
            <a:xfrm>
              <a:off x="4260" y="653"/>
              <a:ext cx="490" cy="487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1" name="Line 124"/>
            <p:cNvSpPr>
              <a:spLocks noChangeShapeType="1"/>
            </p:cNvSpPr>
            <p:nvPr/>
          </p:nvSpPr>
          <p:spPr bwMode="auto">
            <a:xfrm>
              <a:off x="3776" y="1136"/>
              <a:ext cx="487" cy="469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2" name="Line 125"/>
            <p:cNvSpPr>
              <a:spLocks noChangeShapeType="1"/>
            </p:cNvSpPr>
            <p:nvPr/>
          </p:nvSpPr>
          <p:spPr bwMode="auto">
            <a:xfrm flipV="1">
              <a:off x="3782" y="659"/>
              <a:ext cx="487" cy="465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3" name="Line 126"/>
            <p:cNvSpPr>
              <a:spLocks noChangeShapeType="1"/>
            </p:cNvSpPr>
            <p:nvPr/>
          </p:nvSpPr>
          <p:spPr bwMode="auto">
            <a:xfrm flipH="1">
              <a:off x="4263" y="1158"/>
              <a:ext cx="472" cy="447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4" name="Rectangle 5"/>
          <p:cNvSpPr>
            <a:spLocks noChangeArrowheads="1"/>
          </p:cNvSpPr>
          <p:nvPr/>
        </p:nvSpPr>
        <p:spPr bwMode="auto">
          <a:xfrm>
            <a:off x="827088" y="476250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МАТЕМАТИЧЕСКИЕ ПРИНЦИПЫ ПОСТРОЕНИЯ ОРНАМЕНТОВ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31800" y="1543050"/>
            <a:ext cx="488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altLang="ru-RU" sz="2400">
                <a:solidFill>
                  <a:srgbClr val="7E1458"/>
                </a:solidFill>
              </a:rPr>
              <a:t> Принципы построения герихов</a:t>
            </a:r>
          </a:p>
        </p:txBody>
      </p:sp>
      <p:pic>
        <p:nvPicPr>
          <p:cNvPr id="41991" name="Picture 7" descr="построение герихов"/>
          <p:cNvPicPr>
            <a:picLocks noChangeAspect="1" noChangeArrowheads="1"/>
          </p:cNvPicPr>
          <p:nvPr/>
        </p:nvPicPr>
        <p:blipFill>
          <a:blip r:embed="rId2"/>
          <a:srcRect l="34305" r="803"/>
          <a:stretch>
            <a:fillRect/>
          </a:stretch>
        </p:blipFill>
        <p:spPr bwMode="auto">
          <a:xfrm>
            <a:off x="5765800" y="1852613"/>
            <a:ext cx="313531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054100" y="4062413"/>
            <a:ext cx="142875" cy="144462"/>
          </a:xfrm>
          <a:prstGeom prst="rect">
            <a:avLst/>
          </a:prstGeom>
          <a:noFill/>
          <a:ln w="19050" algn="ctr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42000" name="Oval 16"/>
          <p:cNvSpPr>
            <a:spLocks noChangeArrowheads="1"/>
          </p:cNvSpPr>
          <p:nvPr/>
        </p:nvSpPr>
        <p:spPr bwMode="auto">
          <a:xfrm rot="-5400000">
            <a:off x="291306" y="3455194"/>
            <a:ext cx="1512888" cy="1511300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rot="-5400000">
            <a:off x="1049338" y="3457575"/>
            <a:ext cx="0" cy="15113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rot="16200000" flipH="1">
            <a:off x="294481" y="4209257"/>
            <a:ext cx="15128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2857500" y="3424238"/>
            <a:ext cx="777875" cy="773112"/>
          </a:xfrm>
          <a:prstGeom prst="line">
            <a:avLst/>
          </a:prstGeom>
          <a:noFill/>
          <a:ln w="28575">
            <a:solidFill>
              <a:srgbClr val="A4185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2089150" y="4191000"/>
            <a:ext cx="773113" cy="744538"/>
          </a:xfrm>
          <a:prstGeom prst="line">
            <a:avLst/>
          </a:prstGeom>
          <a:noFill/>
          <a:ln w="28575">
            <a:solidFill>
              <a:srgbClr val="A4185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 flipV="1">
            <a:off x="2098675" y="3433763"/>
            <a:ext cx="773113" cy="738187"/>
          </a:xfrm>
          <a:prstGeom prst="line">
            <a:avLst/>
          </a:prstGeom>
          <a:noFill/>
          <a:ln w="28575">
            <a:solidFill>
              <a:srgbClr val="A4185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 flipH="1">
            <a:off x="2862263" y="4225925"/>
            <a:ext cx="749300" cy="709613"/>
          </a:xfrm>
          <a:prstGeom prst="line">
            <a:avLst/>
          </a:prstGeom>
          <a:noFill/>
          <a:ln w="28575">
            <a:solidFill>
              <a:srgbClr val="A41854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10" name="Oval 26"/>
          <p:cNvSpPr>
            <a:spLocks noChangeArrowheads="1"/>
          </p:cNvSpPr>
          <p:nvPr/>
        </p:nvSpPr>
        <p:spPr bwMode="auto">
          <a:xfrm rot="-5400000">
            <a:off x="2105819" y="3440907"/>
            <a:ext cx="1512887" cy="1511300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 rot="-5400000">
            <a:off x="2863850" y="3443288"/>
            <a:ext cx="0" cy="1511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 rot="16200000" flipH="1">
            <a:off x="2108994" y="4194969"/>
            <a:ext cx="15128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3898900" y="3414713"/>
            <a:ext cx="1546225" cy="1528762"/>
            <a:chOff x="3696" y="2296"/>
            <a:chExt cx="974" cy="963"/>
          </a:xfrm>
        </p:grpSpPr>
        <p:sp>
          <p:nvSpPr>
            <p:cNvPr id="24613" name="Line 51"/>
            <p:cNvSpPr>
              <a:spLocks noChangeShapeType="1"/>
            </p:cNvSpPr>
            <p:nvPr/>
          </p:nvSpPr>
          <p:spPr bwMode="auto">
            <a:xfrm>
              <a:off x="4180" y="2296"/>
              <a:ext cx="490" cy="487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4" name="Line 52"/>
            <p:cNvSpPr>
              <a:spLocks noChangeShapeType="1"/>
            </p:cNvSpPr>
            <p:nvPr/>
          </p:nvSpPr>
          <p:spPr bwMode="auto">
            <a:xfrm>
              <a:off x="3696" y="2779"/>
              <a:ext cx="487" cy="469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5" name="Line 53"/>
            <p:cNvSpPr>
              <a:spLocks noChangeShapeType="1"/>
            </p:cNvSpPr>
            <p:nvPr/>
          </p:nvSpPr>
          <p:spPr bwMode="auto">
            <a:xfrm flipV="1">
              <a:off x="3702" y="2302"/>
              <a:ext cx="487" cy="465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6" name="Line 54"/>
            <p:cNvSpPr>
              <a:spLocks noChangeShapeType="1"/>
            </p:cNvSpPr>
            <p:nvPr/>
          </p:nvSpPr>
          <p:spPr bwMode="auto">
            <a:xfrm flipH="1">
              <a:off x="4183" y="2801"/>
              <a:ext cx="472" cy="447"/>
            </a:xfrm>
            <a:prstGeom prst="line">
              <a:avLst/>
            </a:prstGeom>
            <a:noFill/>
            <a:ln w="28575">
              <a:solidFill>
                <a:srgbClr val="A41854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7" name="Oval 55"/>
            <p:cNvSpPr>
              <a:spLocks noChangeArrowheads="1"/>
            </p:cNvSpPr>
            <p:nvPr/>
          </p:nvSpPr>
          <p:spPr bwMode="auto">
            <a:xfrm rot="-5400000">
              <a:off x="3706" y="2307"/>
              <a:ext cx="953" cy="952"/>
            </a:xfrm>
            <a:prstGeom prst="ellips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24618" name="Line 56"/>
            <p:cNvSpPr>
              <a:spLocks noChangeShapeType="1"/>
            </p:cNvSpPr>
            <p:nvPr/>
          </p:nvSpPr>
          <p:spPr bwMode="auto">
            <a:xfrm rot="-5400000">
              <a:off x="4184" y="2308"/>
              <a:ext cx="0" cy="9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9" name="Line 57"/>
            <p:cNvSpPr>
              <a:spLocks noChangeShapeType="1"/>
            </p:cNvSpPr>
            <p:nvPr/>
          </p:nvSpPr>
          <p:spPr bwMode="auto">
            <a:xfrm rot="16200000" flipH="1">
              <a:off x="3708" y="2782"/>
              <a:ext cx="9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048" name="Text Box 64"/>
          <p:cNvSpPr txBox="1">
            <a:spLocks noChangeArrowheads="1"/>
          </p:cNvSpPr>
          <p:nvPr/>
        </p:nvSpPr>
        <p:spPr bwMode="auto">
          <a:xfrm>
            <a:off x="234950" y="2036763"/>
            <a:ext cx="5291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     </a:t>
            </a:r>
            <a:r>
              <a:rPr lang="ru-RU" altLang="ru-RU">
                <a:solidFill>
                  <a:srgbClr val="281622"/>
                </a:solidFill>
              </a:rPr>
              <a:t>Герихи составляются из правильных и звездчатых многоугольников и окружностей. Окружность и правильные многоугольники считаются исходными.</a:t>
            </a:r>
          </a:p>
        </p:txBody>
      </p:sp>
      <p:sp>
        <p:nvSpPr>
          <p:cNvPr id="42105" name="Text Box 121"/>
          <p:cNvSpPr txBox="1">
            <a:spLocks noChangeArrowheads="1"/>
          </p:cNvSpPr>
          <p:nvPr/>
        </p:nvSpPr>
        <p:spPr bwMode="auto">
          <a:xfrm>
            <a:off x="179388" y="5160963"/>
            <a:ext cx="5329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solidFill>
                  <a:srgbClr val="291925"/>
                </a:solidFill>
              </a:rPr>
              <a:t>     </a:t>
            </a:r>
            <a:r>
              <a:rPr lang="ru-RU" altLang="ru-RU">
                <a:solidFill>
                  <a:srgbClr val="281622"/>
                </a:solidFill>
              </a:rPr>
              <a:t>Аналогично геометрический орнамент можно получить путем вращения треугольника и шестиугольника вокруг центра на определенный угол.</a:t>
            </a:r>
          </a:p>
        </p:txBody>
      </p:sp>
      <p:sp>
        <p:nvSpPr>
          <p:cNvPr id="42125" name="Line 141"/>
          <p:cNvSpPr>
            <a:spLocks noChangeShapeType="1"/>
          </p:cNvSpPr>
          <p:nvPr/>
        </p:nvSpPr>
        <p:spPr bwMode="auto">
          <a:xfrm flipV="1">
            <a:off x="2330450" y="3654425"/>
            <a:ext cx="1079500" cy="1079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126" name="Line 142"/>
          <p:cNvSpPr>
            <a:spLocks noChangeShapeType="1"/>
          </p:cNvSpPr>
          <p:nvPr/>
        </p:nvSpPr>
        <p:spPr bwMode="auto">
          <a:xfrm>
            <a:off x="2330450" y="3654425"/>
            <a:ext cx="1079500" cy="1079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131" name="Arc 147"/>
          <p:cNvSpPr>
            <a:spLocks/>
          </p:cNvSpPr>
          <p:nvPr/>
        </p:nvSpPr>
        <p:spPr bwMode="auto">
          <a:xfrm>
            <a:off x="2878138" y="3924300"/>
            <a:ext cx="184150" cy="144463"/>
          </a:xfrm>
          <a:custGeom>
            <a:avLst/>
            <a:gdLst>
              <a:gd name="T0" fmla="*/ 0 w 18417"/>
              <a:gd name="T1" fmla="*/ 0 h 21600"/>
              <a:gd name="T2" fmla="*/ 2147483647 w 18417"/>
              <a:gd name="T3" fmla="*/ 2147483647 h 21600"/>
              <a:gd name="T4" fmla="*/ 0 w 18417"/>
              <a:gd name="T5" fmla="*/ 2147483647 h 21600"/>
              <a:gd name="T6" fmla="*/ 0 60000 65536"/>
              <a:gd name="T7" fmla="*/ 0 60000 65536"/>
              <a:gd name="T8" fmla="*/ 0 60000 65536"/>
              <a:gd name="T9" fmla="*/ 0 w 18417"/>
              <a:gd name="T10" fmla="*/ 0 h 21600"/>
              <a:gd name="T11" fmla="*/ 18417 w 184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17" h="21600" fill="none" extrusionOk="0">
                <a:moveTo>
                  <a:pt x="-1" y="0"/>
                </a:moveTo>
                <a:cubicBezTo>
                  <a:pt x="7515" y="0"/>
                  <a:pt x="14490" y="3906"/>
                  <a:pt x="18417" y="10313"/>
                </a:cubicBezTo>
              </a:path>
              <a:path w="18417" h="21600" stroke="0" extrusionOk="0">
                <a:moveTo>
                  <a:pt x="-1" y="0"/>
                </a:moveTo>
                <a:cubicBezTo>
                  <a:pt x="7515" y="0"/>
                  <a:pt x="14490" y="3906"/>
                  <a:pt x="18417" y="1031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68" name="Line 184"/>
          <p:cNvSpPr>
            <a:spLocks noChangeShapeType="1"/>
          </p:cNvSpPr>
          <p:nvPr/>
        </p:nvSpPr>
        <p:spPr bwMode="auto">
          <a:xfrm flipH="1">
            <a:off x="4273550" y="3536950"/>
            <a:ext cx="792163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170" name="Line 186"/>
          <p:cNvSpPr>
            <a:spLocks noChangeShapeType="1"/>
          </p:cNvSpPr>
          <p:nvPr/>
        </p:nvSpPr>
        <p:spPr bwMode="auto">
          <a:xfrm>
            <a:off x="4029075" y="3800475"/>
            <a:ext cx="1306513" cy="773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171" name="Arc 187"/>
          <p:cNvSpPr>
            <a:spLocks/>
          </p:cNvSpPr>
          <p:nvPr/>
        </p:nvSpPr>
        <p:spPr bwMode="auto">
          <a:xfrm>
            <a:off x="4676775" y="3910013"/>
            <a:ext cx="150813" cy="144462"/>
          </a:xfrm>
          <a:custGeom>
            <a:avLst/>
            <a:gdLst>
              <a:gd name="T0" fmla="*/ 0 w 15019"/>
              <a:gd name="T1" fmla="*/ 0 h 21600"/>
              <a:gd name="T2" fmla="*/ 2147483647 w 15019"/>
              <a:gd name="T3" fmla="*/ 2147483647 h 21600"/>
              <a:gd name="T4" fmla="*/ 0 w 15019"/>
              <a:gd name="T5" fmla="*/ 2147483647 h 21600"/>
              <a:gd name="T6" fmla="*/ 0 60000 65536"/>
              <a:gd name="T7" fmla="*/ 0 60000 65536"/>
              <a:gd name="T8" fmla="*/ 0 60000 65536"/>
              <a:gd name="T9" fmla="*/ 0 w 15019"/>
              <a:gd name="T10" fmla="*/ 0 h 21600"/>
              <a:gd name="T11" fmla="*/ 15019 w 1501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19" h="21600" fill="none" extrusionOk="0">
                <a:moveTo>
                  <a:pt x="-1" y="0"/>
                </a:moveTo>
                <a:cubicBezTo>
                  <a:pt x="5605" y="0"/>
                  <a:pt x="10990" y="2178"/>
                  <a:pt x="15018" y="6076"/>
                </a:cubicBezTo>
              </a:path>
              <a:path w="15019" h="21600" stroke="0" extrusionOk="0">
                <a:moveTo>
                  <a:pt x="-1" y="0"/>
                </a:moveTo>
                <a:cubicBezTo>
                  <a:pt x="5605" y="0"/>
                  <a:pt x="10990" y="2178"/>
                  <a:pt x="15018" y="607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193" name="Line 209"/>
          <p:cNvSpPr>
            <a:spLocks noChangeShapeType="1"/>
          </p:cNvSpPr>
          <p:nvPr/>
        </p:nvSpPr>
        <p:spPr bwMode="auto">
          <a:xfrm flipH="1">
            <a:off x="4033838" y="3822700"/>
            <a:ext cx="1296987" cy="720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195" name="Line 211"/>
          <p:cNvSpPr>
            <a:spLocks noChangeShapeType="1"/>
          </p:cNvSpPr>
          <p:nvPr/>
        </p:nvSpPr>
        <p:spPr bwMode="auto">
          <a:xfrm>
            <a:off x="4313238" y="3525838"/>
            <a:ext cx="719137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132" name="Text Box 148"/>
          <p:cNvSpPr txBox="1">
            <a:spLocks noChangeArrowheads="1"/>
          </p:cNvSpPr>
          <p:nvPr/>
        </p:nvSpPr>
        <p:spPr bwMode="auto">
          <a:xfrm>
            <a:off x="2778125" y="36877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>
                <a:solidFill>
                  <a:srgbClr val="000000"/>
                </a:solidFill>
              </a:rPr>
              <a:t>45</a:t>
            </a:r>
            <a:r>
              <a:rPr lang="ru-RU" altLang="ru-RU" sz="1400" baseline="30000">
                <a:solidFill>
                  <a:srgbClr val="000000"/>
                </a:solidFill>
              </a:rPr>
              <a:t>о</a:t>
            </a: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1135063" y="3851275"/>
            <a:ext cx="41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>
                <a:solidFill>
                  <a:srgbClr val="000000"/>
                </a:solidFill>
              </a:rPr>
              <a:t>90</a:t>
            </a:r>
            <a:r>
              <a:rPr lang="ru-RU" altLang="ru-RU" sz="1400" baseline="30000">
                <a:solidFill>
                  <a:srgbClr val="000000"/>
                </a:solidFill>
              </a:rPr>
              <a:t>о</a:t>
            </a: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42208" name="Arc 224"/>
          <p:cNvSpPr>
            <a:spLocks/>
          </p:cNvSpPr>
          <p:nvPr/>
        </p:nvSpPr>
        <p:spPr bwMode="auto">
          <a:xfrm rot="-695296">
            <a:off x="4606925" y="3933825"/>
            <a:ext cx="215900" cy="274638"/>
          </a:xfrm>
          <a:custGeom>
            <a:avLst/>
            <a:gdLst>
              <a:gd name="T0" fmla="*/ 2147483647 w 14083"/>
              <a:gd name="T1" fmla="*/ 0 h 20679"/>
              <a:gd name="T2" fmla="*/ 2147483647 w 14083"/>
              <a:gd name="T3" fmla="*/ 2147483647 h 20679"/>
              <a:gd name="T4" fmla="*/ 0 w 14083"/>
              <a:gd name="T5" fmla="*/ 2147483647 h 20679"/>
              <a:gd name="T6" fmla="*/ 0 60000 65536"/>
              <a:gd name="T7" fmla="*/ 0 60000 65536"/>
              <a:gd name="T8" fmla="*/ 0 60000 65536"/>
              <a:gd name="T9" fmla="*/ 0 w 14083"/>
              <a:gd name="T10" fmla="*/ 0 h 20679"/>
              <a:gd name="T11" fmla="*/ 14083 w 14083"/>
              <a:gd name="T12" fmla="*/ 20679 h 206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83" h="20679" fill="none" extrusionOk="0">
                <a:moveTo>
                  <a:pt x="6239" y="-1"/>
                </a:moveTo>
                <a:cubicBezTo>
                  <a:pt x="9125" y="870"/>
                  <a:pt x="11797" y="2335"/>
                  <a:pt x="14083" y="4301"/>
                </a:cubicBezTo>
              </a:path>
              <a:path w="14083" h="20679" stroke="0" extrusionOk="0">
                <a:moveTo>
                  <a:pt x="6239" y="-1"/>
                </a:moveTo>
                <a:cubicBezTo>
                  <a:pt x="9125" y="870"/>
                  <a:pt x="11797" y="2335"/>
                  <a:pt x="14083" y="4301"/>
                </a:cubicBezTo>
                <a:lnTo>
                  <a:pt x="0" y="20679"/>
                </a:lnTo>
                <a:lnTo>
                  <a:pt x="6239" y="-1"/>
                </a:lnTo>
                <a:close/>
              </a:path>
            </a:pathLst>
          </a:custGeom>
          <a:noFill/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209" name="Arc 225"/>
          <p:cNvSpPr>
            <a:spLocks/>
          </p:cNvSpPr>
          <p:nvPr/>
        </p:nvSpPr>
        <p:spPr bwMode="auto">
          <a:xfrm>
            <a:off x="4672013" y="4037013"/>
            <a:ext cx="174625" cy="144462"/>
          </a:xfrm>
          <a:custGeom>
            <a:avLst/>
            <a:gdLst>
              <a:gd name="T0" fmla="*/ 0 w 17514"/>
              <a:gd name="T1" fmla="*/ 0 h 21600"/>
              <a:gd name="T2" fmla="*/ 2147483647 w 17514"/>
              <a:gd name="T3" fmla="*/ 2147483647 h 21600"/>
              <a:gd name="T4" fmla="*/ 0 w 17514"/>
              <a:gd name="T5" fmla="*/ 2147483647 h 21600"/>
              <a:gd name="T6" fmla="*/ 0 60000 65536"/>
              <a:gd name="T7" fmla="*/ 0 60000 65536"/>
              <a:gd name="T8" fmla="*/ 0 60000 65536"/>
              <a:gd name="T9" fmla="*/ 0 w 17514"/>
              <a:gd name="T10" fmla="*/ 0 h 21600"/>
              <a:gd name="T11" fmla="*/ 17514 w 1751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14" h="21600" fill="none" extrusionOk="0">
                <a:moveTo>
                  <a:pt x="-1" y="0"/>
                </a:moveTo>
                <a:cubicBezTo>
                  <a:pt x="6937" y="0"/>
                  <a:pt x="13453" y="3332"/>
                  <a:pt x="17513" y="8958"/>
                </a:cubicBezTo>
              </a:path>
              <a:path w="17514" h="21600" stroke="0" extrusionOk="0">
                <a:moveTo>
                  <a:pt x="-1" y="0"/>
                </a:moveTo>
                <a:cubicBezTo>
                  <a:pt x="6937" y="0"/>
                  <a:pt x="13453" y="3332"/>
                  <a:pt x="17513" y="89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9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1000"/>
                                        <p:tgtEl>
                                          <p:spTgt spid="4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1000"/>
                                        <p:tgtEl>
                                          <p:spTgt spid="4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9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1000"/>
                                        <p:tgtEl>
                                          <p:spTgt spid="4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1000"/>
                                        <p:tgtEl>
                                          <p:spTgt spid="4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1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7" dur="1000"/>
                                        <p:tgtEl>
                                          <p:spTgt spid="4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0" dur="1000"/>
                                        <p:tgtEl>
                                          <p:spTgt spid="4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36" presetID="39" presetClass="entr" presetSubtype="0" accel="10000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43" presetID="37" presetClass="entr" presetSubtype="0" fill="hold" grpId="0" nodeType="afterEffect">
                                  <p:stCondLst>
                                    <p:cond delay="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2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4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3300"/>
                            </p:stCondLst>
                            <p:childTnLst>
                              <p:par>
                                <p:cTn id="15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1" dur="1000" fill="hold"/>
                                        <p:tgtEl>
                                          <p:spTgt spid="42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F094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42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F094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42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10" grpId="0"/>
      <p:bldP spid="42172" grpId="0"/>
      <p:bldP spid="41990" grpId="0"/>
      <p:bldP spid="41994" grpId="0" animBg="1"/>
      <p:bldP spid="42000" grpId="0" animBg="1"/>
      <p:bldP spid="42001" grpId="0" animBg="1"/>
      <p:bldP spid="42002" grpId="0" animBg="1"/>
      <p:bldP spid="42006" grpId="0" animBg="1"/>
      <p:bldP spid="42007" grpId="0" animBg="1"/>
      <p:bldP spid="42008" grpId="0" animBg="1"/>
      <p:bldP spid="42009" grpId="0" animBg="1"/>
      <p:bldP spid="42010" grpId="0" animBg="1"/>
      <p:bldP spid="42011" grpId="0" animBg="1"/>
      <p:bldP spid="42012" grpId="0" animBg="1"/>
      <p:bldP spid="42048" grpId="0"/>
      <p:bldP spid="42105" grpId="0"/>
      <p:bldP spid="42105" grpId="1"/>
      <p:bldP spid="42125" grpId="0" animBg="1"/>
      <p:bldP spid="42126" grpId="0" animBg="1"/>
      <p:bldP spid="42131" grpId="0" animBg="1"/>
      <p:bldP spid="42168" grpId="0" animBg="1"/>
      <p:bldP spid="42170" grpId="0" animBg="1"/>
      <p:bldP spid="42171" grpId="0" animBg="1"/>
      <p:bldP spid="42193" grpId="0" animBg="1"/>
      <p:bldP spid="42195" grpId="0" animBg="1"/>
      <p:bldP spid="42132" grpId="0"/>
      <p:bldP spid="42003" grpId="0"/>
      <p:bldP spid="42208" grpId="0" animBg="1"/>
      <p:bldP spid="42209" grpId="0" animBg="1"/>
    </p:bldLst>
  </p:timing>
</p:sld>
</file>

<file path=ppt/theme/theme1.xml><?xml version="1.0" encoding="utf-8"?>
<a:theme xmlns:a="http://schemas.openxmlformats.org/drawingml/2006/main" name="Шаблон оформления «Луг»">
  <a:themeElements>
    <a:clrScheme name="Другая 1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FFC1FF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Шаблон оформления «Луг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«Луг»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Луг»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Луг»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«Луг»</Template>
  <TotalTime>5990</TotalTime>
  <Words>427</Words>
  <Application>Microsoft Office PowerPoint</Application>
  <PresentationFormat>Экран (4:3)</PresentationFormat>
  <Paragraphs>166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Times New Roman</vt:lpstr>
      <vt:lpstr>Arial</vt:lpstr>
      <vt:lpstr>Monotype Corsiva</vt:lpstr>
      <vt:lpstr>Wingdings</vt:lpstr>
      <vt:lpstr>Lucida Calligraphy</vt:lpstr>
      <vt:lpstr>Шаблон оформления «Луг»</vt:lpstr>
      <vt:lpstr>Шаблон оформления «Луг»</vt:lpstr>
      <vt:lpstr>Слайд 1</vt:lpstr>
      <vt:lpstr>Слайд 2</vt:lpstr>
      <vt:lpstr>Слайд 3</vt:lpstr>
      <vt:lpstr>Математические принципы построения бордюров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СГСХА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582</cp:revision>
  <dcterms:created xsi:type="dcterms:W3CDTF">2009-01-14T16:59:55Z</dcterms:created>
  <dcterms:modified xsi:type="dcterms:W3CDTF">2015-01-15T15:29:41Z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TC010690391049</vt:lpwstr>
  </property>
</Properties>
</file>