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77" r:id="rId5"/>
    <p:sldId id="276" r:id="rId6"/>
    <p:sldId id="257" r:id="rId7"/>
    <p:sldId id="296" r:id="rId8"/>
    <p:sldId id="302" r:id="rId9"/>
    <p:sldId id="279" r:id="rId10"/>
    <p:sldId id="297" r:id="rId11"/>
    <p:sldId id="303" r:id="rId12"/>
    <p:sldId id="266" r:id="rId13"/>
    <p:sldId id="304" r:id="rId14"/>
    <p:sldId id="305" r:id="rId15"/>
    <p:sldId id="306" r:id="rId16"/>
    <p:sldId id="307" r:id="rId17"/>
    <p:sldId id="309" r:id="rId18"/>
    <p:sldId id="282" r:id="rId19"/>
    <p:sldId id="310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onotype Corsiva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onotype Corsiva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onotype Corsiva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onotype Corsiva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onotype Corsiva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Monotype Corsiva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Monotype Corsiva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Monotype Corsiva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Monotype Corsiva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4A4800"/>
    <a:srgbClr val="FF9933"/>
    <a:srgbClr val="DEDEDE"/>
    <a:srgbClr val="F0F0F0"/>
    <a:srgbClr val="F4EE00"/>
    <a:srgbClr val="FFAFD7"/>
    <a:srgbClr val="FF99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995" autoAdjust="0"/>
    <p:restoredTop sz="94598" autoAdjust="0"/>
  </p:normalViewPr>
  <p:slideViewPr>
    <p:cSldViewPr>
      <p:cViewPr varScale="1">
        <p:scale>
          <a:sx n="69" d="100"/>
          <a:sy n="69" d="100"/>
        </p:scale>
        <p:origin x="-5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79550" y="2967038"/>
            <a:ext cx="6296025" cy="1470025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C70F1B-2162-4C52-85AC-B57ADC6D23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062612-C7F0-484C-9AF9-EE10B96740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61925"/>
            <a:ext cx="2057400" cy="58229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1925"/>
            <a:ext cx="6019800" cy="58229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827ACA-BEA9-4767-A5DD-36A95579DE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61925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952625"/>
            <a:ext cx="8229600" cy="403225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82415B-35D1-4F07-85A7-C98D37F1EA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61925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52625"/>
            <a:ext cx="4038600" cy="403225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52625"/>
            <a:ext cx="4038600" cy="403225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F8BFF2-612F-4560-A320-1917BB9146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4AD9FF-C5E6-4E7D-A697-49F708DCD2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DF2AB3-61FA-41CE-9C54-6B9C38211B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52625"/>
            <a:ext cx="4038600" cy="4032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52625"/>
            <a:ext cx="4038600" cy="4032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CB9DAD-20DC-4A66-ABF4-507EE3641D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544A49-BAEF-4E41-9CA9-475BE8C763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7C5709-6949-429B-A64C-37D6EAE9F1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D42D5E-D92D-4ACC-A5BC-866E62761F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4267AB-C6D4-414E-BCA4-9971793DB6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E75EB8-A252-4877-A76B-2E254135FC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61925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52625"/>
            <a:ext cx="8229600" cy="403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373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373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04250" y="6245225"/>
            <a:ext cx="539750" cy="40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0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859D9FA1-110C-4C4B-9750-F58B27868D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jpeg"/><Relationship Id="rId13" Type="http://schemas.openxmlformats.org/officeDocument/2006/relationships/image" Target="../media/image52.jpeg"/><Relationship Id="rId3" Type="http://schemas.openxmlformats.org/officeDocument/2006/relationships/image" Target="../media/image42.jpeg"/><Relationship Id="rId7" Type="http://schemas.openxmlformats.org/officeDocument/2006/relationships/image" Target="../media/image46.jpeg"/><Relationship Id="rId12" Type="http://schemas.openxmlformats.org/officeDocument/2006/relationships/image" Target="../media/image51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admin\Desktop\&#1069;&#1050;%20&#1085;&#1072;%20&#1086;&#1073;&#1083;&#1072;&#1089;&#1090;&#1100;\dzheyms_last_-_odinokiy_pastuh_&#1054;&#1073;&#1088;&#1077;&#1079;&#1072;&#1085;&#1085;&#1072;&#1103;.mp3" TargetMode="External"/><Relationship Id="rId6" Type="http://schemas.openxmlformats.org/officeDocument/2006/relationships/image" Target="../media/image45.jpeg"/><Relationship Id="rId11" Type="http://schemas.openxmlformats.org/officeDocument/2006/relationships/image" Target="../media/image50.jpeg"/><Relationship Id="rId5" Type="http://schemas.openxmlformats.org/officeDocument/2006/relationships/image" Target="../media/image44.jpeg"/><Relationship Id="rId10" Type="http://schemas.openxmlformats.org/officeDocument/2006/relationships/image" Target="../media/image49.jpeg"/><Relationship Id="rId4" Type="http://schemas.openxmlformats.org/officeDocument/2006/relationships/image" Target="../media/image43.jpeg"/><Relationship Id="rId9" Type="http://schemas.openxmlformats.org/officeDocument/2006/relationships/image" Target="../media/image48.jpeg"/><Relationship Id="rId14" Type="http://schemas.openxmlformats.org/officeDocument/2006/relationships/image" Target="../media/image53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http://saltanovann.narod.ru/i/ris_7.gif" TargetMode="External"/><Relationship Id="rId3" Type="http://schemas.openxmlformats.org/officeDocument/2006/relationships/image" Target="../media/image56.png"/><Relationship Id="rId7" Type="http://schemas.openxmlformats.org/officeDocument/2006/relationships/image" Target="../media/image59.png"/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8.png"/><Relationship Id="rId5" Type="http://schemas.openxmlformats.org/officeDocument/2006/relationships/image" Target="../media/image57.png"/><Relationship Id="rId4" Type="http://schemas.openxmlformats.org/officeDocument/2006/relationships/image" Target="http://saltanovann.narod.ru/i/ris_5.gif" TargetMode="External"/><Relationship Id="rId9" Type="http://schemas.openxmlformats.org/officeDocument/2006/relationships/image" Target="../media/image6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2.png"/><Relationship Id="rId2" Type="http://schemas.openxmlformats.org/officeDocument/2006/relationships/image" Target="../media/image6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http://nsc.1september.ru/2004/01/06.gif" TargetMode="External"/><Relationship Id="rId7" Type="http://schemas.openxmlformats.org/officeDocument/2006/relationships/image" Target="../media/image67.jpeg"/><Relationship Id="rId2" Type="http://schemas.openxmlformats.org/officeDocument/2006/relationships/image" Target="../media/image6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6.jpeg"/><Relationship Id="rId5" Type="http://schemas.openxmlformats.org/officeDocument/2006/relationships/image" Target="../media/image65.jpeg"/><Relationship Id="rId4" Type="http://schemas.openxmlformats.org/officeDocument/2006/relationships/image" Target="../media/image64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7" Type="http://schemas.openxmlformats.org/officeDocument/2006/relationships/image" Target="../media/image72.jpeg"/><Relationship Id="rId2" Type="http://schemas.openxmlformats.org/officeDocument/2006/relationships/image" Target="../media/image6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1.jpeg"/><Relationship Id="rId5" Type="http://schemas.openxmlformats.org/officeDocument/2006/relationships/image" Target="../media/image70.jpeg"/><Relationship Id="rId4" Type="http://schemas.openxmlformats.org/officeDocument/2006/relationships/image" Target="../media/image69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4.jpeg"/><Relationship Id="rId2" Type="http://schemas.openxmlformats.org/officeDocument/2006/relationships/image" Target="../media/image7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7.jpeg"/><Relationship Id="rId5" Type="http://schemas.openxmlformats.org/officeDocument/2006/relationships/image" Target="../media/image76.jpeg"/><Relationship Id="rId4" Type="http://schemas.openxmlformats.org/officeDocument/2006/relationships/image" Target="../media/image75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8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http://img1.nnm.ru/imagez/gallery/9/6/a/6/a/96a6a7376d729041bb1417056de99635_full.jpg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http://origami.in.ua/forum/images/avatars/3.jpg" TargetMode="Externa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gif"/><Relationship Id="rId13" Type="http://schemas.openxmlformats.org/officeDocument/2006/relationships/image" Target="http://www.origami.kulichki.ru/img/arrows-crease.gif" TargetMode="External"/><Relationship Id="rId18" Type="http://schemas.openxmlformats.org/officeDocument/2006/relationships/image" Target="../media/image19.gif"/><Relationship Id="rId26" Type="http://schemas.openxmlformats.org/officeDocument/2006/relationships/image" Target="../media/image23.gif"/><Relationship Id="rId39" Type="http://schemas.openxmlformats.org/officeDocument/2006/relationships/image" Target="http://www.origami.kulichki.ru/img/marks-hold.gif" TargetMode="External"/><Relationship Id="rId3" Type="http://schemas.openxmlformats.org/officeDocument/2006/relationships/image" Target="http://www.origami.kulichki.ru/img/lines-mountain.gif" TargetMode="External"/><Relationship Id="rId21" Type="http://schemas.openxmlformats.org/officeDocument/2006/relationships/image" Target="http://www.origami.kulichki.ru/img/arrows-pull.gif" TargetMode="External"/><Relationship Id="rId34" Type="http://schemas.openxmlformats.org/officeDocument/2006/relationships/image" Target="../media/image27.gif"/><Relationship Id="rId42" Type="http://schemas.openxmlformats.org/officeDocument/2006/relationships/image" Target="../media/image31.gif"/><Relationship Id="rId7" Type="http://schemas.openxmlformats.org/officeDocument/2006/relationships/image" Target="http://www.origami.kulichki.ru/img/lines-dots.gif" TargetMode="External"/><Relationship Id="rId12" Type="http://schemas.openxmlformats.org/officeDocument/2006/relationships/image" Target="../media/image16.gif"/><Relationship Id="rId17" Type="http://schemas.openxmlformats.org/officeDocument/2006/relationships/image" Target="http://www.origami.kulichki.ru/img/arrows-lightning.gif" TargetMode="External"/><Relationship Id="rId25" Type="http://schemas.openxmlformats.org/officeDocument/2006/relationships/image" Target="http://www.origami.kulichki.ru/img/arrows-rotate.gif" TargetMode="External"/><Relationship Id="rId33" Type="http://schemas.openxmlformats.org/officeDocument/2006/relationships/image" Target="http://www.origami.kulichki.ru/img/lines-valley.gif" TargetMode="External"/><Relationship Id="rId38" Type="http://schemas.openxmlformats.org/officeDocument/2006/relationships/image" Target="../media/image29.gif"/><Relationship Id="rId2" Type="http://schemas.openxmlformats.org/officeDocument/2006/relationships/image" Target="../media/image11.gif"/><Relationship Id="rId16" Type="http://schemas.openxmlformats.org/officeDocument/2006/relationships/image" Target="../media/image18.gif"/><Relationship Id="rId20" Type="http://schemas.openxmlformats.org/officeDocument/2006/relationships/image" Target="../media/image20.gif"/><Relationship Id="rId29" Type="http://schemas.openxmlformats.org/officeDocument/2006/relationships/image" Target="http://www.origami.kulichki.ru/img/arrows-roll.gif" TargetMode="External"/><Relationship Id="rId41" Type="http://schemas.openxmlformats.org/officeDocument/2006/relationships/image" Target="http://www.origami.kulichki.ru/img/marks-dot.gif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gif"/><Relationship Id="rId11" Type="http://schemas.openxmlformats.org/officeDocument/2006/relationships/image" Target="http://www.origami.kulichki.ru/img/arrows-crease_behind.gif" TargetMode="External"/><Relationship Id="rId24" Type="http://schemas.openxmlformats.org/officeDocument/2006/relationships/image" Target="../media/image22.gif"/><Relationship Id="rId32" Type="http://schemas.openxmlformats.org/officeDocument/2006/relationships/image" Target="../media/image26.gif"/><Relationship Id="rId37" Type="http://schemas.openxmlformats.org/officeDocument/2006/relationships/image" Target="http://www.origami.kulichki.ru/img/marks-sink.gif" TargetMode="External"/><Relationship Id="rId40" Type="http://schemas.openxmlformats.org/officeDocument/2006/relationships/image" Target="../media/image30.gif"/><Relationship Id="rId5" Type="http://schemas.openxmlformats.org/officeDocument/2006/relationships/image" Target="http://www.origami.kulichki.ru/img/lines-line.gif" TargetMode="External"/><Relationship Id="rId15" Type="http://schemas.openxmlformats.org/officeDocument/2006/relationships/image" Target="http://www.origami.kulichki.ru/img/arrows-behind.gif" TargetMode="External"/><Relationship Id="rId23" Type="http://schemas.openxmlformats.org/officeDocument/2006/relationships/image" Target="http://www.origami.kulichki.ru/img/arrows-open.gif" TargetMode="External"/><Relationship Id="rId28" Type="http://schemas.openxmlformats.org/officeDocument/2006/relationships/image" Target="../media/image24.gif"/><Relationship Id="rId36" Type="http://schemas.openxmlformats.org/officeDocument/2006/relationships/image" Target="../media/image28.gif"/><Relationship Id="rId10" Type="http://schemas.openxmlformats.org/officeDocument/2006/relationships/image" Target="../media/image15.gif"/><Relationship Id="rId19" Type="http://schemas.openxmlformats.org/officeDocument/2006/relationships/image" Target="http://www.origami.kulichki.ru/img/arrows-lightning2.gif" TargetMode="External"/><Relationship Id="rId31" Type="http://schemas.openxmlformats.org/officeDocument/2006/relationships/image" Target="http://www.origami.kulichki.ru/img/arrows-lightnings.gif" TargetMode="External"/><Relationship Id="rId4" Type="http://schemas.openxmlformats.org/officeDocument/2006/relationships/image" Target="../media/image12.gif"/><Relationship Id="rId9" Type="http://schemas.openxmlformats.org/officeDocument/2006/relationships/image" Target="http://www.origami.kulichki.ru/img/arrows-fold.gif" TargetMode="External"/><Relationship Id="rId14" Type="http://schemas.openxmlformats.org/officeDocument/2006/relationships/image" Target="../media/image17.gif"/><Relationship Id="rId22" Type="http://schemas.openxmlformats.org/officeDocument/2006/relationships/image" Target="../media/image21.gif"/><Relationship Id="rId27" Type="http://schemas.openxmlformats.org/officeDocument/2006/relationships/image" Target="http://www.origami.kulichki.ru/img/arrows-turn.gif" TargetMode="External"/><Relationship Id="rId30" Type="http://schemas.openxmlformats.org/officeDocument/2006/relationships/image" Target="../media/image25.gif"/><Relationship Id="rId35" Type="http://schemas.openxmlformats.org/officeDocument/2006/relationships/image" Target="http://www.origami.kulichki.ru/img/marks-repeat.gif" TargetMode="External"/><Relationship Id="rId43" Type="http://schemas.openxmlformats.org/officeDocument/2006/relationships/image" Target="http://www.origami.kulichki.ru/img/marks-right_angle.gif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8.jpeg"/><Relationship Id="rId5" Type="http://schemas.openxmlformats.org/officeDocument/2006/relationships/image" Target="../media/image37.jpeg"/><Relationship Id="rId4" Type="http://schemas.openxmlformats.org/officeDocument/2006/relationships/image" Target="../media/image3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jpeg"/><Relationship Id="rId2" Type="http://schemas.openxmlformats.org/officeDocument/2006/relationships/image" Target="../media/image3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Line 5"/>
          <p:cNvSpPr>
            <a:spLocks noChangeShapeType="1"/>
          </p:cNvSpPr>
          <p:nvPr/>
        </p:nvSpPr>
        <p:spPr bwMode="auto">
          <a:xfrm>
            <a:off x="0" y="814388"/>
            <a:ext cx="91440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63" name="Line 6"/>
          <p:cNvSpPr>
            <a:spLocks noChangeShapeType="1"/>
          </p:cNvSpPr>
          <p:nvPr/>
        </p:nvSpPr>
        <p:spPr bwMode="auto">
          <a:xfrm>
            <a:off x="0" y="6505575"/>
            <a:ext cx="91440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64" name="Text Box 13"/>
          <p:cNvSpPr txBox="1">
            <a:spLocks noChangeArrowheads="1"/>
          </p:cNvSpPr>
          <p:nvPr/>
        </p:nvSpPr>
        <p:spPr bwMode="auto">
          <a:xfrm>
            <a:off x="250825" y="549275"/>
            <a:ext cx="87137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altLang="ru-RU">
              <a:latin typeface="Arial" charset="0"/>
            </a:endParaRPr>
          </a:p>
        </p:txBody>
      </p:sp>
      <p:sp>
        <p:nvSpPr>
          <p:cNvPr id="2062" name="Rectangle 14"/>
          <p:cNvSpPr>
            <a:spLocks noChangeArrowheads="1"/>
          </p:cNvSpPr>
          <p:nvPr/>
        </p:nvSpPr>
        <p:spPr bwMode="auto">
          <a:xfrm>
            <a:off x="0" y="2997200"/>
            <a:ext cx="91440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ИССКУССТВО ОРИГАМИ </a:t>
            </a:r>
          </a:p>
          <a:p>
            <a:pPr algn="ctr">
              <a:defRPr/>
            </a:pPr>
            <a:r>
              <a:rPr lang="ru-RU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В ПОМОЩЬ МАТЕМАТИКЕ</a:t>
            </a:r>
          </a:p>
        </p:txBody>
      </p:sp>
      <p:pic>
        <p:nvPicPr>
          <p:cNvPr id="15366" name="Рисунок 11" descr="эмблема школы ГБОУ 1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44450"/>
            <a:ext cx="2287587" cy="184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5367" name="Группа 12"/>
          <p:cNvGrpSpPr>
            <a:grpSpLocks/>
          </p:cNvGrpSpPr>
          <p:nvPr/>
        </p:nvGrpSpPr>
        <p:grpSpPr bwMode="auto">
          <a:xfrm>
            <a:off x="2700338" y="322263"/>
            <a:ext cx="6307137" cy="1573212"/>
            <a:chOff x="2880547" y="188640"/>
            <a:chExt cx="6017749" cy="1573712"/>
          </a:xfrm>
        </p:grpSpPr>
        <p:pic>
          <p:nvPicPr>
            <p:cNvPr id="14" name="Picture 11" descr="und7"/>
            <p:cNvPicPr>
              <a:picLocks noChangeAspect="1" noChangeArrowheads="1"/>
            </p:cNvPicPr>
            <p:nvPr/>
          </p:nvPicPr>
          <p:blipFill>
            <a:blip r:embed="rId4" cstate="print">
              <a:duotone>
                <a:schemeClr val="accent4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 flipH="1" flipV="1">
              <a:off x="3707904" y="260648"/>
              <a:ext cx="5184576" cy="10795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372" name="TextBox 14"/>
            <p:cNvSpPr txBox="1">
              <a:spLocks noChangeArrowheads="1"/>
            </p:cNvSpPr>
            <p:nvPr/>
          </p:nvSpPr>
          <p:spPr bwMode="auto">
            <a:xfrm>
              <a:off x="3995338" y="188640"/>
              <a:ext cx="4248624" cy="519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altLang="ru-RU" sz="2800" b="1">
                  <a:solidFill>
                    <a:srgbClr val="A50021"/>
                  </a:solidFill>
                </a:rPr>
                <a:t>Элективный курс</a:t>
              </a:r>
            </a:p>
          </p:txBody>
        </p:sp>
        <p:sp>
          <p:nvSpPr>
            <p:cNvPr id="16" name="Rectangle 7"/>
            <p:cNvSpPr>
              <a:spLocks noChangeArrowheads="1"/>
            </p:cNvSpPr>
            <p:nvPr/>
          </p:nvSpPr>
          <p:spPr bwMode="auto">
            <a:xfrm>
              <a:off x="2880547" y="642809"/>
              <a:ext cx="5507309" cy="11195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tIns="76176" bIns="38088" anchor="ctr">
              <a:spAutoFit/>
            </a:bodyPr>
            <a:lstStyle/>
            <a:p>
              <a:pPr algn="ctr" eaLnBrk="0" hangingPunct="0"/>
              <a:r>
                <a:rPr kumimoji="1" lang="ru-RU" sz="2200" b="1" i="1">
                  <a:solidFill>
                    <a:srgbClr val="000000"/>
                  </a:solidFill>
                  <a:latin typeface="Arial" charset="0"/>
                  <a:cs typeface="Times New Roman" pitchFamily="18" charset="0"/>
                </a:rPr>
                <a:t>             </a:t>
              </a:r>
              <a:r>
                <a:rPr kumimoji="1" lang="ru-RU" sz="2200" b="1" i="1">
                  <a:solidFill>
                    <a:srgbClr val="000000"/>
                  </a:solidFill>
                  <a:cs typeface="Times New Roman" pitchFamily="18" charset="0"/>
                </a:rPr>
                <a:t>«Математика и гармония </a:t>
              </a:r>
              <a:endParaRPr kumimoji="1" lang="ru-RU" sz="2200" b="1" i="1">
                <a:solidFill>
                  <a:srgbClr val="000000"/>
                </a:solidFill>
                <a:latin typeface="Arial" charset="0"/>
                <a:cs typeface="Times New Roman" pitchFamily="18" charset="0"/>
              </a:endParaRPr>
            </a:p>
            <a:p>
              <a:pPr algn="ctr" eaLnBrk="0" hangingPunct="0"/>
              <a:r>
                <a:rPr kumimoji="1" lang="ru-RU" sz="2200" b="1" i="1">
                  <a:solidFill>
                    <a:srgbClr val="000000"/>
                  </a:solidFill>
                  <a:latin typeface="Arial" charset="0"/>
                  <a:cs typeface="Times New Roman" pitchFamily="18" charset="0"/>
                </a:rPr>
                <a:t>             </a:t>
              </a:r>
              <a:r>
                <a:rPr kumimoji="1" lang="ru-RU" sz="2200" b="1" i="1">
                  <a:solidFill>
                    <a:srgbClr val="000000"/>
                  </a:solidFill>
                  <a:cs typeface="Times New Roman" pitchFamily="18" charset="0"/>
                </a:rPr>
                <a:t>окружающего мира»   </a:t>
              </a:r>
              <a:endParaRPr kumimoji="1" lang="ru-RU" sz="2200" b="1">
                <a:solidFill>
                  <a:srgbClr val="000000"/>
                </a:solidFill>
                <a:cs typeface="Arial" charset="0"/>
              </a:endParaRPr>
            </a:p>
            <a:p>
              <a:pPr eaLnBrk="0" hangingPunct="0"/>
              <a:endParaRPr kumimoji="1" lang="ru-RU" sz="2200">
                <a:latin typeface="Times New Roman" pitchFamily="18" charset="0"/>
              </a:endParaRPr>
            </a:p>
          </p:txBody>
        </p:sp>
      </p:grpSp>
      <p:grpSp>
        <p:nvGrpSpPr>
          <p:cNvPr id="15368" name="Группа 16"/>
          <p:cNvGrpSpPr>
            <a:grpSpLocks/>
          </p:cNvGrpSpPr>
          <p:nvPr/>
        </p:nvGrpSpPr>
        <p:grpSpPr bwMode="auto">
          <a:xfrm>
            <a:off x="66675" y="5411788"/>
            <a:ext cx="3673475" cy="1104900"/>
            <a:chOff x="1835151" y="5445223"/>
            <a:chExt cx="3312913" cy="863501"/>
          </a:xfrm>
        </p:grpSpPr>
        <p:pic>
          <p:nvPicPr>
            <p:cNvPr id="18" name="Picture 12" descr="und7"/>
            <p:cNvPicPr>
              <a:picLocks noChangeAspect="1" noChangeArrowheads="1"/>
            </p:cNvPicPr>
            <p:nvPr/>
          </p:nvPicPr>
          <p:blipFill>
            <a:blip r:embed="rId5" cstate="print">
              <a:duotone>
                <a:schemeClr val="accent4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1835151" y="5445223"/>
              <a:ext cx="3312913" cy="8635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9" name="Прямоугольник 18"/>
            <p:cNvSpPr/>
            <p:nvPr/>
          </p:nvSpPr>
          <p:spPr>
            <a:xfrm>
              <a:off x="2483704" y="5566808"/>
              <a:ext cx="2305009" cy="523560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ru-RU" sz="2800" b="1" dirty="0">
                  <a:solidFill>
                    <a:schemeClr val="accent5">
                      <a:lumMod val="10000"/>
                    </a:schemeClr>
                  </a:solidFill>
                </a:rPr>
                <a:t>Занятие № 8</a:t>
              </a:r>
              <a:r>
                <a:rPr lang="ru-RU" sz="2800" b="1" dirty="0">
                  <a:solidFill>
                    <a:srgbClr val="A50021"/>
                  </a:solidFill>
                </a:rPr>
                <a:t>. </a:t>
              </a:r>
            </a:p>
          </p:txBody>
        </p:sp>
      </p:grp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0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9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" dur="3000" fill="hold"/>
                                        <p:tgtEl>
                                          <p:spTgt spid="20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  <p:animClr clrSpc="rgb" dir="cw">
                                      <p:cBhvr>
                                        <p:cTn id="20" dur="3000" fill="hold"/>
                                        <p:tgtEl>
                                          <p:spTgt spid="20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  <p:set>
                                      <p:cBhvr>
                                        <p:cTn id="21" dur="3000" fill="hold"/>
                                        <p:tgtEl>
                                          <p:spTgt spid="20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3000" fill="hold"/>
                                        <p:tgtEl>
                                          <p:spTgt spid="20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4" presetID="19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" dur="2000" fill="hold"/>
                                        <p:tgtEl>
                                          <p:spTgt spid="20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A80000"/>
                                      </p:to>
                                    </p:animClr>
                                    <p:animClr clrSpc="rgb" dir="cw">
                                      <p:cBhvr>
                                        <p:cTn id="26" dur="2000" fill="hold"/>
                                        <p:tgtEl>
                                          <p:spTgt spid="20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80000"/>
                                      </p:to>
                                    </p:animClr>
                                    <p:set>
                                      <p:cBhvr>
                                        <p:cTn id="27" dur="2000" fill="hold"/>
                                        <p:tgtEl>
                                          <p:spTgt spid="20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20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179388" y="4076700"/>
            <a:ext cx="5400675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Font typeface="Wingdings" pitchFamily="2" charset="2"/>
              <a:buNone/>
            </a:pPr>
            <a:r>
              <a:rPr lang="ru-RU" altLang="ru-RU" sz="2000" b="1">
                <a:latin typeface="Times New Roman" pitchFamily="18" charset="0"/>
              </a:rPr>
              <a:t>        Соединение геометрии с арифметикой</a:t>
            </a:r>
            <a:r>
              <a:rPr lang="ru-RU" altLang="ru-RU" sz="2000" b="1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ru-RU" altLang="ru-RU" sz="2000" b="1" i="1">
                <a:solidFill>
                  <a:schemeClr val="tx2"/>
                </a:solidFill>
                <a:latin typeface="Times New Roman" pitchFamily="18" charset="0"/>
              </a:rPr>
              <a:t>позволит перейти к совместному изучению всех четырех арифметических операций и добавить еще две: возведение в квадрат и извлечение квадратного корня.</a:t>
            </a:r>
            <a:endParaRPr lang="ru-RU" altLang="ru-RU" sz="2000" i="1">
              <a:latin typeface="Times New Roman" pitchFamily="18" charset="0"/>
            </a:endParaRP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814388" y="354013"/>
            <a:ext cx="77771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defRPr/>
            </a:pPr>
            <a:r>
              <a:rPr lang="ru-RU" sz="40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ВОЗМОЖНОСТИ ОРИГАМИ</a:t>
            </a:r>
          </a:p>
        </p:txBody>
      </p:sp>
      <p:sp>
        <p:nvSpPr>
          <p:cNvPr id="24579" name="Line 8"/>
          <p:cNvSpPr>
            <a:spLocks noChangeShapeType="1"/>
          </p:cNvSpPr>
          <p:nvPr/>
        </p:nvSpPr>
        <p:spPr bwMode="auto">
          <a:xfrm>
            <a:off x="0" y="6103938"/>
            <a:ext cx="914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13339" name="Picture 27" descr="Слайд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80063" y="2636838"/>
            <a:ext cx="3563937" cy="324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40" name="Picture 28" descr="Слайд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88013" y="2708275"/>
            <a:ext cx="3455987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41" name="Picture 29" descr="Слайд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651500" y="2636838"/>
            <a:ext cx="3384550" cy="324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42" name="Picture 30" descr="Слайд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651500" y="2708275"/>
            <a:ext cx="3384550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43" name="Picture 31" descr="Слайд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508625" y="2636838"/>
            <a:ext cx="3455988" cy="324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44" name="Picture 32" descr="Слайд8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688013" y="2636838"/>
            <a:ext cx="3455987" cy="324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45" name="Picture 33" descr="Слайд9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724525" y="2636838"/>
            <a:ext cx="3168650" cy="324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46" name="Picture 34" descr="Слайд10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5724525" y="2636838"/>
            <a:ext cx="3240088" cy="324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47" name="Picture 35" descr="Слайд11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5795963" y="2636838"/>
            <a:ext cx="3168650" cy="324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48" name="Picture 36" descr="Слайд1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5795963" y="2636838"/>
            <a:ext cx="3168650" cy="324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49" name="Picture 37" descr="Слайд2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5580063" y="2420938"/>
            <a:ext cx="3563937" cy="3509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170" name="dzheyms_last_-_odinokiy_pastuh_Обрезанная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14"/>
          <a:srcRect/>
          <a:stretch>
            <a:fillRect/>
          </a:stretch>
        </p:blipFill>
        <p:spPr bwMode="auto">
          <a:xfrm>
            <a:off x="7812088" y="119697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179388" y="1628775"/>
            <a:ext cx="5400675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buClr>
                <a:schemeClr val="tx1"/>
              </a:buClr>
              <a:buFont typeface="Wingdings" pitchFamily="2" charset="2"/>
              <a:buChar char="Ø"/>
            </a:pPr>
            <a:r>
              <a:rPr lang="ru-RU" altLang="ru-RU" sz="2000" b="1">
                <a:solidFill>
                  <a:schemeClr val="tx2"/>
                </a:solidFill>
                <a:latin typeface="Times New Roman" pitchFamily="18" charset="0"/>
              </a:rPr>
              <a:t>     </a:t>
            </a:r>
            <a:r>
              <a:rPr lang="ru-RU" altLang="ru-RU" sz="2000" b="1" u="sng">
                <a:solidFill>
                  <a:schemeClr val="tx2"/>
                </a:solidFill>
                <a:latin typeface="Times New Roman" pitchFamily="18" charset="0"/>
              </a:rPr>
              <a:t>Соединение геометрии с арифметикой</a:t>
            </a:r>
          </a:p>
          <a:p>
            <a:pPr algn="just">
              <a:spcBef>
                <a:spcPct val="50000"/>
              </a:spcBef>
              <a:buClr>
                <a:schemeClr val="tx1"/>
              </a:buClr>
              <a:buFont typeface="Wingdings" pitchFamily="2" charset="2"/>
              <a:buNone/>
            </a:pPr>
            <a:r>
              <a:rPr lang="ru-RU" altLang="ru-RU" sz="2000" b="1">
                <a:solidFill>
                  <a:schemeClr val="tx2"/>
                </a:solidFill>
                <a:latin typeface="Times New Roman" pitchFamily="18" charset="0"/>
              </a:rPr>
              <a:t>        </a:t>
            </a:r>
            <a:r>
              <a:rPr lang="ru-RU" altLang="ru-RU" sz="2000" b="1">
                <a:latin typeface="Times New Roman" pitchFamily="18" charset="0"/>
              </a:rPr>
              <a:t>Оригами</a:t>
            </a:r>
            <a:r>
              <a:rPr lang="ru-RU" altLang="ru-RU" sz="2000" b="1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ru-RU" altLang="ru-RU" sz="2000" b="1" i="1">
                <a:solidFill>
                  <a:schemeClr val="tx2"/>
                </a:solidFill>
                <a:latin typeface="Times New Roman" pitchFamily="18" charset="0"/>
              </a:rPr>
              <a:t>побуждает изучать геометрию вместе с арифметикой, при этом</a:t>
            </a:r>
            <a:r>
              <a:rPr lang="ru-RU" altLang="ru-RU" sz="2000" b="1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ru-RU" altLang="ru-RU" sz="2000" b="1">
                <a:latin typeface="Times New Roman" pitchFamily="18" charset="0"/>
              </a:rPr>
              <a:t>геометрические фигуры</a:t>
            </a:r>
            <a:r>
              <a:rPr lang="ru-RU" altLang="ru-RU" sz="2000" b="1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ru-RU" altLang="ru-RU" sz="2000" b="1" i="1">
                <a:solidFill>
                  <a:schemeClr val="tx2"/>
                </a:solidFill>
                <a:latin typeface="Times New Roman" pitchFamily="18" charset="0"/>
              </a:rPr>
              <a:t>становятся объектом исследования, а</a:t>
            </a:r>
            <a:r>
              <a:rPr lang="ru-RU" altLang="ru-RU" sz="2000" b="1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ru-RU" altLang="ru-RU" sz="2000" b="1">
                <a:latin typeface="Times New Roman" pitchFamily="18" charset="0"/>
              </a:rPr>
              <a:t>числа</a:t>
            </a:r>
            <a:r>
              <a:rPr lang="ru-RU" altLang="ru-RU" sz="2000" b="1">
                <a:solidFill>
                  <a:schemeClr val="tx2"/>
                </a:solidFill>
                <a:latin typeface="Times New Roman" pitchFamily="18" charset="0"/>
              </a:rPr>
              <a:t> – </a:t>
            </a:r>
            <a:r>
              <a:rPr lang="ru-RU" altLang="ru-RU" sz="2000" b="1" i="1">
                <a:solidFill>
                  <a:schemeClr val="tx2"/>
                </a:solidFill>
                <a:latin typeface="Times New Roman" pitchFamily="18" charset="0"/>
              </a:rPr>
              <a:t>средством. Свойства чисел будут изучаться с помощью фигур, а фигуры – с помощью чисел. </a:t>
            </a:r>
            <a:endParaRPr lang="ru-RU" altLang="ru-RU" sz="2000" b="1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24593" name="TextBox 18"/>
          <p:cNvSpPr txBox="1">
            <a:spLocks noChangeArrowheads="1"/>
          </p:cNvSpPr>
          <p:nvPr/>
        </p:nvSpPr>
        <p:spPr bwMode="auto">
          <a:xfrm>
            <a:off x="71438" y="6216650"/>
            <a:ext cx="9037637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 b="1">
                <a:solidFill>
                  <a:srgbClr val="743C05"/>
                </a:solidFill>
                <a:latin typeface="Arial" charset="0"/>
              </a:rPr>
              <a:t>Элективный курс </a:t>
            </a:r>
            <a:r>
              <a:rPr kumimoji="1" lang="ru-RU" sz="2200" b="1" i="1">
                <a:solidFill>
                  <a:srgbClr val="FDE4CC"/>
                </a:solidFill>
                <a:cs typeface="Times New Roman" pitchFamily="18" charset="0"/>
              </a:rPr>
              <a:t>«Математика и гармония окружающего мира» </a:t>
            </a:r>
            <a:endParaRPr lang="ru-RU" sz="2200" b="1">
              <a:solidFill>
                <a:srgbClr val="FDE4CC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917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" dur="10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5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3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3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8" presetID="16" presetClass="exit" presetSubtype="2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29" dur="500"/>
                                        <p:tgtEl>
                                          <p:spTgt spid="133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3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3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37" presetID="16" presetClass="exit" presetSubtype="26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38" dur="500"/>
                                        <p:tgtEl>
                                          <p:spTgt spid="133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4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3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33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46" presetID="16" presetClass="exit" presetSubtype="26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47" dur="500"/>
                                        <p:tgtEl>
                                          <p:spTgt spid="133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5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33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33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55" presetID="16" presetClass="exit" presetSubtype="26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56" dur="500"/>
                                        <p:tgtEl>
                                          <p:spTgt spid="133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5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33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33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64" presetID="16" presetClass="exit" presetSubtype="26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65" dur="500"/>
                                        <p:tgtEl>
                                          <p:spTgt spid="133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68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33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33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15500"/>
                            </p:stCondLst>
                            <p:childTnLst>
                              <p:par>
                                <p:cTn id="73" presetID="16" presetClass="exit" presetSubtype="26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74" dur="500"/>
                                        <p:tgtEl>
                                          <p:spTgt spid="133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17500"/>
                            </p:stCondLst>
                            <p:childTnLst>
                              <p:par>
                                <p:cTn id="7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33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33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id="82" presetID="16" presetClass="exit" presetSubtype="26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83" dur="500"/>
                                        <p:tgtEl>
                                          <p:spTgt spid="133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20000"/>
                            </p:stCondLst>
                            <p:childTnLst>
                              <p:par>
                                <p:cTn id="8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33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33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20500"/>
                            </p:stCondLst>
                            <p:childTnLst>
                              <p:par>
                                <p:cTn id="91" presetID="16" presetClass="exit" presetSubtype="26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92" dur="500"/>
                                        <p:tgtEl>
                                          <p:spTgt spid="133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22500"/>
                            </p:stCondLst>
                            <p:childTnLst>
                              <p:par>
                                <p:cTn id="9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33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33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 nodeType="afterGroup">
                            <p:stCondLst>
                              <p:cond delay="23000"/>
                            </p:stCondLst>
                            <p:childTnLst>
                              <p:par>
                                <p:cTn id="100" presetID="16" presetClass="exit" presetSubtype="26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01" dur="500"/>
                                        <p:tgtEl>
                                          <p:spTgt spid="133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 nodeType="afterGroup">
                            <p:stCondLst>
                              <p:cond delay="25000"/>
                            </p:stCondLst>
                            <p:childTnLst>
                              <p:par>
                                <p:cTn id="10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33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33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 nodeType="afterGroup">
                            <p:stCondLst>
                              <p:cond delay="25500"/>
                            </p:stCondLst>
                            <p:childTnLst>
                              <p:par>
                                <p:cTn id="109" presetID="16" presetClass="exit" presetSubtype="26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10" dur="500"/>
                                        <p:tgtEl>
                                          <p:spTgt spid="133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 nodeType="afterGroup">
                            <p:stCondLst>
                              <p:cond delay="27500"/>
                            </p:stCondLst>
                            <p:childTnLst>
                              <p:par>
                                <p:cTn id="11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133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133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11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9170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1917700" y="333375"/>
            <a:ext cx="52562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0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ОРИГАМЕТРИЯ</a:t>
            </a:r>
          </a:p>
        </p:txBody>
      </p:sp>
      <p:pic>
        <p:nvPicPr>
          <p:cNvPr id="14345" name="Picture 9" descr="Лебедек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1628775"/>
            <a:ext cx="2319337" cy="4249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302" name="Text Box 6"/>
          <p:cNvSpPr txBox="1">
            <a:spLocks noChangeArrowheads="1"/>
          </p:cNvSpPr>
          <p:nvPr/>
        </p:nvSpPr>
        <p:spPr bwMode="auto">
          <a:xfrm>
            <a:off x="2728913" y="1389063"/>
            <a:ext cx="61928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2400" b="1" u="sng">
                <a:solidFill>
                  <a:srgbClr val="CC0000"/>
                </a:solidFill>
                <a:latin typeface="Times New Roman" pitchFamily="18" charset="0"/>
              </a:rPr>
              <a:t>Схема решения задач оригаметрии</a:t>
            </a:r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4500563" y="1989138"/>
            <a:ext cx="2447925" cy="936625"/>
            <a:chOff x="3400" y="2704"/>
            <a:chExt cx="1339" cy="499"/>
          </a:xfrm>
        </p:grpSpPr>
        <p:sp>
          <p:nvSpPr>
            <p:cNvPr id="25621" name="AutoShape 8"/>
            <p:cNvSpPr>
              <a:spLocks noChangeArrowheads="1"/>
            </p:cNvSpPr>
            <p:nvPr/>
          </p:nvSpPr>
          <p:spPr bwMode="auto">
            <a:xfrm rot="552418">
              <a:off x="3424" y="2704"/>
              <a:ext cx="1315" cy="499"/>
            </a:xfrm>
            <a:prstGeom prst="irregularSeal2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CC00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 altLang="ru-RU"/>
            </a:p>
          </p:txBody>
        </p:sp>
        <p:sp>
          <p:nvSpPr>
            <p:cNvPr id="25622" name="Text Box 9"/>
            <p:cNvSpPr txBox="1">
              <a:spLocks noChangeArrowheads="1"/>
            </p:cNvSpPr>
            <p:nvPr/>
          </p:nvSpPr>
          <p:spPr bwMode="auto">
            <a:xfrm>
              <a:off x="3400" y="2835"/>
              <a:ext cx="1225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75000"/>
                </a:lnSpc>
              </a:pPr>
              <a:r>
                <a:rPr lang="ru-RU" altLang="ru-RU" b="1" i="1">
                  <a:solidFill>
                    <a:schemeClr val="tx2"/>
                  </a:solidFill>
                  <a:latin typeface="Times New Roman" pitchFamily="18" charset="0"/>
                </a:rPr>
                <a:t>постановка </a:t>
              </a:r>
            </a:p>
            <a:p>
              <a:pPr algn="ctr">
                <a:lnSpc>
                  <a:spcPct val="75000"/>
                </a:lnSpc>
              </a:pPr>
              <a:r>
                <a:rPr lang="ru-RU" altLang="ru-RU" b="1" i="1">
                  <a:solidFill>
                    <a:schemeClr val="tx2"/>
                  </a:solidFill>
                  <a:latin typeface="Times New Roman" pitchFamily="18" charset="0"/>
                </a:rPr>
                <a:t>задачи</a:t>
              </a:r>
            </a:p>
          </p:txBody>
        </p:sp>
      </p:grp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4386263" y="3429000"/>
            <a:ext cx="2957512" cy="936625"/>
            <a:chOff x="3376" y="2460"/>
            <a:chExt cx="1678" cy="499"/>
          </a:xfrm>
        </p:grpSpPr>
        <p:sp>
          <p:nvSpPr>
            <p:cNvPr id="25619" name="AutoShape 11"/>
            <p:cNvSpPr>
              <a:spLocks noChangeArrowheads="1"/>
            </p:cNvSpPr>
            <p:nvPr/>
          </p:nvSpPr>
          <p:spPr bwMode="auto">
            <a:xfrm rot="552418">
              <a:off x="3376" y="2460"/>
              <a:ext cx="1678" cy="499"/>
            </a:xfrm>
            <a:prstGeom prst="irregularSeal2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CC00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 altLang="ru-RU"/>
            </a:p>
          </p:txBody>
        </p:sp>
        <p:sp>
          <p:nvSpPr>
            <p:cNvPr id="25620" name="Text Box 15"/>
            <p:cNvSpPr txBox="1">
              <a:spLocks noChangeArrowheads="1"/>
            </p:cNvSpPr>
            <p:nvPr/>
          </p:nvSpPr>
          <p:spPr bwMode="auto">
            <a:xfrm>
              <a:off x="3551" y="2590"/>
              <a:ext cx="1179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75000"/>
                </a:lnSpc>
              </a:pPr>
              <a:r>
                <a:rPr lang="ru-RU" altLang="ru-RU" b="1" i="1">
                  <a:solidFill>
                    <a:schemeClr val="tx2"/>
                  </a:solidFill>
                  <a:latin typeface="Times New Roman" pitchFamily="18" charset="0"/>
                </a:rPr>
                <a:t>математическое обоснование</a:t>
              </a:r>
            </a:p>
          </p:txBody>
        </p:sp>
      </p:grpSp>
      <p:grpSp>
        <p:nvGrpSpPr>
          <p:cNvPr id="4" name="Group 19"/>
          <p:cNvGrpSpPr>
            <a:grpSpLocks/>
          </p:cNvGrpSpPr>
          <p:nvPr/>
        </p:nvGrpSpPr>
        <p:grpSpPr bwMode="auto">
          <a:xfrm>
            <a:off x="6532563" y="2773363"/>
            <a:ext cx="2449512" cy="863600"/>
            <a:chOff x="2608" y="1752"/>
            <a:chExt cx="1315" cy="499"/>
          </a:xfrm>
        </p:grpSpPr>
        <p:sp>
          <p:nvSpPr>
            <p:cNvPr id="25617" name="AutoShape 12"/>
            <p:cNvSpPr>
              <a:spLocks noChangeArrowheads="1"/>
            </p:cNvSpPr>
            <p:nvPr/>
          </p:nvSpPr>
          <p:spPr bwMode="auto">
            <a:xfrm rot="552418">
              <a:off x="2608" y="1752"/>
              <a:ext cx="1315" cy="499"/>
            </a:xfrm>
            <a:prstGeom prst="irregularSeal2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CC00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 altLang="ru-RU"/>
            </a:p>
          </p:txBody>
        </p:sp>
        <p:sp>
          <p:nvSpPr>
            <p:cNvPr id="25618" name="Text Box 18"/>
            <p:cNvSpPr txBox="1">
              <a:spLocks noChangeArrowheads="1"/>
            </p:cNvSpPr>
            <p:nvPr/>
          </p:nvSpPr>
          <p:spPr bwMode="auto">
            <a:xfrm>
              <a:off x="2714" y="1842"/>
              <a:ext cx="998" cy="2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75000"/>
                </a:lnSpc>
              </a:pPr>
              <a:r>
                <a:rPr lang="ru-RU" altLang="ru-RU" b="1" i="1">
                  <a:solidFill>
                    <a:schemeClr val="tx2"/>
                  </a:solidFill>
                  <a:latin typeface="Times New Roman" pitchFamily="18" charset="0"/>
                </a:rPr>
                <a:t>способ построения</a:t>
              </a:r>
            </a:p>
          </p:txBody>
        </p:sp>
      </p:grpSp>
      <p:grpSp>
        <p:nvGrpSpPr>
          <p:cNvPr id="5" name="Group 21"/>
          <p:cNvGrpSpPr>
            <a:grpSpLocks/>
          </p:cNvGrpSpPr>
          <p:nvPr/>
        </p:nvGrpSpPr>
        <p:grpSpPr bwMode="auto">
          <a:xfrm>
            <a:off x="2484438" y="2636838"/>
            <a:ext cx="2519362" cy="936625"/>
            <a:chOff x="4014" y="1797"/>
            <a:chExt cx="1410" cy="499"/>
          </a:xfrm>
        </p:grpSpPr>
        <p:sp>
          <p:nvSpPr>
            <p:cNvPr id="25615" name="AutoShape 10"/>
            <p:cNvSpPr>
              <a:spLocks noChangeArrowheads="1"/>
            </p:cNvSpPr>
            <p:nvPr/>
          </p:nvSpPr>
          <p:spPr bwMode="auto">
            <a:xfrm rot="552418">
              <a:off x="4014" y="1797"/>
              <a:ext cx="1410" cy="499"/>
            </a:xfrm>
            <a:prstGeom prst="irregularSeal2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CC00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 altLang="ru-RU"/>
            </a:p>
          </p:txBody>
        </p:sp>
        <p:sp>
          <p:nvSpPr>
            <p:cNvPr id="25616" name="Text Box 20"/>
            <p:cNvSpPr txBox="1">
              <a:spLocks noChangeArrowheads="1"/>
            </p:cNvSpPr>
            <p:nvPr/>
          </p:nvSpPr>
          <p:spPr bwMode="auto">
            <a:xfrm>
              <a:off x="4172" y="1906"/>
              <a:ext cx="953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75000"/>
                </a:lnSpc>
              </a:pPr>
              <a:r>
                <a:rPr lang="ru-RU" altLang="ru-RU" b="1" i="1">
                  <a:solidFill>
                    <a:schemeClr val="tx2"/>
                  </a:solidFill>
                  <a:latin typeface="Times New Roman" pitchFamily="18" charset="0"/>
                </a:rPr>
                <a:t>оригамское решение</a:t>
              </a:r>
            </a:p>
          </p:txBody>
        </p:sp>
      </p:grpSp>
      <p:sp>
        <p:nvSpPr>
          <p:cNvPr id="55318" name="Line 22"/>
          <p:cNvSpPr>
            <a:spLocks noChangeShapeType="1"/>
          </p:cNvSpPr>
          <p:nvPr/>
        </p:nvSpPr>
        <p:spPr bwMode="auto">
          <a:xfrm flipH="1">
            <a:off x="4284663" y="2708275"/>
            <a:ext cx="719137" cy="198438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stealth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5319" name="Line 23"/>
          <p:cNvSpPr>
            <a:spLocks noChangeShapeType="1"/>
          </p:cNvSpPr>
          <p:nvPr/>
        </p:nvSpPr>
        <p:spPr bwMode="auto">
          <a:xfrm>
            <a:off x="6526213" y="2665413"/>
            <a:ext cx="533400" cy="2587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stealth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5321" name="Line 25"/>
          <p:cNvSpPr>
            <a:spLocks noChangeShapeType="1"/>
          </p:cNvSpPr>
          <p:nvPr/>
        </p:nvSpPr>
        <p:spPr bwMode="auto">
          <a:xfrm>
            <a:off x="4543425" y="3328988"/>
            <a:ext cx="488950" cy="23971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stealth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5323" name="Line 27"/>
          <p:cNvSpPr>
            <a:spLocks noChangeShapeType="1"/>
          </p:cNvSpPr>
          <p:nvPr/>
        </p:nvSpPr>
        <p:spPr bwMode="auto">
          <a:xfrm flipH="1">
            <a:off x="6488113" y="3429000"/>
            <a:ext cx="460375" cy="26352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stealth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5326" name="Line 30"/>
          <p:cNvSpPr>
            <a:spLocks noChangeShapeType="1"/>
          </p:cNvSpPr>
          <p:nvPr/>
        </p:nvSpPr>
        <p:spPr bwMode="auto">
          <a:xfrm>
            <a:off x="5699125" y="1773238"/>
            <a:ext cx="0" cy="287337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stealth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5327" name="Text Box 31"/>
          <p:cNvSpPr txBox="1">
            <a:spLocks noChangeArrowheads="1"/>
          </p:cNvSpPr>
          <p:nvPr/>
        </p:nvSpPr>
        <p:spPr bwMode="auto">
          <a:xfrm>
            <a:off x="2847975" y="4308475"/>
            <a:ext cx="612140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altLang="ru-RU" b="1">
                <a:solidFill>
                  <a:schemeClr val="tx2"/>
                </a:solidFill>
                <a:latin typeface="Times New Roman" pitchFamily="18" charset="0"/>
              </a:rPr>
              <a:t>         В оригаметрии принято считать:</a:t>
            </a:r>
            <a:r>
              <a:rPr lang="ru-RU" altLang="ru-RU" b="1" u="sng">
                <a:solidFill>
                  <a:schemeClr val="tx2"/>
                </a:solidFill>
                <a:latin typeface="Times New Roman" pitchFamily="18" charset="0"/>
              </a:rPr>
              <a:t> </a:t>
            </a:r>
          </a:p>
          <a:p>
            <a:pPr algn="just">
              <a:buClr>
                <a:srgbClr val="CC0000"/>
              </a:buClr>
              <a:buFont typeface="Wingdings" pitchFamily="2" charset="2"/>
              <a:buChar char="Ø"/>
            </a:pPr>
            <a:r>
              <a:rPr lang="ru-RU" altLang="ru-RU" b="1" i="1">
                <a:solidFill>
                  <a:schemeClr val="tx2"/>
                </a:solidFill>
                <a:latin typeface="Times New Roman" pitchFamily="18" charset="0"/>
              </a:rPr>
              <a:t>   </a:t>
            </a:r>
            <a:r>
              <a:rPr lang="ru-RU" altLang="ru-RU" b="1" i="1">
                <a:solidFill>
                  <a:srgbClr val="CC0000"/>
                </a:solidFill>
                <a:latin typeface="Times New Roman" pitchFamily="18" charset="0"/>
              </a:rPr>
              <a:t>роль прямых</a:t>
            </a:r>
            <a:r>
              <a:rPr lang="ru-RU" altLang="ru-RU" b="1" i="1">
                <a:solidFill>
                  <a:schemeClr val="tx2"/>
                </a:solidFill>
                <a:latin typeface="Times New Roman" pitchFamily="18" charset="0"/>
              </a:rPr>
              <a:t> играют края листа и линии сгибов,   </a:t>
            </a:r>
          </a:p>
          <a:p>
            <a:pPr algn="just">
              <a:buClr>
                <a:schemeClr val="tx1"/>
              </a:buClr>
              <a:buFont typeface="Wingdings" pitchFamily="2" charset="2"/>
              <a:buNone/>
            </a:pPr>
            <a:r>
              <a:rPr lang="ru-RU" altLang="ru-RU" b="1" i="1">
                <a:solidFill>
                  <a:schemeClr val="tx2"/>
                </a:solidFill>
                <a:latin typeface="Times New Roman" pitchFamily="18" charset="0"/>
              </a:rPr>
              <a:t>      образующиеся при его перегибании; </a:t>
            </a:r>
          </a:p>
          <a:p>
            <a:pPr algn="just">
              <a:buClr>
                <a:srgbClr val="CC0000"/>
              </a:buClr>
              <a:buFont typeface="Wingdings" pitchFamily="2" charset="2"/>
              <a:buChar char="Ø"/>
            </a:pPr>
            <a:r>
              <a:rPr lang="ru-RU" altLang="ru-RU" b="1" i="1">
                <a:solidFill>
                  <a:schemeClr val="tx2"/>
                </a:solidFill>
                <a:latin typeface="Times New Roman" pitchFamily="18" charset="0"/>
              </a:rPr>
              <a:t>   </a:t>
            </a:r>
            <a:r>
              <a:rPr lang="ru-RU" altLang="ru-RU" b="1" i="1">
                <a:solidFill>
                  <a:srgbClr val="CC0000"/>
                </a:solidFill>
                <a:latin typeface="Times New Roman" pitchFamily="18" charset="0"/>
              </a:rPr>
              <a:t>роль точек</a:t>
            </a:r>
            <a:r>
              <a:rPr lang="ru-RU" altLang="ru-RU" b="1" i="1">
                <a:solidFill>
                  <a:schemeClr val="tx2"/>
                </a:solidFill>
                <a:latin typeface="Times New Roman" pitchFamily="18" charset="0"/>
              </a:rPr>
              <a:t> - вершины углов листа и точки   </a:t>
            </a:r>
          </a:p>
          <a:p>
            <a:pPr algn="just">
              <a:buClr>
                <a:schemeClr val="tx1"/>
              </a:buClr>
              <a:buFont typeface="Wingdings" pitchFamily="2" charset="2"/>
              <a:buNone/>
            </a:pPr>
            <a:r>
              <a:rPr lang="ru-RU" altLang="ru-RU" b="1" i="1">
                <a:solidFill>
                  <a:schemeClr val="tx2"/>
                </a:solidFill>
                <a:latin typeface="Times New Roman" pitchFamily="18" charset="0"/>
              </a:rPr>
              <a:t>      пересечения  линий сгибов друг с другом или с краями  </a:t>
            </a:r>
          </a:p>
          <a:p>
            <a:pPr algn="just">
              <a:buClr>
                <a:schemeClr val="tx1"/>
              </a:buClr>
              <a:buFont typeface="Wingdings" pitchFamily="2" charset="2"/>
              <a:buNone/>
            </a:pPr>
            <a:r>
              <a:rPr lang="ru-RU" altLang="ru-RU" b="1" i="1">
                <a:solidFill>
                  <a:schemeClr val="tx2"/>
                </a:solidFill>
                <a:latin typeface="Times New Roman" pitchFamily="18" charset="0"/>
              </a:rPr>
              <a:t>      листов.</a:t>
            </a:r>
            <a:endParaRPr lang="ru-RU" altLang="ru-RU">
              <a:latin typeface="Times New Roman" pitchFamily="18" charset="0"/>
            </a:endParaRPr>
          </a:p>
        </p:txBody>
      </p:sp>
      <p:sp>
        <p:nvSpPr>
          <p:cNvPr id="25614" name="TextBox 23"/>
          <p:cNvSpPr txBox="1">
            <a:spLocks noChangeArrowheads="1"/>
          </p:cNvSpPr>
          <p:nvPr/>
        </p:nvSpPr>
        <p:spPr bwMode="auto">
          <a:xfrm>
            <a:off x="71438" y="6216650"/>
            <a:ext cx="9037637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 b="1">
                <a:solidFill>
                  <a:srgbClr val="743C05"/>
                </a:solidFill>
                <a:latin typeface="Arial" charset="0"/>
              </a:rPr>
              <a:t>Элективный курс </a:t>
            </a:r>
            <a:r>
              <a:rPr kumimoji="1" lang="ru-RU" sz="2200" b="1" i="1">
                <a:solidFill>
                  <a:srgbClr val="FDE4CC"/>
                </a:solidFill>
                <a:cs typeface="Times New Roman" pitchFamily="18" charset="0"/>
              </a:rPr>
              <a:t>«Математика и гармония окружающего мира» </a:t>
            </a:r>
            <a:endParaRPr lang="ru-RU" sz="2200" b="1">
              <a:solidFill>
                <a:srgbClr val="FDE4CC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10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0"/>
                                        <p:tgtEl>
                                          <p:spTgt spid="55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19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2000"/>
                                        <p:tgtEl>
                                          <p:spTgt spid="55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26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1000"/>
                                        <p:tgtEl>
                                          <p:spTgt spid="55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30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2000"/>
                                        <p:tgtEl>
                                          <p:spTgt spid="55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5" dur="2000"/>
                                        <p:tgtEl>
                                          <p:spTgt spid="55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43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5" dur="2000"/>
                                        <p:tgtEl>
                                          <p:spTgt spid="55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8" dur="2000"/>
                                        <p:tgtEl>
                                          <p:spTgt spid="55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2" grpId="0"/>
      <p:bldP spid="55318" grpId="0" animBg="1"/>
      <p:bldP spid="55319" grpId="0" animBg="1"/>
      <p:bldP spid="55321" grpId="0" animBg="1"/>
      <p:bldP spid="55323" grpId="0" animBg="1"/>
      <p:bldP spid="55326" grpId="0" animBg="1"/>
      <p:bldP spid="5532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0" y="44450"/>
            <a:ext cx="9144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0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ОРИГАМЕТРИЯ</a:t>
            </a:r>
          </a:p>
        </p:txBody>
      </p:sp>
      <p:sp>
        <p:nvSpPr>
          <p:cNvPr id="26626" name="Rectangle 4"/>
          <p:cNvSpPr>
            <a:spLocks noChangeArrowheads="1"/>
          </p:cNvSpPr>
          <p:nvPr/>
        </p:nvSpPr>
        <p:spPr bwMode="auto">
          <a:xfrm>
            <a:off x="395288" y="1052513"/>
            <a:ext cx="8280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endParaRPr lang="ru-RU" altLang="ru-RU" sz="2400" b="1">
              <a:solidFill>
                <a:schemeClr val="tx2"/>
              </a:solidFill>
              <a:latin typeface="Times New Roman" pitchFamily="18" charset="0"/>
            </a:endParaRPr>
          </a:p>
          <a:p>
            <a:r>
              <a:rPr lang="ru-RU" altLang="ru-RU" sz="2400" b="1">
                <a:solidFill>
                  <a:schemeClr val="tx2"/>
                </a:solidFill>
                <a:latin typeface="Times New Roman" pitchFamily="18" charset="0"/>
              </a:rPr>
              <a:t>     </a:t>
            </a:r>
            <a:endParaRPr lang="ru-RU" altLang="ru-RU" sz="2400">
              <a:latin typeface="Times New Roman" pitchFamily="18" charset="0"/>
            </a:endParaRPr>
          </a:p>
        </p:txBody>
      </p:sp>
      <p:sp>
        <p:nvSpPr>
          <p:cNvPr id="26627" name="Rectangle 7"/>
          <p:cNvSpPr>
            <a:spLocks noChangeArrowheads="1"/>
          </p:cNvSpPr>
          <p:nvPr/>
        </p:nvSpPr>
        <p:spPr bwMode="auto">
          <a:xfrm>
            <a:off x="468313" y="3789363"/>
            <a:ext cx="57610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altLang="ru-RU" sz="2400" b="1">
                <a:solidFill>
                  <a:schemeClr val="tx2"/>
                </a:solidFill>
                <a:latin typeface="Times New Roman" pitchFamily="18" charset="0"/>
              </a:rPr>
              <a:t>     </a:t>
            </a:r>
            <a:endParaRPr lang="ru-RU" altLang="ru-RU" sz="2400">
              <a:latin typeface="Times New Roman" pitchFamily="18" charset="0"/>
            </a:endParaRPr>
          </a:p>
        </p:txBody>
      </p:sp>
      <p:sp>
        <p:nvSpPr>
          <p:cNvPr id="26628" name="Line 8"/>
          <p:cNvSpPr>
            <a:spLocks noChangeShapeType="1"/>
          </p:cNvSpPr>
          <p:nvPr/>
        </p:nvSpPr>
        <p:spPr bwMode="auto">
          <a:xfrm>
            <a:off x="0" y="6103938"/>
            <a:ext cx="914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71" name="Text Box 11"/>
          <p:cNvSpPr txBox="1">
            <a:spLocks noChangeArrowheads="1"/>
          </p:cNvSpPr>
          <p:nvPr/>
        </p:nvSpPr>
        <p:spPr bwMode="auto">
          <a:xfrm>
            <a:off x="0" y="658813"/>
            <a:ext cx="9144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buFont typeface="Wingdings" pitchFamily="2" charset="2"/>
              <a:buChar char="Ø"/>
            </a:pPr>
            <a:r>
              <a:rPr lang="ru-RU" altLang="ru-RU" sz="2400" b="1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ru-RU" altLang="ru-RU" sz="2400" b="1">
                <a:latin typeface="Times New Roman" pitchFamily="18" charset="0"/>
              </a:rPr>
              <a:t>  </a:t>
            </a:r>
            <a:r>
              <a:rPr lang="ru-RU" altLang="ru-RU" sz="2400" b="1">
                <a:solidFill>
                  <a:schemeClr val="bg1"/>
                </a:solidFill>
                <a:latin typeface="Times New Roman" pitchFamily="18" charset="0"/>
              </a:rPr>
              <a:t>Постановка задачи:</a:t>
            </a:r>
            <a:r>
              <a:rPr lang="ru-RU" altLang="ru-RU" sz="2000" b="1">
                <a:latin typeface="Times New Roman" pitchFamily="18" charset="0"/>
              </a:rPr>
              <a:t> </a:t>
            </a:r>
            <a:r>
              <a:rPr lang="ru-RU" altLang="ru-RU" sz="2000" b="1" i="1">
                <a:solidFill>
                  <a:schemeClr val="tx2"/>
                </a:solidFill>
                <a:latin typeface="Times New Roman" pitchFamily="18" charset="0"/>
              </a:rPr>
              <a:t>разделить стороны квадрата на 3 равные части.</a:t>
            </a:r>
          </a:p>
          <a:p>
            <a:pPr algn="just">
              <a:spcBef>
                <a:spcPct val="50000"/>
              </a:spcBef>
              <a:buFont typeface="Wingdings" pitchFamily="2" charset="2"/>
              <a:buNone/>
            </a:pPr>
            <a:endParaRPr lang="ru-RU" altLang="ru-RU" sz="2000" b="1" i="1">
              <a:latin typeface="Times New Roman" pitchFamily="18" charset="0"/>
            </a:endParaRPr>
          </a:p>
        </p:txBody>
      </p:sp>
      <p:sp>
        <p:nvSpPr>
          <p:cNvPr id="26630" name="TextBox 35"/>
          <p:cNvSpPr txBox="1">
            <a:spLocks noChangeArrowheads="1"/>
          </p:cNvSpPr>
          <p:nvPr/>
        </p:nvSpPr>
        <p:spPr bwMode="auto">
          <a:xfrm>
            <a:off x="71438" y="6237288"/>
            <a:ext cx="9037637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 b="1">
                <a:solidFill>
                  <a:srgbClr val="743C05"/>
                </a:solidFill>
                <a:latin typeface="Arial" charset="0"/>
              </a:rPr>
              <a:t>Элективный курс </a:t>
            </a:r>
            <a:r>
              <a:rPr kumimoji="1" lang="ru-RU" sz="2200" b="1" i="1">
                <a:solidFill>
                  <a:srgbClr val="FDE4CC"/>
                </a:solidFill>
                <a:cs typeface="Times New Roman" pitchFamily="18" charset="0"/>
              </a:rPr>
              <a:t>«Математика и гармония окружающего мира» </a:t>
            </a:r>
            <a:endParaRPr lang="ru-RU" sz="2200" b="1">
              <a:solidFill>
                <a:srgbClr val="FDE4CC"/>
              </a:solidFill>
              <a:latin typeface="Arial" charset="0"/>
            </a:endParaRPr>
          </a:p>
        </p:txBody>
      </p:sp>
      <p:grpSp>
        <p:nvGrpSpPr>
          <p:cNvPr id="2" name="Группа 1"/>
          <p:cNvGrpSpPr>
            <a:grpSpLocks/>
          </p:cNvGrpSpPr>
          <p:nvPr/>
        </p:nvGrpSpPr>
        <p:grpSpPr bwMode="auto">
          <a:xfrm>
            <a:off x="250825" y="1412875"/>
            <a:ext cx="4033838" cy="4635500"/>
            <a:chOff x="250825" y="1412875"/>
            <a:chExt cx="4033838" cy="4635500"/>
          </a:xfrm>
        </p:grpSpPr>
        <p:grpSp>
          <p:nvGrpSpPr>
            <p:cNvPr id="26646" name="Group 89"/>
            <p:cNvGrpSpPr>
              <a:grpSpLocks/>
            </p:cNvGrpSpPr>
            <p:nvPr/>
          </p:nvGrpSpPr>
          <p:grpSpPr bwMode="auto">
            <a:xfrm>
              <a:off x="250825" y="1412875"/>
              <a:ext cx="4033838" cy="4635500"/>
              <a:chOff x="0" y="870"/>
              <a:chExt cx="1613" cy="3286"/>
            </a:xfrm>
          </p:grpSpPr>
          <p:sp>
            <p:nvSpPr>
              <p:cNvPr id="26650" name="Rectangle 71"/>
              <p:cNvSpPr>
                <a:spLocks noChangeArrowheads="1"/>
              </p:cNvSpPr>
              <p:nvPr/>
            </p:nvSpPr>
            <p:spPr bwMode="auto">
              <a:xfrm>
                <a:off x="7" y="3117"/>
                <a:ext cx="1606" cy="4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>
                  <a:spcBef>
                    <a:spcPct val="20000"/>
                  </a:spcBef>
                </a:pPr>
                <a:r>
                  <a:rPr lang="ru-RU" altLang="ru-RU" b="1">
                    <a:solidFill>
                      <a:schemeClr val="tx2"/>
                    </a:solidFill>
                    <a:latin typeface="Times New Roman" pitchFamily="18" charset="0"/>
                  </a:rPr>
                  <a:t>3. Перегните по линии.</a:t>
                </a:r>
              </a:p>
            </p:txBody>
          </p:sp>
          <p:sp>
            <p:nvSpPr>
              <p:cNvPr id="26651" name="Rectangle 72"/>
              <p:cNvSpPr>
                <a:spLocks noChangeArrowheads="1"/>
              </p:cNvSpPr>
              <p:nvPr/>
            </p:nvSpPr>
            <p:spPr bwMode="auto">
              <a:xfrm>
                <a:off x="7" y="1973"/>
                <a:ext cx="1606" cy="7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80000"/>
                  </a:lnSpc>
                  <a:spcBef>
                    <a:spcPct val="20000"/>
                  </a:spcBef>
                </a:pPr>
                <a:r>
                  <a:rPr lang="ru-RU" altLang="ru-RU" b="1">
                    <a:solidFill>
                      <a:schemeClr val="tx2"/>
                    </a:solidFill>
                    <a:latin typeface="Times New Roman" pitchFamily="18" charset="0"/>
                  </a:rPr>
                  <a:t>2. Перегните верхнюю сторону пополам, совмещая соседние вершины квадрата.</a:t>
                </a:r>
              </a:p>
              <a:p>
                <a:pPr eaLnBrk="0" hangingPunct="0">
                  <a:spcBef>
                    <a:spcPct val="20000"/>
                  </a:spcBef>
                </a:pPr>
                <a:endParaRPr lang="ru-RU" altLang="ru-RU">
                  <a:latin typeface="Arial" charset="0"/>
                </a:endParaRPr>
              </a:p>
            </p:txBody>
          </p:sp>
          <p:sp>
            <p:nvSpPr>
              <p:cNvPr id="26652" name="Rectangle 73"/>
              <p:cNvSpPr>
                <a:spLocks noChangeArrowheads="1"/>
              </p:cNvSpPr>
              <p:nvPr/>
            </p:nvSpPr>
            <p:spPr bwMode="auto">
              <a:xfrm>
                <a:off x="7" y="870"/>
                <a:ext cx="1606" cy="98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80000"/>
                  </a:lnSpc>
                  <a:spcBef>
                    <a:spcPct val="20000"/>
                  </a:spcBef>
                </a:pPr>
                <a:r>
                  <a:rPr lang="ru-RU" altLang="ru-RU" b="1">
                    <a:solidFill>
                      <a:schemeClr val="tx2"/>
                    </a:solidFill>
                    <a:latin typeface="Times New Roman" pitchFamily="18" charset="0"/>
                  </a:rPr>
                  <a:t>1. Перегните квадрат по диагонали.</a:t>
                </a:r>
              </a:p>
              <a:p>
                <a:pPr algn="ctr" eaLnBrk="0" hangingPunct="0">
                  <a:spcBef>
                    <a:spcPct val="20000"/>
                  </a:spcBef>
                </a:pPr>
                <a:endParaRPr lang="ru-RU" altLang="ru-RU">
                  <a:latin typeface="Arial" charset="0"/>
                </a:endParaRPr>
              </a:p>
            </p:txBody>
          </p:sp>
          <p:sp>
            <p:nvSpPr>
              <p:cNvPr id="26653" name="Line 74"/>
              <p:cNvSpPr>
                <a:spLocks noChangeShapeType="1"/>
              </p:cNvSpPr>
              <p:nvPr/>
            </p:nvSpPr>
            <p:spPr bwMode="auto">
              <a:xfrm>
                <a:off x="7" y="870"/>
                <a:ext cx="1606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654" name="Line 75"/>
              <p:cNvSpPr>
                <a:spLocks noChangeShapeType="1"/>
              </p:cNvSpPr>
              <p:nvPr/>
            </p:nvSpPr>
            <p:spPr bwMode="auto">
              <a:xfrm>
                <a:off x="7" y="1942"/>
                <a:ext cx="160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655" name="Line 76"/>
              <p:cNvSpPr>
                <a:spLocks noChangeShapeType="1"/>
              </p:cNvSpPr>
              <p:nvPr/>
            </p:nvSpPr>
            <p:spPr bwMode="auto">
              <a:xfrm>
                <a:off x="0" y="3167"/>
                <a:ext cx="160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656" name="Line 77"/>
              <p:cNvSpPr>
                <a:spLocks noChangeShapeType="1"/>
              </p:cNvSpPr>
              <p:nvPr/>
            </p:nvSpPr>
            <p:spPr bwMode="auto">
              <a:xfrm>
                <a:off x="0" y="4156"/>
                <a:ext cx="1606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657" name="Line 78"/>
              <p:cNvSpPr>
                <a:spLocks noChangeShapeType="1"/>
              </p:cNvSpPr>
              <p:nvPr/>
            </p:nvSpPr>
            <p:spPr bwMode="auto">
              <a:xfrm flipH="1">
                <a:off x="0" y="870"/>
                <a:ext cx="7" cy="3286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658" name="Line 79"/>
              <p:cNvSpPr>
                <a:spLocks noChangeShapeType="1"/>
              </p:cNvSpPr>
              <p:nvPr/>
            </p:nvSpPr>
            <p:spPr bwMode="auto">
              <a:xfrm>
                <a:off x="1610" y="890"/>
                <a:ext cx="0" cy="3266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pic>
          <p:nvPicPr>
            <p:cNvPr id="26647" name="Picture 78" descr="ris_4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700338" y="3573463"/>
              <a:ext cx="1008062" cy="9350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6648" name="Picture 79" descr="http://saltanovann.narod.ru/i/ris_5.gif"/>
            <p:cNvPicPr>
              <a:picLocks noChangeAspect="1" noChangeArrowheads="1"/>
            </p:cNvPicPr>
            <p:nvPr/>
          </p:nvPicPr>
          <p:blipFill>
            <a:blip r:embed="rId3" r:link="rId4"/>
            <a:srcRect/>
            <a:stretch>
              <a:fillRect/>
            </a:stretch>
          </p:blipFill>
          <p:spPr bwMode="auto">
            <a:xfrm>
              <a:off x="1581150" y="5014913"/>
              <a:ext cx="1046163" cy="9350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6649" name="Picture 85" descr="ris_3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1619250" y="1874838"/>
              <a:ext cx="1008063" cy="925512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</p:pic>
      </p:grpSp>
      <p:grpSp>
        <p:nvGrpSpPr>
          <p:cNvPr id="3" name="Группа 2"/>
          <p:cNvGrpSpPr>
            <a:grpSpLocks/>
          </p:cNvGrpSpPr>
          <p:nvPr/>
        </p:nvGrpSpPr>
        <p:grpSpPr bwMode="auto">
          <a:xfrm>
            <a:off x="4513263" y="1427163"/>
            <a:ext cx="4427537" cy="4598987"/>
            <a:chOff x="4513263" y="1427163"/>
            <a:chExt cx="4427537" cy="4598987"/>
          </a:xfrm>
        </p:grpSpPr>
        <p:grpSp>
          <p:nvGrpSpPr>
            <p:cNvPr id="26633" name="Group 90"/>
            <p:cNvGrpSpPr>
              <a:grpSpLocks/>
            </p:cNvGrpSpPr>
            <p:nvPr/>
          </p:nvGrpSpPr>
          <p:grpSpPr bwMode="auto">
            <a:xfrm>
              <a:off x="4513263" y="1427163"/>
              <a:ext cx="4427537" cy="4598987"/>
              <a:chOff x="4150" y="845"/>
              <a:chExt cx="1610" cy="3311"/>
            </a:xfrm>
          </p:grpSpPr>
          <p:sp>
            <p:nvSpPr>
              <p:cNvPr id="26637" name="Rectangle 36"/>
              <p:cNvSpPr>
                <a:spLocks noChangeArrowheads="1"/>
              </p:cNvSpPr>
              <p:nvPr/>
            </p:nvSpPr>
            <p:spPr bwMode="auto">
              <a:xfrm>
                <a:off x="4150" y="3170"/>
                <a:ext cx="1601" cy="98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80000"/>
                  </a:lnSpc>
                  <a:spcBef>
                    <a:spcPct val="20000"/>
                  </a:spcBef>
                </a:pPr>
                <a:r>
                  <a:rPr lang="ru-RU" altLang="ru-RU" b="1">
                    <a:solidFill>
                      <a:schemeClr val="tx2"/>
                    </a:solidFill>
                    <a:latin typeface="Times New Roman" pitchFamily="18" charset="0"/>
                  </a:rPr>
                  <a:t>6. Выполните указанные сгибы и полностью раскройте.</a:t>
                </a:r>
              </a:p>
              <a:p>
                <a:pPr eaLnBrk="0" hangingPunct="0">
                  <a:lnSpc>
                    <a:spcPct val="80000"/>
                  </a:lnSpc>
                  <a:spcBef>
                    <a:spcPct val="20000"/>
                  </a:spcBef>
                </a:pPr>
                <a:endParaRPr lang="ru-RU" altLang="ru-RU" b="1">
                  <a:solidFill>
                    <a:schemeClr val="tx2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638" name="Rectangle 37"/>
              <p:cNvSpPr>
                <a:spLocks noChangeArrowheads="1"/>
              </p:cNvSpPr>
              <p:nvPr/>
            </p:nvSpPr>
            <p:spPr bwMode="auto">
              <a:xfrm>
                <a:off x="4150" y="2131"/>
                <a:ext cx="1601" cy="8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>
                  <a:lnSpc>
                    <a:spcPct val="80000"/>
                  </a:lnSpc>
                  <a:spcBef>
                    <a:spcPct val="20000"/>
                  </a:spcBef>
                </a:pPr>
                <a:r>
                  <a:rPr lang="ru-RU" altLang="ru-RU" b="1">
                    <a:solidFill>
                      <a:schemeClr val="tx2"/>
                    </a:solidFill>
                    <a:latin typeface="Times New Roman" pitchFamily="18" charset="0"/>
                  </a:rPr>
                  <a:t>5. Согните по указанной линии.</a:t>
                </a:r>
              </a:p>
            </p:txBody>
          </p:sp>
          <p:sp>
            <p:nvSpPr>
              <p:cNvPr id="26639" name="Rectangle 38"/>
              <p:cNvSpPr>
                <a:spLocks noChangeArrowheads="1"/>
              </p:cNvSpPr>
              <p:nvPr/>
            </p:nvSpPr>
            <p:spPr bwMode="auto">
              <a:xfrm>
                <a:off x="4150" y="866"/>
                <a:ext cx="1601" cy="13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just">
                  <a:lnSpc>
                    <a:spcPct val="80000"/>
                  </a:lnSpc>
                  <a:spcBef>
                    <a:spcPct val="20000"/>
                  </a:spcBef>
                </a:pPr>
                <a:r>
                  <a:rPr lang="ru-RU" altLang="ru-RU" b="1">
                    <a:solidFill>
                      <a:schemeClr val="tx2"/>
                    </a:solidFill>
                    <a:latin typeface="Times New Roman" pitchFamily="18" charset="0"/>
                  </a:rPr>
                  <a:t>4. Через точку А пересечения диагонали BD и прямой MK сделайте сгиб по прямой </a:t>
                </a:r>
                <a:r>
                  <a:rPr lang="en-US" altLang="ru-RU" b="1">
                    <a:solidFill>
                      <a:schemeClr val="tx2"/>
                    </a:solidFill>
                    <a:latin typeface="Times New Roman" pitchFamily="18" charset="0"/>
                  </a:rPr>
                  <a:t>PQ</a:t>
                </a:r>
                <a:r>
                  <a:rPr lang="ru-RU" altLang="ru-RU" b="1">
                    <a:solidFill>
                      <a:schemeClr val="tx2"/>
                    </a:solidFill>
                    <a:latin typeface="Times New Roman" pitchFamily="18" charset="0"/>
                  </a:rPr>
                  <a:t>.</a:t>
                </a:r>
                <a:r>
                  <a:rPr lang="ru-RU" altLang="ru-RU">
                    <a:latin typeface="Times New Roman" pitchFamily="18" charset="0"/>
                  </a:rPr>
                  <a:t> </a:t>
                </a:r>
              </a:p>
              <a:p>
                <a:pPr eaLnBrk="0" hangingPunct="0">
                  <a:spcBef>
                    <a:spcPct val="20000"/>
                  </a:spcBef>
                </a:pPr>
                <a:endParaRPr lang="ru-RU" altLang="ru-RU">
                  <a:latin typeface="Arial" charset="0"/>
                </a:endParaRPr>
              </a:p>
            </p:txBody>
          </p:sp>
          <p:sp>
            <p:nvSpPr>
              <p:cNvPr id="26640" name="Line 39"/>
              <p:cNvSpPr>
                <a:spLocks noChangeShapeType="1"/>
              </p:cNvSpPr>
              <p:nvPr/>
            </p:nvSpPr>
            <p:spPr bwMode="auto">
              <a:xfrm>
                <a:off x="4150" y="845"/>
                <a:ext cx="1601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641" name="Line 40"/>
              <p:cNvSpPr>
                <a:spLocks noChangeShapeType="1"/>
              </p:cNvSpPr>
              <p:nvPr/>
            </p:nvSpPr>
            <p:spPr bwMode="auto">
              <a:xfrm>
                <a:off x="4150" y="2131"/>
                <a:ext cx="160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642" name="Line 41"/>
              <p:cNvSpPr>
                <a:spLocks noChangeShapeType="1"/>
              </p:cNvSpPr>
              <p:nvPr/>
            </p:nvSpPr>
            <p:spPr bwMode="auto">
              <a:xfrm>
                <a:off x="4150" y="3167"/>
                <a:ext cx="160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643" name="Line 42"/>
              <p:cNvSpPr>
                <a:spLocks noChangeShapeType="1"/>
              </p:cNvSpPr>
              <p:nvPr/>
            </p:nvSpPr>
            <p:spPr bwMode="auto">
              <a:xfrm>
                <a:off x="4159" y="4156"/>
                <a:ext cx="1601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644" name="Line 43"/>
              <p:cNvSpPr>
                <a:spLocks noChangeShapeType="1"/>
              </p:cNvSpPr>
              <p:nvPr/>
            </p:nvSpPr>
            <p:spPr bwMode="auto">
              <a:xfrm>
                <a:off x="4150" y="866"/>
                <a:ext cx="0" cy="329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645" name="Line 44"/>
              <p:cNvSpPr>
                <a:spLocks noChangeShapeType="1"/>
              </p:cNvSpPr>
              <p:nvPr/>
            </p:nvSpPr>
            <p:spPr bwMode="auto">
              <a:xfrm>
                <a:off x="5760" y="845"/>
                <a:ext cx="0" cy="3311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pic>
          <p:nvPicPr>
            <p:cNvPr id="26634" name="Picture 17" descr="ris_6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6238875" y="2012950"/>
              <a:ext cx="1212850" cy="11858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6635" name="Picture 18" descr="http://saltanovann.narod.ru/i/ris_7.gif"/>
            <p:cNvPicPr>
              <a:picLocks noChangeAspect="1" noChangeArrowheads="1"/>
            </p:cNvPicPr>
            <p:nvPr/>
          </p:nvPicPr>
          <p:blipFill>
            <a:blip r:embed="rId7" r:link="rId8"/>
            <a:srcRect/>
            <a:stretch>
              <a:fillRect/>
            </a:stretch>
          </p:blipFill>
          <p:spPr bwMode="auto">
            <a:xfrm>
              <a:off x="6229350" y="3498850"/>
              <a:ext cx="1114425" cy="10842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6636" name="Picture 19" descr="ris_8"/>
            <p:cNvPicPr>
              <a:picLocks noChangeAspect="1" noChangeArrowheads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>
              <a:off x="7727950" y="4956175"/>
              <a:ext cx="1066800" cy="1065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15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41275" y="260350"/>
            <a:ext cx="90360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ru-RU" altLang="ru-RU" sz="2000" b="1">
                <a:solidFill>
                  <a:schemeClr val="bg1"/>
                </a:solidFill>
                <a:latin typeface="Times New Roman" pitchFamily="18" charset="0"/>
              </a:rPr>
              <a:t>   </a:t>
            </a:r>
            <a:r>
              <a:rPr lang="ru-RU" altLang="ru-RU" sz="2400" b="1">
                <a:solidFill>
                  <a:schemeClr val="bg1"/>
                </a:solidFill>
                <a:latin typeface="Times New Roman" pitchFamily="18" charset="0"/>
              </a:rPr>
              <a:t>Постановка задачи:</a:t>
            </a:r>
            <a:r>
              <a:rPr lang="ru-RU" altLang="ru-RU" sz="2000" b="1">
                <a:latin typeface="Times New Roman" pitchFamily="18" charset="0"/>
              </a:rPr>
              <a:t> </a:t>
            </a:r>
            <a:r>
              <a:rPr lang="ru-RU" altLang="ru-RU" sz="2000" b="1" i="1">
                <a:solidFill>
                  <a:schemeClr val="tx2"/>
                </a:solidFill>
                <a:latin typeface="Times New Roman" pitchFamily="18" charset="0"/>
              </a:rPr>
              <a:t>вписать квадрат в круг с радиусом 1, в него – </a:t>
            </a:r>
          </a:p>
          <a:p>
            <a:pPr marL="342900" indent="-342900">
              <a:buFont typeface="Wingdings" pitchFamily="2" charset="2"/>
              <a:buNone/>
            </a:pPr>
            <a:r>
              <a:rPr lang="ru-RU" altLang="ru-RU" sz="2000" b="1" i="1">
                <a:solidFill>
                  <a:schemeClr val="tx2"/>
                </a:solidFill>
                <a:latin typeface="Times New Roman" pitchFamily="18" charset="0"/>
              </a:rPr>
              <a:t>        второй  квадрат так, чтобы его вершинами являлись середины первого </a:t>
            </a:r>
          </a:p>
          <a:p>
            <a:pPr marL="342900" indent="-342900">
              <a:buFont typeface="Wingdings" pitchFamily="2" charset="2"/>
              <a:buNone/>
            </a:pPr>
            <a:r>
              <a:rPr lang="ru-RU" altLang="ru-RU" sz="2000" b="1" i="1">
                <a:solidFill>
                  <a:schemeClr val="tx2"/>
                </a:solidFill>
                <a:latin typeface="Times New Roman" pitchFamily="18" charset="0"/>
              </a:rPr>
              <a:t>        квадрата. </a:t>
            </a:r>
          </a:p>
        </p:txBody>
      </p:sp>
      <p:grpSp>
        <p:nvGrpSpPr>
          <p:cNvPr id="5" name="Group 167"/>
          <p:cNvGrpSpPr>
            <a:grpSpLocks/>
          </p:cNvGrpSpPr>
          <p:nvPr/>
        </p:nvGrpSpPr>
        <p:grpSpPr bwMode="auto">
          <a:xfrm>
            <a:off x="0" y="1700213"/>
            <a:ext cx="9148763" cy="4586287"/>
            <a:chOff x="0" y="1071"/>
            <a:chExt cx="5763" cy="2889"/>
          </a:xfrm>
        </p:grpSpPr>
        <p:sp>
          <p:nvSpPr>
            <p:cNvPr id="27653" name="Text Box 28"/>
            <p:cNvSpPr txBox="1">
              <a:spLocks noChangeArrowheads="1"/>
            </p:cNvSpPr>
            <p:nvPr/>
          </p:nvSpPr>
          <p:spPr bwMode="auto">
            <a:xfrm>
              <a:off x="757" y="3741"/>
              <a:ext cx="194" cy="2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altLang="ru-RU" sz="1200">
                  <a:latin typeface="Times New Roman" pitchFamily="18" charset="0"/>
                </a:rPr>
                <a:t>D</a:t>
              </a:r>
              <a:endParaRPr lang="ru-RU" altLang="ru-RU">
                <a:latin typeface="Times New Roman" pitchFamily="18" charset="0"/>
              </a:endParaRPr>
            </a:p>
          </p:txBody>
        </p:sp>
        <p:sp>
          <p:nvSpPr>
            <p:cNvPr id="27654" name="Rectangle 6"/>
            <p:cNvSpPr>
              <a:spLocks noChangeArrowheads="1"/>
            </p:cNvSpPr>
            <p:nvPr/>
          </p:nvSpPr>
          <p:spPr bwMode="auto">
            <a:xfrm>
              <a:off x="0" y="1071"/>
              <a:ext cx="1701" cy="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lnSpc>
                  <a:spcPct val="80000"/>
                </a:lnSpc>
                <a:spcBef>
                  <a:spcPct val="20000"/>
                </a:spcBef>
              </a:pPr>
              <a:r>
                <a:rPr lang="ru-RU" altLang="ru-RU" b="1">
                  <a:solidFill>
                    <a:schemeClr val="tx2"/>
                  </a:solidFill>
                  <a:latin typeface="Times New Roman" pitchFamily="18" charset="0"/>
                </a:rPr>
                <a:t>1. Из листа бумаги вырежем круг.</a:t>
              </a:r>
            </a:p>
          </p:txBody>
        </p:sp>
        <p:sp>
          <p:nvSpPr>
            <p:cNvPr id="27655" name="Rectangle 7"/>
            <p:cNvSpPr>
              <a:spLocks noChangeArrowheads="1"/>
            </p:cNvSpPr>
            <p:nvPr/>
          </p:nvSpPr>
          <p:spPr bwMode="auto">
            <a:xfrm>
              <a:off x="1701" y="1071"/>
              <a:ext cx="1995" cy="5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lnSpc>
                  <a:spcPct val="80000"/>
                </a:lnSpc>
                <a:spcBef>
                  <a:spcPct val="20000"/>
                </a:spcBef>
              </a:pPr>
              <a:r>
                <a:rPr lang="ru-RU" altLang="ru-RU" b="1">
                  <a:solidFill>
                    <a:schemeClr val="tx2"/>
                  </a:solidFill>
                  <a:latin typeface="Times New Roman" pitchFamily="18" charset="0"/>
                </a:rPr>
                <a:t>2. Разделим окружность на две равные части, перегнув по линии, содержащей центр.</a:t>
              </a:r>
              <a:endParaRPr lang="ru-RU" altLang="ru-RU">
                <a:latin typeface="Times New Roman" pitchFamily="18" charset="0"/>
              </a:endParaRPr>
            </a:p>
          </p:txBody>
        </p:sp>
        <p:sp>
          <p:nvSpPr>
            <p:cNvPr id="27656" name="Rectangle 8"/>
            <p:cNvSpPr>
              <a:spLocks noChangeArrowheads="1"/>
            </p:cNvSpPr>
            <p:nvPr/>
          </p:nvSpPr>
          <p:spPr bwMode="auto">
            <a:xfrm>
              <a:off x="3696" y="1071"/>
              <a:ext cx="2064" cy="5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lnSpc>
                  <a:spcPct val="80000"/>
                </a:lnSpc>
                <a:spcBef>
                  <a:spcPct val="20000"/>
                </a:spcBef>
              </a:pPr>
              <a:r>
                <a:rPr lang="ru-RU" altLang="ru-RU" b="1">
                  <a:solidFill>
                    <a:schemeClr val="tx2"/>
                  </a:solidFill>
                  <a:latin typeface="Times New Roman" pitchFamily="18" charset="0"/>
                </a:rPr>
                <a:t>3. Разделим окружность на четыре равные части, перегнув по линии так, чтобы совпали точки В и </a:t>
              </a:r>
              <a:r>
                <a:rPr lang="en-US" altLang="ru-RU" b="1">
                  <a:solidFill>
                    <a:schemeClr val="tx2"/>
                  </a:solidFill>
                  <a:latin typeface="Times New Roman" pitchFamily="18" charset="0"/>
                </a:rPr>
                <a:t>D</a:t>
              </a:r>
              <a:r>
                <a:rPr lang="ru-RU" altLang="ru-RU" b="1">
                  <a:solidFill>
                    <a:schemeClr val="tx2"/>
                  </a:solidFill>
                  <a:latin typeface="Times New Roman" pitchFamily="18" charset="0"/>
                </a:rPr>
                <a:t>.</a:t>
              </a:r>
            </a:p>
          </p:txBody>
        </p:sp>
        <p:sp>
          <p:nvSpPr>
            <p:cNvPr id="27657" name="Text Box 471"/>
            <p:cNvSpPr txBox="1">
              <a:spLocks noChangeArrowheads="1"/>
            </p:cNvSpPr>
            <p:nvPr/>
          </p:nvSpPr>
          <p:spPr bwMode="auto">
            <a:xfrm>
              <a:off x="4666" y="2387"/>
              <a:ext cx="18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altLang="ru-RU" sz="1200">
                  <a:latin typeface="Times New Roman" pitchFamily="18" charset="0"/>
                </a:rPr>
                <a:t>D</a:t>
              </a:r>
              <a:endParaRPr lang="ru-RU" altLang="ru-RU">
                <a:latin typeface="Times New Roman" pitchFamily="18" charset="0"/>
              </a:endParaRPr>
            </a:p>
          </p:txBody>
        </p:sp>
        <p:sp>
          <p:nvSpPr>
            <p:cNvPr id="27658" name="Text Box 473"/>
            <p:cNvSpPr txBox="1">
              <a:spLocks noChangeArrowheads="1"/>
            </p:cNvSpPr>
            <p:nvPr/>
          </p:nvSpPr>
          <p:spPr bwMode="auto">
            <a:xfrm>
              <a:off x="4682" y="1584"/>
              <a:ext cx="183" cy="1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ru-RU" altLang="ru-RU" sz="1200">
                  <a:latin typeface="Times New Roman" pitchFamily="18" charset="0"/>
                </a:rPr>
                <a:t>В</a:t>
              </a:r>
              <a:endParaRPr lang="ru-RU" altLang="ru-RU">
                <a:latin typeface="Times New Roman" pitchFamily="18" charset="0"/>
              </a:endParaRPr>
            </a:p>
          </p:txBody>
        </p:sp>
        <p:sp>
          <p:nvSpPr>
            <p:cNvPr id="27659" name="Text Box 465"/>
            <p:cNvSpPr txBox="1">
              <a:spLocks noChangeArrowheads="1"/>
            </p:cNvSpPr>
            <p:nvPr/>
          </p:nvSpPr>
          <p:spPr bwMode="auto">
            <a:xfrm>
              <a:off x="4711" y="1686"/>
              <a:ext cx="180" cy="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ru-RU" altLang="ru-RU" sz="2400" b="1">
                  <a:latin typeface="Times New Roman" pitchFamily="18" charset="0"/>
                </a:rPr>
                <a:t>.</a:t>
              </a:r>
              <a:endParaRPr lang="ru-RU" altLang="ru-RU">
                <a:latin typeface="Times New Roman" pitchFamily="18" charset="0"/>
              </a:endParaRPr>
            </a:p>
          </p:txBody>
        </p:sp>
        <p:sp>
          <p:nvSpPr>
            <p:cNvPr id="27660" name="Oval 466"/>
            <p:cNvSpPr>
              <a:spLocks noChangeArrowheads="1"/>
            </p:cNvSpPr>
            <p:nvPr/>
          </p:nvSpPr>
          <p:spPr bwMode="auto">
            <a:xfrm>
              <a:off x="4409" y="1723"/>
              <a:ext cx="679" cy="688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altLang="ru-RU">
                <a:latin typeface="Times New Roman" pitchFamily="18" charset="0"/>
              </a:endParaRPr>
            </a:p>
          </p:txBody>
        </p:sp>
        <p:sp>
          <p:nvSpPr>
            <p:cNvPr id="27661" name="Line 468"/>
            <p:cNvSpPr>
              <a:spLocks noChangeShapeType="1"/>
            </p:cNvSpPr>
            <p:nvPr/>
          </p:nvSpPr>
          <p:spPr bwMode="auto">
            <a:xfrm flipH="1">
              <a:off x="4760" y="1723"/>
              <a:ext cx="0" cy="69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662" name="Text Box 469"/>
            <p:cNvSpPr txBox="1">
              <a:spLocks noChangeArrowheads="1"/>
            </p:cNvSpPr>
            <p:nvPr/>
          </p:nvSpPr>
          <p:spPr bwMode="auto">
            <a:xfrm>
              <a:off x="4682" y="2212"/>
              <a:ext cx="181" cy="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ru-RU" altLang="ru-RU" sz="2400" b="1">
                  <a:latin typeface="Times New Roman" pitchFamily="18" charset="0"/>
                </a:rPr>
                <a:t>.</a:t>
              </a:r>
              <a:endParaRPr lang="ru-RU" altLang="ru-RU">
                <a:latin typeface="Times New Roman" pitchFamily="18" charset="0"/>
              </a:endParaRPr>
            </a:p>
          </p:txBody>
        </p:sp>
        <p:sp>
          <p:nvSpPr>
            <p:cNvPr id="27663" name="Text Box 472"/>
            <p:cNvSpPr txBox="1">
              <a:spLocks noChangeArrowheads="1"/>
            </p:cNvSpPr>
            <p:nvPr/>
          </p:nvSpPr>
          <p:spPr bwMode="auto">
            <a:xfrm>
              <a:off x="4610" y="2045"/>
              <a:ext cx="181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ru-RU" altLang="ru-RU" sz="1200">
                  <a:latin typeface="Times New Roman" pitchFamily="18" charset="0"/>
                </a:rPr>
                <a:t>О</a:t>
              </a:r>
              <a:endParaRPr lang="ru-RU" altLang="ru-RU">
                <a:latin typeface="Times New Roman" pitchFamily="18" charset="0"/>
              </a:endParaRPr>
            </a:p>
          </p:txBody>
        </p:sp>
        <p:sp>
          <p:nvSpPr>
            <p:cNvPr id="27664" name="Line 474"/>
            <p:cNvSpPr>
              <a:spLocks noChangeShapeType="1"/>
            </p:cNvSpPr>
            <p:nvPr/>
          </p:nvSpPr>
          <p:spPr bwMode="auto">
            <a:xfrm>
              <a:off x="4404" y="2086"/>
              <a:ext cx="67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665" name="Text Box 475"/>
            <p:cNvSpPr txBox="1">
              <a:spLocks noChangeArrowheads="1"/>
            </p:cNvSpPr>
            <p:nvPr/>
          </p:nvSpPr>
          <p:spPr bwMode="auto">
            <a:xfrm>
              <a:off x="5010" y="1895"/>
              <a:ext cx="181" cy="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ru-RU" altLang="ru-RU" sz="2400" b="1">
                  <a:latin typeface="Times New Roman" pitchFamily="18" charset="0"/>
                </a:rPr>
                <a:t>.</a:t>
              </a:r>
              <a:endParaRPr lang="ru-RU" altLang="ru-RU">
                <a:latin typeface="Times New Roman" pitchFamily="18" charset="0"/>
              </a:endParaRPr>
            </a:p>
          </p:txBody>
        </p:sp>
        <p:sp>
          <p:nvSpPr>
            <p:cNvPr id="27666" name="Text Box 476"/>
            <p:cNvSpPr txBox="1">
              <a:spLocks noChangeArrowheads="1"/>
            </p:cNvSpPr>
            <p:nvPr/>
          </p:nvSpPr>
          <p:spPr bwMode="auto">
            <a:xfrm>
              <a:off x="4682" y="1525"/>
              <a:ext cx="136" cy="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ru-RU" altLang="ru-RU" sz="2400" b="1">
                  <a:latin typeface="Times New Roman" pitchFamily="18" charset="0"/>
                </a:rPr>
                <a:t>.</a:t>
              </a:r>
              <a:endParaRPr lang="ru-RU" altLang="ru-RU">
                <a:latin typeface="Times New Roman" pitchFamily="18" charset="0"/>
              </a:endParaRPr>
            </a:p>
          </p:txBody>
        </p:sp>
        <p:pic>
          <p:nvPicPr>
            <p:cNvPr id="27667" name="Picture 479" descr="Перегнуть на себя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822" y="2016"/>
              <a:ext cx="183" cy="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7668" name="Text Box 467"/>
            <p:cNvSpPr txBox="1">
              <a:spLocks noChangeArrowheads="1"/>
            </p:cNvSpPr>
            <p:nvPr/>
          </p:nvSpPr>
          <p:spPr bwMode="auto">
            <a:xfrm>
              <a:off x="4678" y="1889"/>
              <a:ext cx="181" cy="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ru-RU" altLang="ru-RU" sz="2400" b="1">
                  <a:latin typeface="Times New Roman" pitchFamily="18" charset="0"/>
                </a:rPr>
                <a:t>.</a:t>
              </a:r>
              <a:endParaRPr lang="ru-RU" altLang="ru-RU">
                <a:latin typeface="Times New Roman" pitchFamily="18" charset="0"/>
              </a:endParaRPr>
            </a:p>
          </p:txBody>
        </p:sp>
        <p:sp>
          <p:nvSpPr>
            <p:cNvPr id="27669" name="Text Box 470"/>
            <p:cNvSpPr txBox="1">
              <a:spLocks noChangeArrowheads="1"/>
            </p:cNvSpPr>
            <p:nvPr/>
          </p:nvSpPr>
          <p:spPr bwMode="auto">
            <a:xfrm>
              <a:off x="4332" y="1889"/>
              <a:ext cx="181" cy="2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ru-RU" altLang="ru-RU" sz="2400" b="1">
                  <a:latin typeface="Times New Roman" pitchFamily="18" charset="0"/>
                </a:rPr>
                <a:t>.</a:t>
              </a:r>
              <a:endParaRPr lang="ru-RU" altLang="ru-RU">
                <a:latin typeface="Times New Roman" pitchFamily="18" charset="0"/>
              </a:endParaRPr>
            </a:p>
          </p:txBody>
        </p:sp>
        <p:sp>
          <p:nvSpPr>
            <p:cNvPr id="27670" name="Oval 446"/>
            <p:cNvSpPr>
              <a:spLocks noChangeArrowheads="1"/>
            </p:cNvSpPr>
            <p:nvPr/>
          </p:nvSpPr>
          <p:spPr bwMode="auto">
            <a:xfrm>
              <a:off x="485" y="1679"/>
              <a:ext cx="693" cy="711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altLang="ru-RU">
                <a:latin typeface="Times New Roman" pitchFamily="18" charset="0"/>
              </a:endParaRPr>
            </a:p>
          </p:txBody>
        </p:sp>
        <p:sp>
          <p:nvSpPr>
            <p:cNvPr id="27671" name="Text Box 447"/>
            <p:cNvSpPr txBox="1">
              <a:spLocks noChangeArrowheads="1"/>
            </p:cNvSpPr>
            <p:nvPr/>
          </p:nvSpPr>
          <p:spPr bwMode="auto">
            <a:xfrm>
              <a:off x="1141" y="1949"/>
              <a:ext cx="226" cy="2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ru-RU" altLang="ru-RU" sz="1200">
                  <a:latin typeface="Times New Roman" pitchFamily="18" charset="0"/>
                </a:rPr>
                <a:t>С</a:t>
              </a:r>
              <a:endParaRPr lang="ru-RU" altLang="ru-RU">
                <a:latin typeface="Times New Roman" pitchFamily="18" charset="0"/>
              </a:endParaRPr>
            </a:p>
          </p:txBody>
        </p:sp>
        <p:sp>
          <p:nvSpPr>
            <p:cNvPr id="27672" name="Text Box 448"/>
            <p:cNvSpPr txBox="1">
              <a:spLocks noChangeArrowheads="1"/>
            </p:cNvSpPr>
            <p:nvPr/>
          </p:nvSpPr>
          <p:spPr bwMode="auto">
            <a:xfrm>
              <a:off x="753" y="1840"/>
              <a:ext cx="179" cy="28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altLang="ru-RU" sz="2400" b="1">
                  <a:latin typeface="Times New Roman" pitchFamily="18" charset="0"/>
                </a:rPr>
                <a:t>.</a:t>
              </a:r>
              <a:endParaRPr lang="ru-RU" altLang="ru-RU">
                <a:latin typeface="Times New Roman" pitchFamily="18" charset="0"/>
              </a:endParaRPr>
            </a:p>
          </p:txBody>
        </p:sp>
        <p:sp>
          <p:nvSpPr>
            <p:cNvPr id="27673" name="Line 450"/>
            <p:cNvSpPr>
              <a:spLocks noChangeShapeType="1"/>
            </p:cNvSpPr>
            <p:nvPr/>
          </p:nvSpPr>
          <p:spPr bwMode="auto">
            <a:xfrm>
              <a:off x="848" y="2039"/>
              <a:ext cx="32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674" name="Text Box 451"/>
            <p:cNvSpPr txBox="1">
              <a:spLocks noChangeArrowheads="1"/>
            </p:cNvSpPr>
            <p:nvPr/>
          </p:nvSpPr>
          <p:spPr bwMode="auto">
            <a:xfrm>
              <a:off x="932" y="1887"/>
              <a:ext cx="140" cy="2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ru-RU" altLang="ru-RU" sz="1200">
                  <a:latin typeface="Times New Roman" pitchFamily="18" charset="0"/>
                </a:rPr>
                <a:t>1</a:t>
              </a:r>
              <a:endParaRPr lang="ru-RU" altLang="ru-RU">
                <a:latin typeface="Times New Roman" pitchFamily="18" charset="0"/>
              </a:endParaRPr>
            </a:p>
          </p:txBody>
        </p:sp>
        <p:sp>
          <p:nvSpPr>
            <p:cNvPr id="27675" name="Text Box 452"/>
            <p:cNvSpPr txBox="1">
              <a:spLocks noChangeArrowheads="1"/>
            </p:cNvSpPr>
            <p:nvPr/>
          </p:nvSpPr>
          <p:spPr bwMode="auto">
            <a:xfrm>
              <a:off x="697" y="1940"/>
              <a:ext cx="182" cy="2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ru-RU" altLang="ru-RU" sz="1200">
                  <a:latin typeface="Times New Roman" pitchFamily="18" charset="0"/>
                </a:rPr>
                <a:t>О       </a:t>
              </a:r>
              <a:endParaRPr lang="ru-RU" altLang="ru-RU">
                <a:latin typeface="Times New Roman" pitchFamily="18" charset="0"/>
              </a:endParaRPr>
            </a:p>
          </p:txBody>
        </p:sp>
        <p:sp>
          <p:nvSpPr>
            <p:cNvPr id="27676" name="Text Box 449"/>
            <p:cNvSpPr txBox="1">
              <a:spLocks noChangeArrowheads="1"/>
            </p:cNvSpPr>
            <p:nvPr/>
          </p:nvSpPr>
          <p:spPr bwMode="auto">
            <a:xfrm>
              <a:off x="1100" y="1845"/>
              <a:ext cx="269" cy="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ru-RU" altLang="ru-RU" sz="2400" b="1">
                  <a:latin typeface="Times New Roman" pitchFamily="18" charset="0"/>
                </a:rPr>
                <a:t>.   </a:t>
              </a:r>
              <a:endParaRPr lang="ru-RU" altLang="ru-RU">
                <a:latin typeface="Times New Roman" pitchFamily="18" charset="0"/>
              </a:endParaRPr>
            </a:p>
          </p:txBody>
        </p:sp>
        <p:sp>
          <p:nvSpPr>
            <p:cNvPr id="27677" name="Oval 455"/>
            <p:cNvSpPr>
              <a:spLocks noChangeArrowheads="1"/>
            </p:cNvSpPr>
            <p:nvPr/>
          </p:nvSpPr>
          <p:spPr bwMode="auto">
            <a:xfrm>
              <a:off x="2366" y="1722"/>
              <a:ext cx="673" cy="667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altLang="ru-RU">
                <a:latin typeface="Times New Roman" pitchFamily="18" charset="0"/>
              </a:endParaRPr>
            </a:p>
          </p:txBody>
        </p:sp>
        <p:sp>
          <p:nvSpPr>
            <p:cNvPr id="27678" name="Line 457"/>
            <p:cNvSpPr>
              <a:spLocks noChangeShapeType="1"/>
            </p:cNvSpPr>
            <p:nvPr/>
          </p:nvSpPr>
          <p:spPr bwMode="auto">
            <a:xfrm>
              <a:off x="2709" y="1711"/>
              <a:ext cx="0" cy="67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679" name="Text Box 458"/>
            <p:cNvSpPr txBox="1">
              <a:spLocks noChangeArrowheads="1"/>
            </p:cNvSpPr>
            <p:nvPr/>
          </p:nvSpPr>
          <p:spPr bwMode="auto">
            <a:xfrm>
              <a:off x="2630" y="2190"/>
              <a:ext cx="180" cy="2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ru-RU" altLang="ru-RU" sz="2400" b="1">
                  <a:latin typeface="Times New Roman" pitchFamily="18" charset="0"/>
                </a:rPr>
                <a:t>.</a:t>
              </a:r>
              <a:endParaRPr lang="ru-RU" altLang="ru-RU">
                <a:latin typeface="Times New Roman" pitchFamily="18" charset="0"/>
              </a:endParaRPr>
            </a:p>
          </p:txBody>
        </p:sp>
        <p:sp>
          <p:nvSpPr>
            <p:cNvPr id="27680" name="Text Box 459"/>
            <p:cNvSpPr txBox="1">
              <a:spLocks noChangeArrowheads="1"/>
            </p:cNvSpPr>
            <p:nvPr/>
          </p:nvSpPr>
          <p:spPr bwMode="auto">
            <a:xfrm>
              <a:off x="2546" y="1980"/>
              <a:ext cx="181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ru-RU" altLang="ru-RU" sz="1200">
                  <a:latin typeface="Times New Roman" pitchFamily="18" charset="0"/>
                </a:rPr>
                <a:t>О</a:t>
              </a:r>
              <a:endParaRPr lang="ru-RU" altLang="ru-RU">
                <a:latin typeface="Times New Roman" pitchFamily="18" charset="0"/>
              </a:endParaRPr>
            </a:p>
          </p:txBody>
        </p:sp>
        <p:sp>
          <p:nvSpPr>
            <p:cNvPr id="27681" name="Text Box 461"/>
            <p:cNvSpPr txBox="1">
              <a:spLocks noChangeArrowheads="1"/>
            </p:cNvSpPr>
            <p:nvPr/>
          </p:nvSpPr>
          <p:spPr bwMode="auto">
            <a:xfrm>
              <a:off x="2348" y="1824"/>
              <a:ext cx="11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just"/>
              <a:endParaRPr lang="ru-RU" altLang="ru-RU">
                <a:latin typeface="Times New Roman" pitchFamily="18" charset="0"/>
              </a:endParaRPr>
            </a:p>
          </p:txBody>
        </p:sp>
        <p:pic>
          <p:nvPicPr>
            <p:cNvPr id="27682" name="Picture 463" descr="Перегнуть на себя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610" y="1831"/>
              <a:ext cx="202" cy="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7683" name="Text Box 456"/>
            <p:cNvSpPr txBox="1">
              <a:spLocks noChangeArrowheads="1"/>
            </p:cNvSpPr>
            <p:nvPr/>
          </p:nvSpPr>
          <p:spPr bwMode="auto">
            <a:xfrm>
              <a:off x="2629" y="1872"/>
              <a:ext cx="180" cy="2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ru-RU" altLang="ru-RU" sz="2400" b="1">
                  <a:latin typeface="Times New Roman" pitchFamily="18" charset="0"/>
                </a:rPr>
                <a:t>.</a:t>
              </a:r>
              <a:endParaRPr lang="ru-RU" altLang="ru-RU">
                <a:latin typeface="Times New Roman" pitchFamily="18" charset="0"/>
              </a:endParaRPr>
            </a:p>
          </p:txBody>
        </p:sp>
        <p:sp>
          <p:nvSpPr>
            <p:cNvPr id="27684" name="Text Box 460"/>
            <p:cNvSpPr txBox="1">
              <a:spLocks noChangeArrowheads="1"/>
            </p:cNvSpPr>
            <p:nvPr/>
          </p:nvSpPr>
          <p:spPr bwMode="auto">
            <a:xfrm>
              <a:off x="2628" y="1525"/>
              <a:ext cx="179" cy="2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ru-RU" altLang="ru-RU" sz="2400" b="1">
                  <a:latin typeface="Times New Roman" pitchFamily="18" charset="0"/>
                </a:rPr>
                <a:t>.</a:t>
              </a:r>
              <a:endParaRPr lang="ru-RU" altLang="ru-RU">
                <a:latin typeface="Times New Roman" pitchFamily="18" charset="0"/>
              </a:endParaRPr>
            </a:p>
          </p:txBody>
        </p:sp>
        <p:sp>
          <p:nvSpPr>
            <p:cNvPr id="27685" name="Rectangle 56"/>
            <p:cNvSpPr>
              <a:spLocks noChangeArrowheads="1"/>
            </p:cNvSpPr>
            <p:nvPr/>
          </p:nvSpPr>
          <p:spPr bwMode="auto">
            <a:xfrm>
              <a:off x="3699" y="2523"/>
              <a:ext cx="2064" cy="13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just">
                <a:spcBef>
                  <a:spcPct val="20000"/>
                </a:spcBef>
              </a:pPr>
              <a:r>
                <a:rPr lang="ru-RU" altLang="ru-RU" b="1">
                  <a:solidFill>
                    <a:schemeClr val="tx2"/>
                  </a:solidFill>
                  <a:latin typeface="Times New Roman" pitchFamily="18" charset="0"/>
                </a:rPr>
                <a:t>6. Соединяя точки К, </a:t>
              </a:r>
              <a:r>
                <a:rPr lang="en-US" altLang="ru-RU" b="1">
                  <a:solidFill>
                    <a:schemeClr val="tx2"/>
                  </a:solidFill>
                  <a:latin typeface="Times New Roman" pitchFamily="18" charset="0"/>
                </a:rPr>
                <a:t>L</a:t>
              </a:r>
              <a:r>
                <a:rPr lang="ru-RU" altLang="ru-RU" b="1">
                  <a:solidFill>
                    <a:schemeClr val="tx2"/>
                  </a:solidFill>
                  <a:latin typeface="Times New Roman" pitchFamily="18" charset="0"/>
                </a:rPr>
                <a:t>, </a:t>
              </a:r>
              <a:r>
                <a:rPr lang="en-US" altLang="ru-RU" b="1">
                  <a:solidFill>
                    <a:schemeClr val="tx2"/>
                  </a:solidFill>
                  <a:latin typeface="Times New Roman" pitchFamily="18" charset="0"/>
                </a:rPr>
                <a:t>M</a:t>
              </a:r>
              <a:r>
                <a:rPr lang="ru-RU" altLang="ru-RU" b="1">
                  <a:solidFill>
                    <a:schemeClr val="tx2"/>
                  </a:solidFill>
                  <a:latin typeface="Times New Roman" pitchFamily="18" charset="0"/>
                </a:rPr>
                <a:t>, </a:t>
              </a:r>
              <a:r>
                <a:rPr lang="en-US" altLang="ru-RU" b="1">
                  <a:solidFill>
                    <a:schemeClr val="tx2"/>
                  </a:solidFill>
                  <a:latin typeface="Times New Roman" pitchFamily="18" charset="0"/>
                </a:rPr>
                <a:t>N</a:t>
              </a:r>
              <a:r>
                <a:rPr lang="ru-RU" altLang="ru-RU" b="1">
                  <a:solidFill>
                    <a:schemeClr val="tx2"/>
                  </a:solidFill>
                  <a:latin typeface="Times New Roman" pitchFamily="18" charset="0"/>
                </a:rPr>
                <a:t>, получаем квадрат К</a:t>
              </a:r>
              <a:r>
                <a:rPr lang="en-US" altLang="ru-RU" b="1">
                  <a:solidFill>
                    <a:schemeClr val="tx2"/>
                  </a:solidFill>
                  <a:latin typeface="Times New Roman" pitchFamily="18" charset="0"/>
                </a:rPr>
                <a:t>LMN</a:t>
              </a:r>
              <a:r>
                <a:rPr lang="ru-RU" altLang="ru-RU" b="1">
                  <a:solidFill>
                    <a:schemeClr val="tx2"/>
                  </a:solidFill>
                  <a:latin typeface="Times New Roman" pitchFamily="18" charset="0"/>
                </a:rPr>
                <a:t>. </a:t>
              </a:r>
              <a:endParaRPr lang="ru-RU" altLang="ru-RU" sz="2800">
                <a:latin typeface="Times New Roman" pitchFamily="18" charset="0"/>
              </a:endParaRPr>
            </a:p>
          </p:txBody>
        </p:sp>
        <p:sp>
          <p:nvSpPr>
            <p:cNvPr id="27686" name="Rectangle 55"/>
            <p:cNvSpPr>
              <a:spLocks noChangeArrowheads="1"/>
            </p:cNvSpPr>
            <p:nvPr/>
          </p:nvSpPr>
          <p:spPr bwMode="auto">
            <a:xfrm>
              <a:off x="1704" y="2523"/>
              <a:ext cx="1995" cy="13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just">
                <a:lnSpc>
                  <a:spcPct val="80000"/>
                </a:lnSpc>
                <a:spcBef>
                  <a:spcPct val="20000"/>
                </a:spcBef>
              </a:pPr>
              <a:r>
                <a:rPr lang="ru-RU" altLang="ru-RU" b="1">
                  <a:solidFill>
                    <a:schemeClr val="tx2"/>
                  </a:solidFill>
                  <a:latin typeface="Times New Roman" pitchFamily="18" charset="0"/>
                </a:rPr>
                <a:t>5. Перегнём по линиям, проходящим через центр О так, чтобы совпали точки А с В, а В с С.</a:t>
              </a:r>
              <a:r>
                <a:rPr lang="ru-RU" altLang="ru-RU" b="1">
                  <a:latin typeface="Times New Roman" pitchFamily="18" charset="0"/>
                </a:rPr>
                <a:t> </a:t>
              </a:r>
              <a:endParaRPr lang="ru-RU" altLang="ru-RU" sz="2800">
                <a:latin typeface="Times New Roman" pitchFamily="18" charset="0"/>
              </a:endParaRPr>
            </a:p>
          </p:txBody>
        </p:sp>
        <p:sp>
          <p:nvSpPr>
            <p:cNvPr id="27687" name="Rectangle 54"/>
            <p:cNvSpPr>
              <a:spLocks noChangeArrowheads="1"/>
            </p:cNvSpPr>
            <p:nvPr/>
          </p:nvSpPr>
          <p:spPr bwMode="auto">
            <a:xfrm>
              <a:off x="3" y="2523"/>
              <a:ext cx="1701" cy="13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just">
                <a:lnSpc>
                  <a:spcPct val="80000"/>
                </a:lnSpc>
                <a:spcBef>
                  <a:spcPct val="20000"/>
                </a:spcBef>
              </a:pPr>
              <a:r>
                <a:rPr lang="ru-RU" altLang="ru-RU" b="1">
                  <a:solidFill>
                    <a:schemeClr val="tx2"/>
                  </a:solidFill>
                  <a:latin typeface="Times New Roman" pitchFamily="18" charset="0"/>
                </a:rPr>
                <a:t>4. Перегнём по хордам АВ, ВС, С</a:t>
              </a:r>
              <a:r>
                <a:rPr lang="en-US" altLang="ru-RU" b="1">
                  <a:solidFill>
                    <a:schemeClr val="tx2"/>
                  </a:solidFill>
                  <a:latin typeface="Times New Roman" pitchFamily="18" charset="0"/>
                </a:rPr>
                <a:t>D</a:t>
              </a:r>
              <a:r>
                <a:rPr lang="ru-RU" altLang="ru-RU" b="1">
                  <a:solidFill>
                    <a:schemeClr val="tx2"/>
                  </a:solidFill>
                  <a:latin typeface="Times New Roman" pitchFamily="18" charset="0"/>
                </a:rPr>
                <a:t> и А</a:t>
              </a:r>
              <a:r>
                <a:rPr lang="en-US" altLang="ru-RU" b="1">
                  <a:solidFill>
                    <a:schemeClr val="tx2"/>
                  </a:solidFill>
                  <a:latin typeface="Times New Roman" pitchFamily="18" charset="0"/>
                </a:rPr>
                <a:t>D </a:t>
              </a:r>
              <a:r>
                <a:rPr lang="ru-RU" altLang="ru-RU" b="1">
                  <a:solidFill>
                    <a:schemeClr val="tx2"/>
                  </a:solidFill>
                  <a:latin typeface="Times New Roman" pitchFamily="18" charset="0"/>
                </a:rPr>
                <a:t>и впишем в круг квадрат АВС</a:t>
              </a:r>
              <a:r>
                <a:rPr lang="en-US" altLang="ru-RU" b="1">
                  <a:solidFill>
                    <a:schemeClr val="tx2"/>
                  </a:solidFill>
                  <a:latin typeface="Times New Roman" pitchFamily="18" charset="0"/>
                </a:rPr>
                <a:t>D</a:t>
              </a:r>
              <a:r>
                <a:rPr lang="ru-RU" altLang="ru-RU" b="1">
                  <a:solidFill>
                    <a:schemeClr val="tx2"/>
                  </a:solidFill>
                  <a:latin typeface="Times New Roman" pitchFamily="18" charset="0"/>
                </a:rPr>
                <a:t>.</a:t>
              </a:r>
              <a:endParaRPr lang="ru-RU" altLang="ru-RU" sz="2800">
                <a:latin typeface="Times New Roman" pitchFamily="18" charset="0"/>
              </a:endParaRPr>
            </a:p>
          </p:txBody>
        </p:sp>
        <p:sp>
          <p:nvSpPr>
            <p:cNvPr id="27688" name="Rectangle 53"/>
            <p:cNvSpPr>
              <a:spLocks noChangeArrowheads="1"/>
            </p:cNvSpPr>
            <p:nvPr/>
          </p:nvSpPr>
          <p:spPr bwMode="auto">
            <a:xfrm>
              <a:off x="3699" y="1071"/>
              <a:ext cx="2064" cy="14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endParaRPr lang="ru-RU" altLang="ru-RU" sz="2800">
                <a:latin typeface="Times New Roman" pitchFamily="18" charset="0"/>
              </a:endParaRPr>
            </a:p>
          </p:txBody>
        </p:sp>
        <p:sp>
          <p:nvSpPr>
            <p:cNvPr id="27689" name="Rectangle 52"/>
            <p:cNvSpPr>
              <a:spLocks noChangeArrowheads="1"/>
            </p:cNvSpPr>
            <p:nvPr/>
          </p:nvSpPr>
          <p:spPr bwMode="auto">
            <a:xfrm>
              <a:off x="1704" y="1071"/>
              <a:ext cx="1995" cy="14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endParaRPr lang="ru-RU" altLang="ru-RU">
                <a:solidFill>
                  <a:schemeClr val="tx2"/>
                </a:solidFill>
                <a:latin typeface="Times New Roman" pitchFamily="18" charset="0"/>
              </a:endParaRPr>
            </a:p>
          </p:txBody>
        </p:sp>
        <p:sp>
          <p:nvSpPr>
            <p:cNvPr id="27690" name="Rectangle 51"/>
            <p:cNvSpPr>
              <a:spLocks noChangeArrowheads="1"/>
            </p:cNvSpPr>
            <p:nvPr/>
          </p:nvSpPr>
          <p:spPr bwMode="auto">
            <a:xfrm>
              <a:off x="3" y="1071"/>
              <a:ext cx="1701" cy="14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endParaRPr lang="ru-RU" altLang="ru-RU" sz="2800">
                <a:latin typeface="Times New Roman" pitchFamily="18" charset="0"/>
              </a:endParaRPr>
            </a:p>
          </p:txBody>
        </p:sp>
        <p:sp>
          <p:nvSpPr>
            <p:cNvPr id="27691" name="Line 57"/>
            <p:cNvSpPr>
              <a:spLocks noChangeShapeType="1"/>
            </p:cNvSpPr>
            <p:nvPr/>
          </p:nvSpPr>
          <p:spPr bwMode="auto">
            <a:xfrm>
              <a:off x="3" y="1071"/>
              <a:ext cx="576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692" name="Line 58"/>
            <p:cNvSpPr>
              <a:spLocks noChangeShapeType="1"/>
            </p:cNvSpPr>
            <p:nvPr/>
          </p:nvSpPr>
          <p:spPr bwMode="auto">
            <a:xfrm>
              <a:off x="3" y="2523"/>
              <a:ext cx="57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693" name="Line 59"/>
            <p:cNvSpPr>
              <a:spLocks noChangeShapeType="1"/>
            </p:cNvSpPr>
            <p:nvPr/>
          </p:nvSpPr>
          <p:spPr bwMode="auto">
            <a:xfrm>
              <a:off x="3" y="3884"/>
              <a:ext cx="576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694" name="Line 60"/>
            <p:cNvSpPr>
              <a:spLocks noChangeShapeType="1"/>
            </p:cNvSpPr>
            <p:nvPr/>
          </p:nvSpPr>
          <p:spPr bwMode="auto">
            <a:xfrm>
              <a:off x="3" y="1071"/>
              <a:ext cx="0" cy="2813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695" name="Line 61"/>
            <p:cNvSpPr>
              <a:spLocks noChangeShapeType="1"/>
            </p:cNvSpPr>
            <p:nvPr/>
          </p:nvSpPr>
          <p:spPr bwMode="auto">
            <a:xfrm>
              <a:off x="1704" y="1071"/>
              <a:ext cx="0" cy="28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696" name="Line 62"/>
            <p:cNvSpPr>
              <a:spLocks noChangeShapeType="1"/>
            </p:cNvSpPr>
            <p:nvPr/>
          </p:nvSpPr>
          <p:spPr bwMode="auto">
            <a:xfrm>
              <a:off x="3699" y="1071"/>
              <a:ext cx="0" cy="28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697" name="Line 63"/>
            <p:cNvSpPr>
              <a:spLocks noChangeShapeType="1"/>
            </p:cNvSpPr>
            <p:nvPr/>
          </p:nvSpPr>
          <p:spPr bwMode="auto">
            <a:xfrm>
              <a:off x="5763" y="1071"/>
              <a:ext cx="0" cy="2813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698" name="Text Box 38"/>
            <p:cNvSpPr txBox="1">
              <a:spLocks noChangeArrowheads="1"/>
            </p:cNvSpPr>
            <p:nvPr/>
          </p:nvSpPr>
          <p:spPr bwMode="auto">
            <a:xfrm>
              <a:off x="787" y="2883"/>
              <a:ext cx="144" cy="2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ru-RU" altLang="ru-RU" sz="2400" b="1">
                  <a:latin typeface="Times New Roman" pitchFamily="18" charset="0"/>
                </a:rPr>
                <a:t>.</a:t>
              </a:r>
              <a:endParaRPr lang="ru-RU" altLang="ru-RU">
                <a:latin typeface="Times New Roman" pitchFamily="18" charset="0"/>
              </a:endParaRPr>
            </a:p>
          </p:txBody>
        </p:sp>
        <p:sp>
          <p:nvSpPr>
            <p:cNvPr id="27699" name="Text Box 21"/>
            <p:cNvSpPr txBox="1">
              <a:spLocks noChangeArrowheads="1"/>
            </p:cNvSpPr>
            <p:nvPr/>
          </p:nvSpPr>
          <p:spPr bwMode="auto">
            <a:xfrm>
              <a:off x="317" y="3317"/>
              <a:ext cx="291" cy="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ru-RU" altLang="ru-RU" sz="1200">
                  <a:latin typeface="Times New Roman" pitchFamily="18" charset="0"/>
                </a:rPr>
                <a:t>А</a:t>
              </a:r>
              <a:endParaRPr lang="ru-RU" altLang="ru-RU">
                <a:latin typeface="Times New Roman" pitchFamily="18" charset="0"/>
              </a:endParaRPr>
            </a:p>
          </p:txBody>
        </p:sp>
        <p:sp>
          <p:nvSpPr>
            <p:cNvPr id="27700" name="Text Box 33"/>
            <p:cNvSpPr txBox="1">
              <a:spLocks noChangeArrowheads="1"/>
            </p:cNvSpPr>
            <p:nvPr/>
          </p:nvSpPr>
          <p:spPr bwMode="auto">
            <a:xfrm>
              <a:off x="1190" y="3329"/>
              <a:ext cx="193" cy="2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ru-RU" altLang="ru-RU" sz="1200">
                  <a:latin typeface="Times New Roman" pitchFamily="18" charset="0"/>
                </a:rPr>
                <a:t>С</a:t>
              </a:r>
              <a:endParaRPr lang="ru-RU" altLang="ru-RU">
                <a:latin typeface="Times New Roman" pitchFamily="18" charset="0"/>
              </a:endParaRPr>
            </a:p>
          </p:txBody>
        </p:sp>
        <p:sp>
          <p:nvSpPr>
            <p:cNvPr id="27701" name="Oval 23"/>
            <p:cNvSpPr>
              <a:spLocks noChangeArrowheads="1"/>
            </p:cNvSpPr>
            <p:nvPr/>
          </p:nvSpPr>
          <p:spPr bwMode="auto">
            <a:xfrm>
              <a:off x="484" y="3056"/>
              <a:ext cx="723" cy="71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altLang="ru-RU">
                <a:latin typeface="Times New Roman" pitchFamily="18" charset="0"/>
              </a:endParaRPr>
            </a:p>
          </p:txBody>
        </p:sp>
        <p:sp>
          <p:nvSpPr>
            <p:cNvPr id="27702" name="Text Box 24"/>
            <p:cNvSpPr txBox="1">
              <a:spLocks noChangeArrowheads="1"/>
            </p:cNvSpPr>
            <p:nvPr/>
          </p:nvSpPr>
          <p:spPr bwMode="auto">
            <a:xfrm>
              <a:off x="776" y="3228"/>
              <a:ext cx="193" cy="2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ru-RU" altLang="ru-RU" sz="2400" b="1">
                  <a:latin typeface="Times New Roman" pitchFamily="18" charset="0"/>
                </a:rPr>
                <a:t>.</a:t>
              </a:r>
              <a:endParaRPr lang="ru-RU" altLang="ru-RU">
                <a:latin typeface="Times New Roman" pitchFamily="18" charset="0"/>
              </a:endParaRPr>
            </a:p>
          </p:txBody>
        </p:sp>
        <p:sp>
          <p:nvSpPr>
            <p:cNvPr id="27703" name="Line 25"/>
            <p:cNvSpPr>
              <a:spLocks noChangeShapeType="1"/>
            </p:cNvSpPr>
            <p:nvPr/>
          </p:nvSpPr>
          <p:spPr bwMode="auto">
            <a:xfrm flipH="1">
              <a:off x="857" y="3056"/>
              <a:ext cx="0" cy="71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704" name="Text Box 26"/>
            <p:cNvSpPr txBox="1">
              <a:spLocks noChangeArrowheads="1"/>
            </p:cNvSpPr>
            <p:nvPr/>
          </p:nvSpPr>
          <p:spPr bwMode="auto">
            <a:xfrm>
              <a:off x="775" y="3573"/>
              <a:ext cx="192" cy="2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ru-RU" altLang="ru-RU" sz="2400" b="1">
                  <a:latin typeface="Times New Roman" pitchFamily="18" charset="0"/>
                </a:rPr>
                <a:t>.</a:t>
              </a:r>
              <a:endParaRPr lang="ru-RU" altLang="ru-RU">
                <a:latin typeface="Times New Roman" pitchFamily="18" charset="0"/>
              </a:endParaRPr>
            </a:p>
          </p:txBody>
        </p:sp>
        <p:sp>
          <p:nvSpPr>
            <p:cNvPr id="27705" name="Text Box 29"/>
            <p:cNvSpPr txBox="1">
              <a:spLocks noChangeArrowheads="1"/>
            </p:cNvSpPr>
            <p:nvPr/>
          </p:nvSpPr>
          <p:spPr bwMode="auto">
            <a:xfrm>
              <a:off x="692" y="3388"/>
              <a:ext cx="192" cy="2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ru-RU" altLang="ru-RU" sz="1200">
                  <a:latin typeface="Times New Roman" pitchFamily="18" charset="0"/>
                </a:rPr>
                <a:t>О</a:t>
              </a:r>
              <a:endParaRPr lang="ru-RU" altLang="ru-RU">
                <a:latin typeface="Times New Roman" pitchFamily="18" charset="0"/>
              </a:endParaRPr>
            </a:p>
          </p:txBody>
        </p:sp>
        <p:sp>
          <p:nvSpPr>
            <p:cNvPr id="27706" name="Text Box 30"/>
            <p:cNvSpPr txBox="1">
              <a:spLocks noChangeArrowheads="1"/>
            </p:cNvSpPr>
            <p:nvPr/>
          </p:nvSpPr>
          <p:spPr bwMode="auto">
            <a:xfrm>
              <a:off x="775" y="2913"/>
              <a:ext cx="194" cy="1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ru-RU" altLang="ru-RU" sz="1200">
                  <a:latin typeface="Times New Roman" pitchFamily="18" charset="0"/>
                </a:rPr>
                <a:t>В</a:t>
              </a:r>
              <a:endParaRPr lang="ru-RU" altLang="ru-RU">
                <a:latin typeface="Times New Roman" pitchFamily="18" charset="0"/>
              </a:endParaRPr>
            </a:p>
          </p:txBody>
        </p:sp>
        <p:sp>
          <p:nvSpPr>
            <p:cNvPr id="27707" name="Line 31"/>
            <p:cNvSpPr>
              <a:spLocks noChangeShapeType="1"/>
            </p:cNvSpPr>
            <p:nvPr/>
          </p:nvSpPr>
          <p:spPr bwMode="auto">
            <a:xfrm>
              <a:off x="478" y="3413"/>
              <a:ext cx="72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708" name="Line 34"/>
            <p:cNvSpPr>
              <a:spLocks noChangeShapeType="1"/>
            </p:cNvSpPr>
            <p:nvPr/>
          </p:nvSpPr>
          <p:spPr bwMode="auto">
            <a:xfrm flipH="1">
              <a:off x="472" y="3056"/>
              <a:ext cx="397" cy="35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709" name="Line 35"/>
            <p:cNvSpPr>
              <a:spLocks noChangeShapeType="1"/>
            </p:cNvSpPr>
            <p:nvPr/>
          </p:nvSpPr>
          <p:spPr bwMode="auto">
            <a:xfrm flipH="1">
              <a:off x="857" y="3413"/>
              <a:ext cx="355" cy="35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710" name="Line 36"/>
            <p:cNvSpPr>
              <a:spLocks noChangeShapeType="1"/>
            </p:cNvSpPr>
            <p:nvPr/>
          </p:nvSpPr>
          <p:spPr bwMode="auto">
            <a:xfrm>
              <a:off x="863" y="3056"/>
              <a:ext cx="337" cy="35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711" name="Line 37"/>
            <p:cNvSpPr>
              <a:spLocks noChangeShapeType="1"/>
            </p:cNvSpPr>
            <p:nvPr/>
          </p:nvSpPr>
          <p:spPr bwMode="auto">
            <a:xfrm>
              <a:off x="492" y="3413"/>
              <a:ext cx="353" cy="33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712" name="Text Box 32"/>
            <p:cNvSpPr txBox="1">
              <a:spLocks noChangeArrowheads="1"/>
            </p:cNvSpPr>
            <p:nvPr/>
          </p:nvSpPr>
          <p:spPr bwMode="auto">
            <a:xfrm>
              <a:off x="1124" y="3216"/>
              <a:ext cx="193" cy="2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ru-RU" altLang="ru-RU" sz="2400" b="1">
                  <a:latin typeface="Times New Roman" pitchFamily="18" charset="0"/>
                </a:rPr>
                <a:t>.</a:t>
              </a:r>
              <a:endParaRPr lang="ru-RU" altLang="ru-RU">
                <a:latin typeface="Times New Roman" pitchFamily="18" charset="0"/>
              </a:endParaRPr>
            </a:p>
          </p:txBody>
        </p:sp>
        <p:sp>
          <p:nvSpPr>
            <p:cNvPr id="27713" name="Text Box 27"/>
            <p:cNvSpPr txBox="1">
              <a:spLocks noChangeArrowheads="1"/>
            </p:cNvSpPr>
            <p:nvPr/>
          </p:nvSpPr>
          <p:spPr bwMode="auto">
            <a:xfrm>
              <a:off x="401" y="3210"/>
              <a:ext cx="193" cy="2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ru-RU" altLang="ru-RU" sz="2400" b="1">
                  <a:latin typeface="Times New Roman" pitchFamily="18" charset="0"/>
                </a:rPr>
                <a:t>.</a:t>
              </a:r>
              <a:endParaRPr lang="ru-RU" altLang="ru-RU">
                <a:latin typeface="Times New Roman" pitchFamily="18" charset="0"/>
              </a:endParaRPr>
            </a:p>
          </p:txBody>
        </p:sp>
        <p:sp>
          <p:nvSpPr>
            <p:cNvPr id="27714" name="Oval 42"/>
            <p:cNvSpPr>
              <a:spLocks noChangeArrowheads="1"/>
            </p:cNvSpPr>
            <p:nvPr/>
          </p:nvSpPr>
          <p:spPr bwMode="auto">
            <a:xfrm>
              <a:off x="2318" y="3041"/>
              <a:ext cx="707" cy="71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altLang="ru-RU">
                <a:latin typeface="Times New Roman" pitchFamily="18" charset="0"/>
              </a:endParaRPr>
            </a:p>
          </p:txBody>
        </p:sp>
        <p:sp>
          <p:nvSpPr>
            <p:cNvPr id="27715" name="Text Box 46"/>
            <p:cNvSpPr txBox="1">
              <a:spLocks noChangeArrowheads="1"/>
            </p:cNvSpPr>
            <p:nvPr/>
          </p:nvSpPr>
          <p:spPr bwMode="auto">
            <a:xfrm>
              <a:off x="2585" y="3726"/>
              <a:ext cx="190" cy="2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altLang="ru-RU" sz="1200">
                  <a:latin typeface="Times New Roman" pitchFamily="18" charset="0"/>
                </a:rPr>
                <a:t>D</a:t>
              </a:r>
              <a:endParaRPr lang="ru-RU" altLang="ru-RU">
                <a:latin typeface="Times New Roman" pitchFamily="18" charset="0"/>
              </a:endParaRPr>
            </a:p>
          </p:txBody>
        </p:sp>
        <p:sp>
          <p:nvSpPr>
            <p:cNvPr id="27716" name="Text Box 41"/>
            <p:cNvSpPr txBox="1">
              <a:spLocks noChangeArrowheads="1"/>
            </p:cNvSpPr>
            <p:nvPr/>
          </p:nvSpPr>
          <p:spPr bwMode="auto">
            <a:xfrm>
              <a:off x="2154" y="3302"/>
              <a:ext cx="285" cy="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ru-RU" altLang="ru-RU" sz="1200">
                  <a:latin typeface="Times New Roman" pitchFamily="18" charset="0"/>
                </a:rPr>
                <a:t>А</a:t>
              </a:r>
              <a:endParaRPr lang="ru-RU" altLang="ru-RU">
                <a:latin typeface="Times New Roman" pitchFamily="18" charset="0"/>
              </a:endParaRPr>
            </a:p>
          </p:txBody>
        </p:sp>
        <p:sp>
          <p:nvSpPr>
            <p:cNvPr id="27717" name="Text Box 51"/>
            <p:cNvSpPr txBox="1">
              <a:spLocks noChangeArrowheads="1"/>
            </p:cNvSpPr>
            <p:nvPr/>
          </p:nvSpPr>
          <p:spPr bwMode="auto">
            <a:xfrm>
              <a:off x="3009" y="3314"/>
              <a:ext cx="189" cy="2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ru-RU" altLang="ru-RU" sz="1200">
                  <a:latin typeface="Times New Roman" pitchFamily="18" charset="0"/>
                </a:rPr>
                <a:t>С</a:t>
              </a:r>
              <a:endParaRPr lang="ru-RU" altLang="ru-RU">
                <a:latin typeface="Times New Roman" pitchFamily="18" charset="0"/>
              </a:endParaRPr>
            </a:p>
          </p:txBody>
        </p:sp>
        <p:sp>
          <p:nvSpPr>
            <p:cNvPr id="27718" name="Line 43"/>
            <p:cNvSpPr>
              <a:spLocks noChangeShapeType="1"/>
            </p:cNvSpPr>
            <p:nvPr/>
          </p:nvSpPr>
          <p:spPr bwMode="auto">
            <a:xfrm flipH="1">
              <a:off x="2683" y="3041"/>
              <a:ext cx="0" cy="71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719" name="Text Box 47"/>
            <p:cNvSpPr txBox="1">
              <a:spLocks noChangeArrowheads="1"/>
            </p:cNvSpPr>
            <p:nvPr/>
          </p:nvSpPr>
          <p:spPr bwMode="auto">
            <a:xfrm>
              <a:off x="2556" y="3402"/>
              <a:ext cx="188" cy="2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ru-RU" altLang="ru-RU" sz="1200">
                  <a:latin typeface="Times New Roman" pitchFamily="18" charset="0"/>
                </a:rPr>
                <a:t>О</a:t>
              </a:r>
              <a:endParaRPr lang="ru-RU" altLang="ru-RU">
                <a:latin typeface="Times New Roman" pitchFamily="18" charset="0"/>
              </a:endParaRPr>
            </a:p>
          </p:txBody>
        </p:sp>
        <p:sp>
          <p:nvSpPr>
            <p:cNvPr id="27720" name="Text Box 48"/>
            <p:cNvSpPr txBox="1">
              <a:spLocks noChangeArrowheads="1"/>
            </p:cNvSpPr>
            <p:nvPr/>
          </p:nvSpPr>
          <p:spPr bwMode="auto">
            <a:xfrm>
              <a:off x="2602" y="2898"/>
              <a:ext cx="191" cy="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ru-RU" altLang="ru-RU" sz="1200">
                  <a:latin typeface="Times New Roman" pitchFamily="18" charset="0"/>
                </a:rPr>
                <a:t>В</a:t>
              </a:r>
              <a:endParaRPr lang="ru-RU" altLang="ru-RU">
                <a:latin typeface="Times New Roman" pitchFamily="18" charset="0"/>
              </a:endParaRPr>
            </a:p>
          </p:txBody>
        </p:sp>
        <p:sp>
          <p:nvSpPr>
            <p:cNvPr id="27721" name="Line 49"/>
            <p:cNvSpPr>
              <a:spLocks noChangeShapeType="1"/>
            </p:cNvSpPr>
            <p:nvPr/>
          </p:nvSpPr>
          <p:spPr bwMode="auto">
            <a:xfrm>
              <a:off x="2312" y="3398"/>
              <a:ext cx="70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722" name="Line 52"/>
            <p:cNvSpPr>
              <a:spLocks noChangeShapeType="1"/>
            </p:cNvSpPr>
            <p:nvPr/>
          </p:nvSpPr>
          <p:spPr bwMode="auto">
            <a:xfrm flipH="1">
              <a:off x="2305" y="3029"/>
              <a:ext cx="390" cy="35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723" name="Line 53"/>
            <p:cNvSpPr>
              <a:spLocks noChangeShapeType="1"/>
            </p:cNvSpPr>
            <p:nvPr/>
          </p:nvSpPr>
          <p:spPr bwMode="auto">
            <a:xfrm flipH="1">
              <a:off x="2677" y="3392"/>
              <a:ext cx="348" cy="35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724" name="Line 54"/>
            <p:cNvSpPr>
              <a:spLocks noChangeShapeType="1"/>
            </p:cNvSpPr>
            <p:nvPr/>
          </p:nvSpPr>
          <p:spPr bwMode="auto">
            <a:xfrm>
              <a:off x="2689" y="3035"/>
              <a:ext cx="330" cy="35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725" name="Line 55"/>
            <p:cNvSpPr>
              <a:spLocks noChangeShapeType="1"/>
            </p:cNvSpPr>
            <p:nvPr/>
          </p:nvSpPr>
          <p:spPr bwMode="auto">
            <a:xfrm>
              <a:off x="2336" y="3402"/>
              <a:ext cx="329" cy="34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726" name="Text Box 56"/>
            <p:cNvSpPr txBox="1">
              <a:spLocks noChangeArrowheads="1"/>
            </p:cNvSpPr>
            <p:nvPr/>
          </p:nvSpPr>
          <p:spPr bwMode="auto">
            <a:xfrm>
              <a:off x="2608" y="2844"/>
              <a:ext cx="142" cy="2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ru-RU" altLang="ru-RU" sz="2400" b="1">
                  <a:latin typeface="Times New Roman" pitchFamily="18" charset="0"/>
                </a:rPr>
                <a:t>.</a:t>
              </a:r>
              <a:endParaRPr lang="ru-RU" altLang="ru-RU">
                <a:latin typeface="Times New Roman" pitchFamily="18" charset="0"/>
              </a:endParaRPr>
            </a:p>
          </p:txBody>
        </p:sp>
        <p:sp>
          <p:nvSpPr>
            <p:cNvPr id="27727" name="Line 57"/>
            <p:cNvSpPr>
              <a:spLocks noChangeShapeType="1"/>
            </p:cNvSpPr>
            <p:nvPr/>
          </p:nvSpPr>
          <p:spPr bwMode="auto">
            <a:xfrm>
              <a:off x="2427" y="3136"/>
              <a:ext cx="501" cy="51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728" name="Text Box 58"/>
            <p:cNvSpPr txBox="1">
              <a:spLocks noChangeArrowheads="1"/>
            </p:cNvSpPr>
            <p:nvPr/>
          </p:nvSpPr>
          <p:spPr bwMode="auto">
            <a:xfrm>
              <a:off x="2419" y="3017"/>
              <a:ext cx="142" cy="2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ru-RU" altLang="ru-RU" sz="2400" b="1">
                  <a:latin typeface="Times New Roman" pitchFamily="18" charset="0"/>
                </a:rPr>
                <a:t>.</a:t>
              </a:r>
              <a:endParaRPr lang="ru-RU" altLang="ru-RU">
                <a:latin typeface="Times New Roman" pitchFamily="18" charset="0"/>
              </a:endParaRPr>
            </a:p>
          </p:txBody>
        </p:sp>
        <p:sp>
          <p:nvSpPr>
            <p:cNvPr id="27729" name="Text Box 59"/>
            <p:cNvSpPr txBox="1">
              <a:spLocks noChangeArrowheads="1"/>
            </p:cNvSpPr>
            <p:nvPr/>
          </p:nvSpPr>
          <p:spPr bwMode="auto">
            <a:xfrm>
              <a:off x="2769" y="3374"/>
              <a:ext cx="141" cy="2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ru-RU" altLang="ru-RU" sz="2400" b="1">
                  <a:latin typeface="Times New Roman" pitchFamily="18" charset="0"/>
                </a:rPr>
                <a:t>.</a:t>
              </a:r>
              <a:endParaRPr lang="ru-RU" altLang="ru-RU">
                <a:latin typeface="Times New Roman" pitchFamily="18" charset="0"/>
              </a:endParaRPr>
            </a:p>
          </p:txBody>
        </p:sp>
        <p:sp>
          <p:nvSpPr>
            <p:cNvPr id="27730" name="Line 61"/>
            <p:cNvSpPr>
              <a:spLocks noChangeShapeType="1"/>
            </p:cNvSpPr>
            <p:nvPr/>
          </p:nvSpPr>
          <p:spPr bwMode="auto">
            <a:xfrm flipV="1">
              <a:off x="2415" y="3144"/>
              <a:ext cx="523" cy="49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731" name="Text Box 62"/>
            <p:cNvSpPr txBox="1">
              <a:spLocks noChangeArrowheads="1"/>
            </p:cNvSpPr>
            <p:nvPr/>
          </p:nvSpPr>
          <p:spPr bwMode="auto">
            <a:xfrm>
              <a:off x="2414" y="3377"/>
              <a:ext cx="141" cy="2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ru-RU" altLang="ru-RU" sz="2400" b="1">
                  <a:latin typeface="Times New Roman" pitchFamily="18" charset="0"/>
                </a:rPr>
                <a:t>.</a:t>
              </a:r>
              <a:endParaRPr lang="ru-RU" altLang="ru-RU">
                <a:latin typeface="Times New Roman" pitchFamily="18" charset="0"/>
              </a:endParaRPr>
            </a:p>
          </p:txBody>
        </p:sp>
        <p:sp>
          <p:nvSpPr>
            <p:cNvPr id="27732" name="Text Box 50"/>
            <p:cNvSpPr txBox="1">
              <a:spLocks noChangeArrowheads="1"/>
            </p:cNvSpPr>
            <p:nvPr/>
          </p:nvSpPr>
          <p:spPr bwMode="auto">
            <a:xfrm>
              <a:off x="2944" y="3195"/>
              <a:ext cx="189" cy="2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ru-RU" altLang="ru-RU" sz="2400" b="1">
                  <a:latin typeface="Times New Roman" pitchFamily="18" charset="0"/>
                </a:rPr>
                <a:t>.</a:t>
              </a:r>
              <a:endParaRPr lang="ru-RU" altLang="ru-RU">
                <a:latin typeface="Times New Roman" pitchFamily="18" charset="0"/>
              </a:endParaRPr>
            </a:p>
          </p:txBody>
        </p:sp>
        <p:sp>
          <p:nvSpPr>
            <p:cNvPr id="27733" name="Text Box 60"/>
            <p:cNvSpPr txBox="1">
              <a:spLocks noChangeArrowheads="1"/>
            </p:cNvSpPr>
            <p:nvPr/>
          </p:nvSpPr>
          <p:spPr bwMode="auto">
            <a:xfrm>
              <a:off x="2779" y="3029"/>
              <a:ext cx="141" cy="2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ru-RU" altLang="ru-RU" sz="2400" b="1">
                  <a:latin typeface="Times New Roman" pitchFamily="18" charset="0"/>
                </a:rPr>
                <a:t>.</a:t>
              </a:r>
              <a:endParaRPr lang="ru-RU" altLang="ru-RU">
                <a:latin typeface="Times New Roman" pitchFamily="18" charset="0"/>
              </a:endParaRPr>
            </a:p>
          </p:txBody>
        </p:sp>
        <p:sp>
          <p:nvSpPr>
            <p:cNvPr id="27734" name="Text Box 45"/>
            <p:cNvSpPr txBox="1">
              <a:spLocks noChangeArrowheads="1"/>
            </p:cNvSpPr>
            <p:nvPr/>
          </p:nvSpPr>
          <p:spPr bwMode="auto">
            <a:xfrm>
              <a:off x="2243" y="3195"/>
              <a:ext cx="188" cy="2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ru-RU" altLang="ru-RU" sz="2400" b="1">
                  <a:latin typeface="Times New Roman" pitchFamily="18" charset="0"/>
                </a:rPr>
                <a:t>.</a:t>
              </a:r>
              <a:endParaRPr lang="ru-RU" altLang="ru-RU">
                <a:latin typeface="Times New Roman" pitchFamily="18" charset="0"/>
              </a:endParaRPr>
            </a:p>
          </p:txBody>
        </p:sp>
        <p:sp>
          <p:nvSpPr>
            <p:cNvPr id="27735" name="Text Box 44"/>
            <p:cNvSpPr txBox="1">
              <a:spLocks noChangeArrowheads="1"/>
            </p:cNvSpPr>
            <p:nvPr/>
          </p:nvSpPr>
          <p:spPr bwMode="auto">
            <a:xfrm>
              <a:off x="2608" y="3552"/>
              <a:ext cx="189" cy="2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ru-RU" altLang="ru-RU" sz="2400" b="1">
                  <a:latin typeface="Times New Roman" pitchFamily="18" charset="0"/>
                </a:rPr>
                <a:t>.</a:t>
              </a:r>
              <a:endParaRPr lang="ru-RU" altLang="ru-RU">
                <a:latin typeface="Times New Roman" pitchFamily="18" charset="0"/>
              </a:endParaRPr>
            </a:p>
          </p:txBody>
        </p:sp>
        <p:sp>
          <p:nvSpPr>
            <p:cNvPr id="27736" name="Oval 66"/>
            <p:cNvSpPr>
              <a:spLocks noChangeArrowheads="1"/>
            </p:cNvSpPr>
            <p:nvPr/>
          </p:nvSpPr>
          <p:spPr bwMode="auto">
            <a:xfrm>
              <a:off x="4424" y="3037"/>
              <a:ext cx="722" cy="71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altLang="ru-RU">
                <a:latin typeface="Times New Roman" pitchFamily="18" charset="0"/>
              </a:endParaRPr>
            </a:p>
          </p:txBody>
        </p:sp>
        <p:sp>
          <p:nvSpPr>
            <p:cNvPr id="27737" name="Text Box 65"/>
            <p:cNvSpPr txBox="1">
              <a:spLocks noChangeArrowheads="1"/>
            </p:cNvSpPr>
            <p:nvPr/>
          </p:nvSpPr>
          <p:spPr bwMode="auto">
            <a:xfrm>
              <a:off x="4257" y="3298"/>
              <a:ext cx="291" cy="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ru-RU" altLang="ru-RU" sz="1200">
                  <a:latin typeface="Times New Roman" pitchFamily="18" charset="0"/>
                </a:rPr>
                <a:t>А</a:t>
              </a:r>
              <a:endParaRPr lang="ru-RU" altLang="ru-RU">
                <a:latin typeface="Times New Roman" pitchFamily="18" charset="0"/>
              </a:endParaRPr>
            </a:p>
          </p:txBody>
        </p:sp>
        <p:sp>
          <p:nvSpPr>
            <p:cNvPr id="27738" name="Line 68"/>
            <p:cNvSpPr>
              <a:spLocks noChangeShapeType="1"/>
            </p:cNvSpPr>
            <p:nvPr/>
          </p:nvSpPr>
          <p:spPr bwMode="auto">
            <a:xfrm flipH="1">
              <a:off x="4797" y="3037"/>
              <a:ext cx="0" cy="71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739" name="Text Box 71"/>
            <p:cNvSpPr txBox="1">
              <a:spLocks noChangeArrowheads="1"/>
            </p:cNvSpPr>
            <p:nvPr/>
          </p:nvSpPr>
          <p:spPr bwMode="auto">
            <a:xfrm>
              <a:off x="4697" y="3722"/>
              <a:ext cx="193" cy="2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altLang="ru-RU" sz="1200">
                  <a:latin typeface="Times New Roman" pitchFamily="18" charset="0"/>
                </a:rPr>
                <a:t>D</a:t>
              </a:r>
              <a:endParaRPr lang="ru-RU" altLang="ru-RU">
                <a:latin typeface="Times New Roman" pitchFamily="18" charset="0"/>
              </a:endParaRPr>
            </a:p>
          </p:txBody>
        </p:sp>
        <p:sp>
          <p:nvSpPr>
            <p:cNvPr id="27740" name="Text Box 73"/>
            <p:cNvSpPr txBox="1">
              <a:spLocks noChangeArrowheads="1"/>
            </p:cNvSpPr>
            <p:nvPr/>
          </p:nvSpPr>
          <p:spPr bwMode="auto">
            <a:xfrm>
              <a:off x="4714" y="2894"/>
              <a:ext cx="195" cy="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ru-RU" altLang="ru-RU" sz="1200">
                  <a:latin typeface="Times New Roman" pitchFamily="18" charset="0"/>
                </a:rPr>
                <a:t>В</a:t>
              </a:r>
              <a:endParaRPr lang="ru-RU" altLang="ru-RU">
                <a:latin typeface="Times New Roman" pitchFamily="18" charset="0"/>
              </a:endParaRPr>
            </a:p>
          </p:txBody>
        </p:sp>
        <p:sp>
          <p:nvSpPr>
            <p:cNvPr id="27741" name="Line 74"/>
            <p:cNvSpPr>
              <a:spLocks noChangeShapeType="1"/>
            </p:cNvSpPr>
            <p:nvPr/>
          </p:nvSpPr>
          <p:spPr bwMode="auto">
            <a:xfrm>
              <a:off x="4418" y="3394"/>
              <a:ext cx="72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742" name="Text Box 76"/>
            <p:cNvSpPr txBox="1">
              <a:spLocks noChangeArrowheads="1"/>
            </p:cNvSpPr>
            <p:nvPr/>
          </p:nvSpPr>
          <p:spPr bwMode="auto">
            <a:xfrm>
              <a:off x="5129" y="3310"/>
              <a:ext cx="193" cy="2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ru-RU" altLang="ru-RU" sz="1200">
                  <a:latin typeface="Times New Roman" pitchFamily="18" charset="0"/>
                </a:rPr>
                <a:t>С</a:t>
              </a:r>
              <a:endParaRPr lang="ru-RU" altLang="ru-RU">
                <a:latin typeface="Times New Roman" pitchFamily="18" charset="0"/>
              </a:endParaRPr>
            </a:p>
          </p:txBody>
        </p:sp>
        <p:sp>
          <p:nvSpPr>
            <p:cNvPr id="27743" name="Line 77"/>
            <p:cNvSpPr>
              <a:spLocks noChangeShapeType="1"/>
            </p:cNvSpPr>
            <p:nvPr/>
          </p:nvSpPr>
          <p:spPr bwMode="auto">
            <a:xfrm flipH="1">
              <a:off x="4422" y="3031"/>
              <a:ext cx="381" cy="35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744" name="Line 78"/>
            <p:cNvSpPr>
              <a:spLocks noChangeShapeType="1"/>
            </p:cNvSpPr>
            <p:nvPr/>
          </p:nvSpPr>
          <p:spPr bwMode="auto">
            <a:xfrm flipH="1">
              <a:off x="4791" y="3388"/>
              <a:ext cx="355" cy="35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745" name="Line 79"/>
            <p:cNvSpPr>
              <a:spLocks noChangeShapeType="1"/>
            </p:cNvSpPr>
            <p:nvPr/>
          </p:nvSpPr>
          <p:spPr bwMode="auto">
            <a:xfrm>
              <a:off x="4803" y="3031"/>
              <a:ext cx="336" cy="35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746" name="Line 80"/>
            <p:cNvSpPr>
              <a:spLocks noChangeShapeType="1"/>
            </p:cNvSpPr>
            <p:nvPr/>
          </p:nvSpPr>
          <p:spPr bwMode="auto">
            <a:xfrm>
              <a:off x="4425" y="3388"/>
              <a:ext cx="347" cy="35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747" name="Text Box 81"/>
            <p:cNvSpPr txBox="1">
              <a:spLocks noChangeArrowheads="1"/>
            </p:cNvSpPr>
            <p:nvPr/>
          </p:nvSpPr>
          <p:spPr bwMode="auto">
            <a:xfrm>
              <a:off x="4720" y="2840"/>
              <a:ext cx="145" cy="2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ru-RU" altLang="ru-RU" sz="2400" b="1">
                  <a:latin typeface="Times New Roman" pitchFamily="18" charset="0"/>
                </a:rPr>
                <a:t>.</a:t>
              </a:r>
              <a:endParaRPr lang="ru-RU" altLang="ru-RU">
                <a:latin typeface="Times New Roman" pitchFamily="18" charset="0"/>
              </a:endParaRPr>
            </a:p>
          </p:txBody>
        </p:sp>
        <p:sp>
          <p:nvSpPr>
            <p:cNvPr id="27748" name="Line 82"/>
            <p:cNvSpPr>
              <a:spLocks noChangeShapeType="1"/>
            </p:cNvSpPr>
            <p:nvPr/>
          </p:nvSpPr>
          <p:spPr bwMode="auto">
            <a:xfrm>
              <a:off x="4535" y="3132"/>
              <a:ext cx="511" cy="51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749" name="Text Box 84"/>
            <p:cNvSpPr txBox="1">
              <a:spLocks noChangeArrowheads="1"/>
            </p:cNvSpPr>
            <p:nvPr/>
          </p:nvSpPr>
          <p:spPr bwMode="auto">
            <a:xfrm>
              <a:off x="4884" y="3376"/>
              <a:ext cx="144" cy="2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ru-RU" altLang="ru-RU" sz="2400" b="1">
                  <a:latin typeface="Times New Roman" pitchFamily="18" charset="0"/>
                </a:rPr>
                <a:t>.</a:t>
              </a:r>
              <a:endParaRPr lang="ru-RU" altLang="ru-RU">
                <a:latin typeface="Times New Roman" pitchFamily="18" charset="0"/>
              </a:endParaRPr>
            </a:p>
          </p:txBody>
        </p:sp>
        <p:sp>
          <p:nvSpPr>
            <p:cNvPr id="27750" name="Line 86"/>
            <p:cNvSpPr>
              <a:spLocks noChangeShapeType="1"/>
            </p:cNvSpPr>
            <p:nvPr/>
          </p:nvSpPr>
          <p:spPr bwMode="auto">
            <a:xfrm flipV="1">
              <a:off x="4523" y="3140"/>
              <a:ext cx="533" cy="49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751" name="Text Box 88"/>
            <p:cNvSpPr txBox="1">
              <a:spLocks noChangeArrowheads="1"/>
            </p:cNvSpPr>
            <p:nvPr/>
          </p:nvSpPr>
          <p:spPr bwMode="auto">
            <a:xfrm>
              <a:off x="4526" y="3055"/>
              <a:ext cx="193" cy="2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ru-RU" altLang="ru-RU" sz="1200">
                  <a:latin typeface="Times New Roman" pitchFamily="18" charset="0"/>
                </a:rPr>
                <a:t>К</a:t>
              </a:r>
              <a:endParaRPr lang="ru-RU" altLang="ru-RU">
                <a:latin typeface="Times New Roman" pitchFamily="18" charset="0"/>
              </a:endParaRPr>
            </a:p>
          </p:txBody>
        </p:sp>
        <p:sp>
          <p:nvSpPr>
            <p:cNvPr id="27752" name="Text Box 90"/>
            <p:cNvSpPr txBox="1">
              <a:spLocks noChangeArrowheads="1"/>
            </p:cNvSpPr>
            <p:nvPr/>
          </p:nvSpPr>
          <p:spPr bwMode="auto">
            <a:xfrm>
              <a:off x="4430" y="3466"/>
              <a:ext cx="192" cy="2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altLang="ru-RU" sz="1200">
                  <a:latin typeface="Times New Roman" pitchFamily="18" charset="0"/>
                </a:rPr>
                <a:t>N</a:t>
              </a:r>
              <a:endParaRPr lang="ru-RU" altLang="ru-RU">
                <a:latin typeface="Times New Roman" pitchFamily="18" charset="0"/>
              </a:endParaRPr>
            </a:p>
          </p:txBody>
        </p:sp>
        <p:sp>
          <p:nvSpPr>
            <p:cNvPr id="27753" name="Text Box 91"/>
            <p:cNvSpPr txBox="1">
              <a:spLocks noChangeArrowheads="1"/>
            </p:cNvSpPr>
            <p:nvPr/>
          </p:nvSpPr>
          <p:spPr bwMode="auto">
            <a:xfrm>
              <a:off x="4971" y="3132"/>
              <a:ext cx="193" cy="1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altLang="ru-RU" sz="1200">
                  <a:latin typeface="Times New Roman" pitchFamily="18" charset="0"/>
                </a:rPr>
                <a:t>L</a:t>
              </a:r>
              <a:endParaRPr lang="ru-RU" altLang="ru-RU">
                <a:latin typeface="Times New Roman" pitchFamily="18" charset="0"/>
              </a:endParaRPr>
            </a:p>
          </p:txBody>
        </p:sp>
        <p:sp>
          <p:nvSpPr>
            <p:cNvPr id="27754" name="Line 92"/>
            <p:cNvSpPr>
              <a:spLocks noChangeShapeType="1"/>
            </p:cNvSpPr>
            <p:nvPr/>
          </p:nvSpPr>
          <p:spPr bwMode="auto">
            <a:xfrm>
              <a:off x="4616" y="3210"/>
              <a:ext cx="33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755" name="Line 93"/>
            <p:cNvSpPr>
              <a:spLocks noChangeShapeType="1"/>
            </p:cNvSpPr>
            <p:nvPr/>
          </p:nvSpPr>
          <p:spPr bwMode="auto">
            <a:xfrm>
              <a:off x="4616" y="3567"/>
              <a:ext cx="33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756" name="Line 94"/>
            <p:cNvSpPr>
              <a:spLocks noChangeShapeType="1"/>
            </p:cNvSpPr>
            <p:nvPr/>
          </p:nvSpPr>
          <p:spPr bwMode="auto">
            <a:xfrm>
              <a:off x="4598" y="3204"/>
              <a:ext cx="0" cy="35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757" name="Line 95"/>
            <p:cNvSpPr>
              <a:spLocks noChangeShapeType="1"/>
            </p:cNvSpPr>
            <p:nvPr/>
          </p:nvSpPr>
          <p:spPr bwMode="auto">
            <a:xfrm>
              <a:off x="4971" y="3204"/>
              <a:ext cx="0" cy="35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758" name="Text Box 75"/>
            <p:cNvSpPr txBox="1">
              <a:spLocks noChangeArrowheads="1"/>
            </p:cNvSpPr>
            <p:nvPr/>
          </p:nvSpPr>
          <p:spPr bwMode="auto">
            <a:xfrm>
              <a:off x="5063" y="3197"/>
              <a:ext cx="193" cy="2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ru-RU" altLang="ru-RU" sz="2400" b="1">
                  <a:latin typeface="Times New Roman" pitchFamily="18" charset="0"/>
                </a:rPr>
                <a:t>.</a:t>
              </a:r>
              <a:endParaRPr lang="ru-RU" altLang="ru-RU">
                <a:latin typeface="Times New Roman" pitchFamily="18" charset="0"/>
              </a:endParaRPr>
            </a:p>
          </p:txBody>
        </p:sp>
        <p:sp>
          <p:nvSpPr>
            <p:cNvPr id="27759" name="Text Box 85"/>
            <p:cNvSpPr txBox="1">
              <a:spLocks noChangeArrowheads="1"/>
            </p:cNvSpPr>
            <p:nvPr/>
          </p:nvSpPr>
          <p:spPr bwMode="auto">
            <a:xfrm>
              <a:off x="4895" y="3019"/>
              <a:ext cx="144" cy="2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ru-RU" altLang="ru-RU" sz="2400" b="1">
                  <a:latin typeface="Times New Roman" pitchFamily="18" charset="0"/>
                </a:rPr>
                <a:t>.</a:t>
              </a:r>
              <a:endParaRPr lang="ru-RU" altLang="ru-RU">
                <a:latin typeface="Times New Roman" pitchFamily="18" charset="0"/>
              </a:endParaRPr>
            </a:p>
          </p:txBody>
        </p:sp>
        <p:sp>
          <p:nvSpPr>
            <p:cNvPr id="27760" name="Text Box 83"/>
            <p:cNvSpPr txBox="1">
              <a:spLocks noChangeArrowheads="1"/>
            </p:cNvSpPr>
            <p:nvPr/>
          </p:nvSpPr>
          <p:spPr bwMode="auto">
            <a:xfrm>
              <a:off x="4534" y="3013"/>
              <a:ext cx="144" cy="2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ru-RU" altLang="ru-RU" sz="2400" b="1">
                  <a:latin typeface="Times New Roman" pitchFamily="18" charset="0"/>
                </a:rPr>
                <a:t>.</a:t>
              </a:r>
              <a:endParaRPr lang="ru-RU" altLang="ru-RU">
                <a:latin typeface="Times New Roman" pitchFamily="18" charset="0"/>
              </a:endParaRPr>
            </a:p>
          </p:txBody>
        </p:sp>
        <p:sp>
          <p:nvSpPr>
            <p:cNvPr id="27761" name="Text Box 87"/>
            <p:cNvSpPr txBox="1">
              <a:spLocks noChangeArrowheads="1"/>
            </p:cNvSpPr>
            <p:nvPr/>
          </p:nvSpPr>
          <p:spPr bwMode="auto">
            <a:xfrm>
              <a:off x="4522" y="3367"/>
              <a:ext cx="144" cy="2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ru-RU" altLang="ru-RU" sz="2400" b="1">
                  <a:latin typeface="Times New Roman" pitchFamily="18" charset="0"/>
                </a:rPr>
                <a:t>.</a:t>
              </a:r>
              <a:endParaRPr lang="ru-RU" altLang="ru-RU">
                <a:latin typeface="Times New Roman" pitchFamily="18" charset="0"/>
              </a:endParaRPr>
            </a:p>
          </p:txBody>
        </p:sp>
        <p:sp>
          <p:nvSpPr>
            <p:cNvPr id="27762" name="Text Box 89"/>
            <p:cNvSpPr txBox="1">
              <a:spLocks noChangeArrowheads="1"/>
            </p:cNvSpPr>
            <p:nvPr/>
          </p:nvSpPr>
          <p:spPr bwMode="auto">
            <a:xfrm>
              <a:off x="4853" y="3566"/>
              <a:ext cx="240" cy="2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ru-RU" altLang="ru-RU" sz="1200">
                  <a:latin typeface="Times New Roman" pitchFamily="18" charset="0"/>
                </a:rPr>
                <a:t>М</a:t>
              </a:r>
              <a:endParaRPr lang="ru-RU" altLang="ru-RU">
                <a:latin typeface="Times New Roman" pitchFamily="18" charset="0"/>
              </a:endParaRPr>
            </a:p>
          </p:txBody>
        </p:sp>
        <p:sp>
          <p:nvSpPr>
            <p:cNvPr id="27763" name="Text Box 69"/>
            <p:cNvSpPr txBox="1">
              <a:spLocks noChangeArrowheads="1"/>
            </p:cNvSpPr>
            <p:nvPr/>
          </p:nvSpPr>
          <p:spPr bwMode="auto">
            <a:xfrm>
              <a:off x="4720" y="3548"/>
              <a:ext cx="193" cy="2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ru-RU" altLang="ru-RU" sz="2400" b="1">
                  <a:latin typeface="Times New Roman" pitchFamily="18" charset="0"/>
                </a:rPr>
                <a:t>.</a:t>
              </a:r>
              <a:endParaRPr lang="ru-RU" altLang="ru-RU">
                <a:latin typeface="Times New Roman" pitchFamily="18" charset="0"/>
              </a:endParaRPr>
            </a:p>
          </p:txBody>
        </p:sp>
        <p:sp>
          <p:nvSpPr>
            <p:cNvPr id="27764" name="Text Box 70"/>
            <p:cNvSpPr txBox="1">
              <a:spLocks noChangeArrowheads="1"/>
            </p:cNvSpPr>
            <p:nvPr/>
          </p:nvSpPr>
          <p:spPr bwMode="auto">
            <a:xfrm>
              <a:off x="4347" y="3197"/>
              <a:ext cx="193" cy="2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ru-RU" altLang="ru-RU" sz="2400" b="1">
                  <a:latin typeface="Times New Roman" pitchFamily="18" charset="0"/>
                </a:rPr>
                <a:t>.</a:t>
              </a:r>
              <a:endParaRPr lang="ru-RU" altLang="ru-RU">
                <a:latin typeface="Times New Roman" pitchFamily="18" charset="0"/>
              </a:endParaRPr>
            </a:p>
          </p:txBody>
        </p:sp>
        <p:sp>
          <p:nvSpPr>
            <p:cNvPr id="27765" name="Text Box 67"/>
            <p:cNvSpPr txBox="1">
              <a:spLocks noChangeArrowheads="1"/>
            </p:cNvSpPr>
            <p:nvPr/>
          </p:nvSpPr>
          <p:spPr bwMode="auto">
            <a:xfrm>
              <a:off x="4722" y="3197"/>
              <a:ext cx="192" cy="2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ru-RU" altLang="ru-RU" sz="2400" b="1">
                  <a:latin typeface="Times New Roman" pitchFamily="18" charset="0"/>
                </a:rPr>
                <a:t>.</a:t>
              </a:r>
              <a:endParaRPr lang="ru-RU" altLang="ru-RU">
                <a:latin typeface="Times New Roman" pitchFamily="18" charset="0"/>
              </a:endParaRPr>
            </a:p>
          </p:txBody>
        </p:sp>
        <p:sp>
          <p:nvSpPr>
            <p:cNvPr id="27766" name="Text Box 72"/>
            <p:cNvSpPr txBox="1">
              <a:spLocks noChangeArrowheads="1"/>
            </p:cNvSpPr>
            <p:nvPr/>
          </p:nvSpPr>
          <p:spPr bwMode="auto">
            <a:xfrm>
              <a:off x="4673" y="3369"/>
              <a:ext cx="192" cy="2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ru-RU" altLang="ru-RU" sz="1200">
                  <a:latin typeface="Times New Roman" pitchFamily="18" charset="0"/>
                </a:rPr>
                <a:t>О</a:t>
              </a:r>
              <a:endParaRPr lang="ru-RU" altLang="ru-RU">
                <a:latin typeface="Times New Roman" pitchFamily="18" charset="0"/>
              </a:endParaRPr>
            </a:p>
          </p:txBody>
        </p:sp>
      </p:grpSp>
      <p:sp>
        <p:nvSpPr>
          <p:cNvPr id="56482" name="Text Box 162"/>
          <p:cNvSpPr txBox="1">
            <a:spLocks noChangeArrowheads="1"/>
          </p:cNvSpPr>
          <p:nvPr/>
        </p:nvSpPr>
        <p:spPr bwMode="auto">
          <a:xfrm>
            <a:off x="1908175" y="1268413"/>
            <a:ext cx="4968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ru-RU" altLang="ru-RU" sz="2400" b="1">
                <a:latin typeface="Times New Roman" pitchFamily="18" charset="0"/>
              </a:rPr>
              <a:t>Построение схемы</a:t>
            </a:r>
            <a:endParaRPr lang="ru-RU" altLang="ru-RU" sz="2400">
              <a:latin typeface="Times New Roman" pitchFamily="18" charset="0"/>
            </a:endParaRPr>
          </a:p>
        </p:txBody>
      </p:sp>
      <p:sp>
        <p:nvSpPr>
          <p:cNvPr id="27652" name="TextBox 119"/>
          <p:cNvSpPr txBox="1">
            <a:spLocks noChangeArrowheads="1"/>
          </p:cNvSpPr>
          <p:nvPr/>
        </p:nvSpPr>
        <p:spPr bwMode="auto">
          <a:xfrm>
            <a:off x="71438" y="6216650"/>
            <a:ext cx="9037637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 b="1">
                <a:solidFill>
                  <a:srgbClr val="743C05"/>
                </a:solidFill>
                <a:latin typeface="Arial" charset="0"/>
              </a:rPr>
              <a:t>Элективный курс </a:t>
            </a:r>
            <a:r>
              <a:rPr kumimoji="1" lang="ru-RU" sz="2200" b="1" i="1">
                <a:solidFill>
                  <a:srgbClr val="FDE4CC"/>
                </a:solidFill>
                <a:cs typeface="Times New Roman" pitchFamily="18" charset="0"/>
              </a:rPr>
              <a:t>«Математика и гармония окружающего мира» </a:t>
            </a:r>
            <a:endParaRPr lang="ru-RU" sz="2200" b="1">
              <a:solidFill>
                <a:srgbClr val="FDE4CC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4" presetClass="entr" presetSubtype="0" fill="hold" grpId="0" nodeType="after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648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648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6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2" grpId="0"/>
      <p:bldP spid="5648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9" name="Picture 5" descr="Рис. 6"/>
          <p:cNvPicPr>
            <a:picLocks noChangeAspect="1" noChangeArrowheads="1"/>
          </p:cNvPicPr>
          <p:nvPr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2771775" y="1412875"/>
            <a:ext cx="3600450" cy="4646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4" name="Line 4"/>
          <p:cNvSpPr>
            <a:spLocks noChangeShapeType="1"/>
          </p:cNvSpPr>
          <p:nvPr/>
        </p:nvSpPr>
        <p:spPr bwMode="auto">
          <a:xfrm>
            <a:off x="0" y="6103938"/>
            <a:ext cx="914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990" name="Text Box 6"/>
          <p:cNvSpPr txBox="1">
            <a:spLocks noChangeArrowheads="1"/>
          </p:cNvSpPr>
          <p:nvPr/>
        </p:nvSpPr>
        <p:spPr bwMode="auto">
          <a:xfrm>
            <a:off x="384175" y="393700"/>
            <a:ext cx="85693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40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МОДЕЛЬ ОРИГАМИ </a:t>
            </a:r>
            <a:r>
              <a:rPr lang="ru-RU" sz="4000" b="1">
                <a:solidFill>
                  <a:srgbClr val="A8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«ВОРОНА»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50800" y="3959225"/>
            <a:ext cx="2674938" cy="1917700"/>
            <a:chOff x="0" y="2478"/>
            <a:chExt cx="1746" cy="1315"/>
          </a:xfrm>
        </p:grpSpPr>
        <p:sp>
          <p:nvSpPr>
            <p:cNvPr id="28687" name="Rectangle 7"/>
            <p:cNvSpPr>
              <a:spLocks noChangeArrowheads="1"/>
            </p:cNvSpPr>
            <p:nvPr/>
          </p:nvSpPr>
          <p:spPr bwMode="auto">
            <a:xfrm>
              <a:off x="0" y="2478"/>
              <a:ext cx="1746" cy="1315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CC99"/>
                </a:gs>
              </a:gsLst>
              <a:path path="shape">
                <a:fillToRect l="50000" t="50000" r="50000" b="50000"/>
              </a:path>
            </a:gradFill>
            <a:ln w="50800" cmpd="dbl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 altLang="ru-RU">
                <a:solidFill>
                  <a:srgbClr val="FF6600"/>
                </a:solidFill>
              </a:endParaRPr>
            </a:p>
          </p:txBody>
        </p:sp>
        <p:pic>
          <p:nvPicPr>
            <p:cNvPr id="28688" name="Picture 8" descr="IMG_3916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 rot="10792639" flipV="1">
              <a:off x="22" y="2518"/>
              <a:ext cx="1687" cy="1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50800" y="1608138"/>
            <a:ext cx="2627313" cy="2016125"/>
            <a:chOff x="0" y="981"/>
            <a:chExt cx="1746" cy="1360"/>
          </a:xfrm>
        </p:grpSpPr>
        <p:sp>
          <p:nvSpPr>
            <p:cNvPr id="28685" name="Rectangle 10"/>
            <p:cNvSpPr>
              <a:spLocks noChangeArrowheads="1"/>
            </p:cNvSpPr>
            <p:nvPr/>
          </p:nvSpPr>
          <p:spPr bwMode="auto">
            <a:xfrm>
              <a:off x="0" y="981"/>
              <a:ext cx="1746" cy="1360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CC99"/>
                </a:gs>
              </a:gsLst>
              <a:path path="shape">
                <a:fillToRect l="50000" t="50000" r="50000" b="50000"/>
              </a:path>
            </a:gradFill>
            <a:ln w="50800" cmpd="dbl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 altLang="ru-RU">
                <a:solidFill>
                  <a:srgbClr val="FF6600"/>
                </a:solidFill>
              </a:endParaRPr>
            </a:p>
          </p:txBody>
        </p:sp>
        <p:pic>
          <p:nvPicPr>
            <p:cNvPr id="28686" name="Picture 11" descr="IMG_3901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14" y="1026"/>
              <a:ext cx="1701" cy="12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6505575" y="3933825"/>
            <a:ext cx="2555875" cy="2016125"/>
            <a:chOff x="4098" y="2478"/>
            <a:chExt cx="1610" cy="1270"/>
          </a:xfrm>
        </p:grpSpPr>
        <p:sp>
          <p:nvSpPr>
            <p:cNvPr id="28683" name="Rectangle 13"/>
            <p:cNvSpPr>
              <a:spLocks noChangeArrowheads="1"/>
            </p:cNvSpPr>
            <p:nvPr/>
          </p:nvSpPr>
          <p:spPr bwMode="auto">
            <a:xfrm>
              <a:off x="4098" y="2478"/>
              <a:ext cx="1610" cy="1270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CC99"/>
                </a:gs>
              </a:gsLst>
              <a:path path="shape">
                <a:fillToRect l="50000" t="50000" r="50000" b="50000"/>
              </a:path>
            </a:gradFill>
            <a:ln w="50800" cmpd="dbl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 altLang="ru-RU">
                <a:solidFill>
                  <a:srgbClr val="FF6600"/>
                </a:solidFill>
              </a:endParaRPr>
            </a:p>
          </p:txBody>
        </p:sp>
        <p:pic>
          <p:nvPicPr>
            <p:cNvPr id="28684" name="Picture 14" descr="IMG_3914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4149" y="2505"/>
              <a:ext cx="1498" cy="1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6456363" y="1497013"/>
            <a:ext cx="2627312" cy="2232025"/>
            <a:chOff x="4105" y="935"/>
            <a:chExt cx="1655" cy="1406"/>
          </a:xfrm>
        </p:grpSpPr>
        <p:sp>
          <p:nvSpPr>
            <p:cNvPr id="28681" name="Rectangle 16"/>
            <p:cNvSpPr>
              <a:spLocks noChangeArrowheads="1"/>
            </p:cNvSpPr>
            <p:nvPr/>
          </p:nvSpPr>
          <p:spPr bwMode="auto">
            <a:xfrm>
              <a:off x="4105" y="935"/>
              <a:ext cx="1655" cy="1406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CC99"/>
                </a:gs>
              </a:gsLst>
              <a:path path="shape">
                <a:fillToRect l="50000" t="50000" r="50000" b="50000"/>
              </a:path>
            </a:gradFill>
            <a:ln w="50800" cmpd="dbl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 altLang="ru-RU">
                <a:solidFill>
                  <a:srgbClr val="FF6600"/>
                </a:solidFill>
              </a:endParaRPr>
            </a:p>
          </p:txBody>
        </p:sp>
        <p:pic>
          <p:nvPicPr>
            <p:cNvPr id="28682" name="Picture 17" descr="1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4145" y="979"/>
              <a:ext cx="1570" cy="1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8680" name="TextBox 17"/>
          <p:cNvSpPr txBox="1">
            <a:spLocks noChangeArrowheads="1"/>
          </p:cNvSpPr>
          <p:nvPr/>
        </p:nvSpPr>
        <p:spPr bwMode="auto">
          <a:xfrm>
            <a:off x="71438" y="6216650"/>
            <a:ext cx="9037637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 b="1">
                <a:solidFill>
                  <a:srgbClr val="743C05"/>
                </a:solidFill>
                <a:latin typeface="Arial" charset="0"/>
              </a:rPr>
              <a:t>Элективный курс </a:t>
            </a:r>
            <a:r>
              <a:rPr kumimoji="1" lang="ru-RU" sz="2200" b="1" i="1">
                <a:solidFill>
                  <a:srgbClr val="FDE4CC"/>
                </a:solidFill>
                <a:cs typeface="Times New Roman" pitchFamily="18" charset="0"/>
              </a:rPr>
              <a:t>«Математика и гармония окружающего мира» </a:t>
            </a:r>
            <a:endParaRPr lang="ru-RU" sz="2200" b="1">
              <a:solidFill>
                <a:srgbClr val="FDE4CC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9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9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19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1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6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2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4" name="Picture 6" descr="Рис.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49550" y="1376363"/>
            <a:ext cx="3863975" cy="467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698" name="Line 4"/>
          <p:cNvSpPr>
            <a:spLocks noChangeShapeType="1"/>
          </p:cNvSpPr>
          <p:nvPr/>
        </p:nvSpPr>
        <p:spPr bwMode="auto">
          <a:xfrm>
            <a:off x="0" y="6103938"/>
            <a:ext cx="914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3013" name="Text Box 5"/>
          <p:cNvSpPr txBox="1">
            <a:spLocks noChangeArrowheads="1"/>
          </p:cNvSpPr>
          <p:nvPr/>
        </p:nvSpPr>
        <p:spPr bwMode="auto">
          <a:xfrm>
            <a:off x="384175" y="393700"/>
            <a:ext cx="85693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40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МОДЕЛЬ ОРИГАМИ </a:t>
            </a:r>
            <a:r>
              <a:rPr lang="ru-RU" sz="4000" b="1">
                <a:solidFill>
                  <a:srgbClr val="A8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«КОЛИБРИ»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174625" y="1458913"/>
            <a:ext cx="2376488" cy="2232025"/>
            <a:chOff x="158" y="935"/>
            <a:chExt cx="1497" cy="1406"/>
          </a:xfrm>
        </p:grpSpPr>
        <p:sp>
          <p:nvSpPr>
            <p:cNvPr id="29711" name="Rectangle 7"/>
            <p:cNvSpPr>
              <a:spLocks noChangeArrowheads="1"/>
            </p:cNvSpPr>
            <p:nvPr/>
          </p:nvSpPr>
          <p:spPr bwMode="auto">
            <a:xfrm>
              <a:off x="158" y="935"/>
              <a:ext cx="1497" cy="1406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CC99"/>
                </a:gs>
              </a:gsLst>
              <a:path path="shape">
                <a:fillToRect l="50000" t="50000" r="50000" b="50000"/>
              </a:path>
            </a:gradFill>
            <a:ln w="50800" cmpd="dbl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 altLang="ru-RU">
                <a:solidFill>
                  <a:srgbClr val="FF6600"/>
                </a:solidFill>
              </a:endParaRPr>
            </a:p>
          </p:txBody>
        </p:sp>
        <p:pic>
          <p:nvPicPr>
            <p:cNvPr id="29712" name="Picture 8" descr="IMG_3885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09" y="980"/>
              <a:ext cx="1406" cy="13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50800" y="3848100"/>
            <a:ext cx="2627313" cy="2160588"/>
            <a:chOff x="0" y="2432"/>
            <a:chExt cx="1655" cy="1361"/>
          </a:xfrm>
        </p:grpSpPr>
        <p:sp>
          <p:nvSpPr>
            <p:cNvPr id="29709" name="Rectangle 10"/>
            <p:cNvSpPr>
              <a:spLocks noChangeArrowheads="1"/>
            </p:cNvSpPr>
            <p:nvPr/>
          </p:nvSpPr>
          <p:spPr bwMode="auto">
            <a:xfrm>
              <a:off x="0" y="2432"/>
              <a:ext cx="1655" cy="1361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CC99"/>
                </a:gs>
              </a:gsLst>
              <a:path path="shape">
                <a:fillToRect l="50000" t="50000" r="50000" b="50000"/>
              </a:path>
            </a:gradFill>
            <a:ln w="50800" cmpd="dbl" algn="ctr">
              <a:solidFill>
                <a:srgbClr val="FF66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 altLang="ru-RU"/>
            </a:p>
          </p:txBody>
        </p:sp>
        <p:pic>
          <p:nvPicPr>
            <p:cNvPr id="29710" name="Picture 11" descr="IMG_3922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66" y="2475"/>
              <a:ext cx="1536" cy="1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6723063" y="1552575"/>
            <a:ext cx="2305050" cy="2232025"/>
            <a:chOff x="4195" y="890"/>
            <a:chExt cx="1452" cy="1406"/>
          </a:xfrm>
        </p:grpSpPr>
        <p:sp>
          <p:nvSpPr>
            <p:cNvPr id="29707" name="Rectangle 13"/>
            <p:cNvSpPr>
              <a:spLocks noChangeArrowheads="1"/>
            </p:cNvSpPr>
            <p:nvPr/>
          </p:nvSpPr>
          <p:spPr bwMode="auto">
            <a:xfrm>
              <a:off x="4195" y="890"/>
              <a:ext cx="1452" cy="1406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CC99"/>
                </a:gs>
              </a:gsLst>
              <a:path path="shape">
                <a:fillToRect l="50000" t="50000" r="50000" b="50000"/>
              </a:path>
            </a:gradFill>
            <a:ln w="50800" cmpd="dbl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 altLang="ru-RU"/>
            </a:p>
          </p:txBody>
        </p:sp>
        <p:pic>
          <p:nvPicPr>
            <p:cNvPr id="29708" name="Picture 14" descr="IMG_3923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4241" y="959"/>
              <a:ext cx="1369" cy="12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6689725" y="4051300"/>
            <a:ext cx="2376488" cy="1873250"/>
            <a:chOff x="4150" y="2432"/>
            <a:chExt cx="1497" cy="1180"/>
          </a:xfrm>
        </p:grpSpPr>
        <p:sp>
          <p:nvSpPr>
            <p:cNvPr id="29705" name="Rectangle 16"/>
            <p:cNvSpPr>
              <a:spLocks noChangeArrowheads="1"/>
            </p:cNvSpPr>
            <p:nvPr/>
          </p:nvSpPr>
          <p:spPr bwMode="auto">
            <a:xfrm>
              <a:off x="4150" y="2432"/>
              <a:ext cx="1497" cy="1180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CC99"/>
                </a:gs>
              </a:gsLst>
              <a:path path="shape">
                <a:fillToRect l="50000" t="50000" r="50000" b="50000"/>
              </a:path>
            </a:gradFill>
            <a:ln w="50800" cmpd="dbl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 altLang="ru-RU"/>
            </a:p>
          </p:txBody>
        </p:sp>
        <p:pic>
          <p:nvPicPr>
            <p:cNvPr id="29706" name="Picture 17" descr="Урок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4209" y="2486"/>
              <a:ext cx="1393" cy="10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9704" name="TextBox 17"/>
          <p:cNvSpPr txBox="1">
            <a:spLocks noChangeArrowheads="1"/>
          </p:cNvSpPr>
          <p:nvPr/>
        </p:nvSpPr>
        <p:spPr bwMode="auto">
          <a:xfrm>
            <a:off x="71438" y="6216650"/>
            <a:ext cx="9037637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 b="1">
                <a:solidFill>
                  <a:srgbClr val="743C05"/>
                </a:solidFill>
                <a:latin typeface="Arial" charset="0"/>
              </a:rPr>
              <a:t>Элективный курс </a:t>
            </a:r>
            <a:r>
              <a:rPr kumimoji="1" lang="ru-RU" sz="2200" b="1" i="1">
                <a:solidFill>
                  <a:srgbClr val="FDE4CC"/>
                </a:solidFill>
                <a:cs typeface="Times New Roman" pitchFamily="18" charset="0"/>
              </a:rPr>
              <a:t>«Математика и гармония окружающего мира» </a:t>
            </a:r>
            <a:endParaRPr lang="ru-RU" sz="2200" b="1">
              <a:solidFill>
                <a:srgbClr val="FDE4CC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30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0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3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3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6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2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8" name="Picture 6" descr="Рис. 1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60638" y="1390650"/>
            <a:ext cx="3684587" cy="467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2" name="Line 4"/>
          <p:cNvSpPr>
            <a:spLocks noChangeShapeType="1"/>
          </p:cNvSpPr>
          <p:nvPr/>
        </p:nvSpPr>
        <p:spPr bwMode="auto">
          <a:xfrm>
            <a:off x="0" y="6103938"/>
            <a:ext cx="914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4037" name="Text Box 5"/>
          <p:cNvSpPr txBox="1">
            <a:spLocks noChangeArrowheads="1"/>
          </p:cNvSpPr>
          <p:nvPr/>
        </p:nvSpPr>
        <p:spPr bwMode="auto">
          <a:xfrm>
            <a:off x="384175" y="360363"/>
            <a:ext cx="85693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40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МОДЕЛЬ ОРИГАМИ </a:t>
            </a:r>
            <a:r>
              <a:rPr lang="ru-RU" sz="4000" b="1">
                <a:solidFill>
                  <a:srgbClr val="A8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«ЗВЕРЯТА»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63500" y="3789363"/>
            <a:ext cx="2411413" cy="2087562"/>
            <a:chOff x="0" y="2387"/>
            <a:chExt cx="1519" cy="1315"/>
          </a:xfrm>
        </p:grpSpPr>
        <p:sp>
          <p:nvSpPr>
            <p:cNvPr id="30735" name="Rectangle 7"/>
            <p:cNvSpPr>
              <a:spLocks noChangeArrowheads="1"/>
            </p:cNvSpPr>
            <p:nvPr/>
          </p:nvSpPr>
          <p:spPr bwMode="auto">
            <a:xfrm>
              <a:off x="0" y="2387"/>
              <a:ext cx="1519" cy="1315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CC99"/>
                </a:gs>
              </a:gsLst>
              <a:path path="shape">
                <a:fillToRect l="50000" t="50000" r="50000" b="50000"/>
              </a:path>
            </a:gradFill>
            <a:ln w="50800" cmpd="dbl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 altLang="ru-RU"/>
            </a:p>
          </p:txBody>
        </p:sp>
        <p:pic>
          <p:nvPicPr>
            <p:cNvPr id="30736" name="Picture 8" descr="IMG_3890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0" y="2437"/>
              <a:ext cx="1442" cy="12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6376988" y="1557338"/>
            <a:ext cx="2663825" cy="2016125"/>
            <a:chOff x="3969" y="981"/>
            <a:chExt cx="1678" cy="1270"/>
          </a:xfrm>
        </p:grpSpPr>
        <p:sp>
          <p:nvSpPr>
            <p:cNvPr id="30733" name="Rectangle 10"/>
            <p:cNvSpPr>
              <a:spLocks noChangeArrowheads="1"/>
            </p:cNvSpPr>
            <p:nvPr/>
          </p:nvSpPr>
          <p:spPr bwMode="auto">
            <a:xfrm>
              <a:off x="3969" y="981"/>
              <a:ext cx="1678" cy="1270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CC99"/>
                </a:gs>
              </a:gsLst>
              <a:path path="shape">
                <a:fillToRect l="50000" t="50000" r="50000" b="50000"/>
              </a:path>
            </a:gradFill>
            <a:ln w="50800" cmpd="dbl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 altLang="ru-RU"/>
            </a:p>
          </p:txBody>
        </p:sp>
        <p:pic>
          <p:nvPicPr>
            <p:cNvPr id="30734" name="Picture 11" descr="IMG_3889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014" y="1026"/>
              <a:ext cx="1588" cy="1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47625" y="1557338"/>
            <a:ext cx="2449513" cy="2016125"/>
            <a:chOff x="30" y="981"/>
            <a:chExt cx="1543" cy="1270"/>
          </a:xfrm>
        </p:grpSpPr>
        <p:sp>
          <p:nvSpPr>
            <p:cNvPr id="30731" name="Rectangle 13"/>
            <p:cNvSpPr>
              <a:spLocks noChangeArrowheads="1"/>
            </p:cNvSpPr>
            <p:nvPr/>
          </p:nvSpPr>
          <p:spPr bwMode="auto">
            <a:xfrm>
              <a:off x="30" y="981"/>
              <a:ext cx="1543" cy="1270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CC99"/>
                </a:gs>
              </a:gsLst>
              <a:path path="shape">
                <a:fillToRect l="50000" t="50000" r="50000" b="50000"/>
              </a:path>
            </a:gradFill>
            <a:ln w="50800" cmpd="dbl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 altLang="ru-RU"/>
            </a:p>
          </p:txBody>
        </p:sp>
        <p:pic>
          <p:nvPicPr>
            <p:cNvPr id="30732" name="Picture 14" descr="IMG_3894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71" y="1034"/>
              <a:ext cx="1451" cy="1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6334125" y="3789363"/>
            <a:ext cx="2736850" cy="2087562"/>
            <a:chOff x="3990" y="2387"/>
            <a:chExt cx="1724" cy="1315"/>
          </a:xfrm>
        </p:grpSpPr>
        <p:sp>
          <p:nvSpPr>
            <p:cNvPr id="30729" name="Rectangle 16"/>
            <p:cNvSpPr>
              <a:spLocks noChangeArrowheads="1"/>
            </p:cNvSpPr>
            <p:nvPr/>
          </p:nvSpPr>
          <p:spPr bwMode="auto">
            <a:xfrm>
              <a:off x="3990" y="2387"/>
              <a:ext cx="1724" cy="1315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CC99"/>
                </a:gs>
              </a:gsLst>
              <a:path path="shape">
                <a:fillToRect l="50000" t="50000" r="50000" b="50000"/>
              </a:path>
            </a:gradFill>
            <a:ln w="50800" cmpd="dbl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 altLang="ru-RU"/>
            </a:p>
          </p:txBody>
        </p:sp>
        <p:pic>
          <p:nvPicPr>
            <p:cNvPr id="30730" name="Picture 17" descr="IMG_3895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4041" y="2440"/>
              <a:ext cx="1633" cy="12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0728" name="TextBox 17"/>
          <p:cNvSpPr txBox="1">
            <a:spLocks noChangeArrowheads="1"/>
          </p:cNvSpPr>
          <p:nvPr/>
        </p:nvSpPr>
        <p:spPr bwMode="auto">
          <a:xfrm>
            <a:off x="71438" y="6216650"/>
            <a:ext cx="9037637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 b="1">
                <a:solidFill>
                  <a:srgbClr val="743C05"/>
                </a:solidFill>
                <a:latin typeface="Arial" charset="0"/>
              </a:rPr>
              <a:t>Элективный курс </a:t>
            </a:r>
            <a:r>
              <a:rPr kumimoji="1" lang="ru-RU" sz="2200" b="1" i="1">
                <a:solidFill>
                  <a:srgbClr val="FDE4CC"/>
                </a:solidFill>
                <a:cs typeface="Times New Roman" pitchFamily="18" charset="0"/>
              </a:rPr>
              <a:t>«Математика и гармония окружающего мира» </a:t>
            </a:r>
            <a:endParaRPr lang="ru-RU" sz="2200" b="1">
              <a:solidFill>
                <a:srgbClr val="FDE4CC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40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40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4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4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6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2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0" y="303213"/>
            <a:ext cx="9144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Выводы</a:t>
            </a: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17463" y="2060575"/>
            <a:ext cx="8442325" cy="309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Ø"/>
            </a:pPr>
            <a:r>
              <a:rPr lang="ru-RU" altLang="ru-RU" sz="2000" b="1">
                <a:solidFill>
                  <a:schemeClr val="tx2"/>
                </a:solidFill>
                <a:latin typeface="Times New Roman" pitchFamily="18" charset="0"/>
              </a:rPr>
              <a:t>знакомит на практике с основными геометрическими понятиями;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Ø"/>
            </a:pPr>
            <a:r>
              <a:rPr lang="ru-RU" altLang="ru-RU" sz="2000" b="1">
                <a:solidFill>
                  <a:schemeClr val="tx2"/>
                </a:solidFill>
                <a:latin typeface="Times New Roman" pitchFamily="18" charset="0"/>
              </a:rPr>
              <a:t>развивает умение мысленно оперировать с объемными предметами;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Ø"/>
            </a:pPr>
            <a:r>
              <a:rPr lang="ru-RU" altLang="ru-RU" sz="2000" b="1">
                <a:solidFill>
                  <a:schemeClr val="tx2"/>
                </a:solidFill>
                <a:latin typeface="Times New Roman" pitchFamily="18" charset="0"/>
              </a:rPr>
              <a:t>развивает умение использовать различные языки оригами;</a:t>
            </a:r>
          </a:p>
          <a:p>
            <a:pPr marL="342900" indent="-342900" algn="just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Ø"/>
            </a:pPr>
            <a:r>
              <a:rPr lang="ru-RU" altLang="ru-RU" sz="2000" b="1">
                <a:solidFill>
                  <a:schemeClr val="tx2"/>
                </a:solidFill>
                <a:latin typeface="Times New Roman" pitchFamily="18" charset="0"/>
              </a:rPr>
              <a:t>развивает творческие и исследовательские способности;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Ø"/>
            </a:pPr>
            <a:r>
              <a:rPr lang="ru-RU" altLang="ru-RU" sz="2000" b="1">
                <a:solidFill>
                  <a:schemeClr val="tx2"/>
                </a:solidFill>
                <a:latin typeface="Times New Roman" pitchFamily="18" charset="0"/>
              </a:rPr>
              <a:t>обеспечивает развитие мелкой моторики пальцев рук;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Ø"/>
            </a:pPr>
            <a:r>
              <a:rPr lang="ru-RU" altLang="ru-RU" sz="2000" b="1">
                <a:solidFill>
                  <a:schemeClr val="tx2"/>
                </a:solidFill>
                <a:latin typeface="Times New Roman" pitchFamily="18" charset="0"/>
              </a:rPr>
              <a:t>развивает уверенность в своих силах и  способностях;</a:t>
            </a:r>
          </a:p>
          <a:p>
            <a:pPr marL="342900" indent="-342900" algn="just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Ø"/>
            </a:pPr>
            <a:r>
              <a:rPr lang="ru-RU" altLang="ru-RU" sz="2000" b="1">
                <a:solidFill>
                  <a:schemeClr val="tx2"/>
                </a:solidFill>
                <a:latin typeface="Times New Roman" pitchFamily="18" charset="0"/>
              </a:rPr>
              <a:t>учит совершать действия по алгоритму;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Ø"/>
            </a:pPr>
            <a:r>
              <a:rPr lang="ru-RU" altLang="ru-RU" sz="2000" b="1">
                <a:solidFill>
                  <a:schemeClr val="tx2"/>
                </a:solidFill>
                <a:latin typeface="Times New Roman" pitchFamily="18" charset="0"/>
              </a:rPr>
              <a:t>стимулирует развитие памяти.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Ø"/>
            </a:pPr>
            <a:endParaRPr lang="ru-RU" altLang="ru-RU" sz="2000" b="1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31747" name="Line 5"/>
          <p:cNvSpPr>
            <a:spLocks noChangeShapeType="1"/>
          </p:cNvSpPr>
          <p:nvPr/>
        </p:nvSpPr>
        <p:spPr bwMode="auto">
          <a:xfrm>
            <a:off x="0" y="6103938"/>
            <a:ext cx="914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40" name="Text Box 8"/>
          <p:cNvSpPr txBox="1">
            <a:spLocks noChangeArrowheads="1"/>
          </p:cNvSpPr>
          <p:nvPr/>
        </p:nvSpPr>
        <p:spPr bwMode="auto">
          <a:xfrm>
            <a:off x="3059113" y="1412875"/>
            <a:ext cx="28813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3200" b="1">
                <a:solidFill>
                  <a:srgbClr val="A80000"/>
                </a:solidFill>
                <a:latin typeface="Times New Roman" pitchFamily="18" charset="0"/>
              </a:rPr>
              <a:t>Оригами</a:t>
            </a:r>
            <a:endParaRPr lang="ru-RU" altLang="ru-RU" sz="2400">
              <a:solidFill>
                <a:srgbClr val="A80000"/>
              </a:solidFill>
              <a:latin typeface="Times New Roman" pitchFamily="18" charset="0"/>
            </a:endParaRPr>
          </a:p>
        </p:txBody>
      </p:sp>
      <p:pic>
        <p:nvPicPr>
          <p:cNvPr id="18441" name="Picture 9" descr="цветы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32588" y="3933825"/>
            <a:ext cx="2303462" cy="208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50" name="TextBox 7"/>
          <p:cNvSpPr txBox="1">
            <a:spLocks noChangeArrowheads="1"/>
          </p:cNvSpPr>
          <p:nvPr/>
        </p:nvSpPr>
        <p:spPr bwMode="auto">
          <a:xfrm>
            <a:off x="71438" y="6216650"/>
            <a:ext cx="9037637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 b="1">
                <a:solidFill>
                  <a:srgbClr val="743C05"/>
                </a:solidFill>
                <a:latin typeface="Arial" charset="0"/>
              </a:rPr>
              <a:t>Элективный курс </a:t>
            </a:r>
            <a:r>
              <a:rPr kumimoji="1" lang="ru-RU" sz="2200" b="1" i="1">
                <a:solidFill>
                  <a:srgbClr val="FDE4CC"/>
                </a:solidFill>
                <a:cs typeface="Times New Roman" pitchFamily="18" charset="0"/>
              </a:rPr>
              <a:t>«Математика и гармония окружающего мира» </a:t>
            </a:r>
            <a:endParaRPr lang="ru-RU" sz="2200" b="1">
              <a:solidFill>
                <a:srgbClr val="FDE4CC"/>
              </a:solidFill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1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8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8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8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/>
      <p:bldP spid="18436" grpId="0"/>
      <p:bldP spid="1844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AutoShape 2"/>
          <p:cNvSpPr>
            <a:spLocks noChangeArrowheads="1"/>
          </p:cNvSpPr>
          <p:nvPr/>
        </p:nvSpPr>
        <p:spPr bwMode="auto">
          <a:xfrm>
            <a:off x="3276600" y="2924175"/>
            <a:ext cx="2879725" cy="1600200"/>
          </a:xfrm>
          <a:prstGeom prst="star32">
            <a:avLst>
              <a:gd name="adj" fmla="val 37500"/>
            </a:avLst>
          </a:prstGeom>
          <a:gradFill rotWithShape="1">
            <a:gsLst>
              <a:gs pos="0">
                <a:srgbClr val="FF5050"/>
              </a:gs>
              <a:gs pos="100000">
                <a:srgbClr val="FFFFFF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80000"/>
              </a:lnSpc>
            </a:pPr>
            <a:endParaRPr lang="ru-RU" altLang="ru-RU" sz="1600" b="1" i="1">
              <a:latin typeface="Arial" charset="0"/>
            </a:endParaRPr>
          </a:p>
          <a:p>
            <a:pPr marL="342900" indent="-342900" algn="ctr">
              <a:lnSpc>
                <a:spcPct val="80000"/>
              </a:lnSpc>
            </a:pPr>
            <a:r>
              <a:rPr lang="ru-RU" altLang="ru-RU" sz="2000" b="1" i="1">
                <a:solidFill>
                  <a:srgbClr val="000000"/>
                </a:solidFill>
                <a:latin typeface="Times New Roman" pitchFamily="18" charset="0"/>
              </a:rPr>
              <a:t>ОРИГАМИ</a:t>
            </a:r>
          </a:p>
        </p:txBody>
      </p:sp>
      <p:sp>
        <p:nvSpPr>
          <p:cNvPr id="33796" name="AutoShape 4"/>
          <p:cNvSpPr>
            <a:spLocks noChangeArrowheads="1"/>
          </p:cNvSpPr>
          <p:nvPr/>
        </p:nvSpPr>
        <p:spPr bwMode="auto">
          <a:xfrm>
            <a:off x="608013" y="4208463"/>
            <a:ext cx="2898775" cy="1481137"/>
          </a:xfrm>
          <a:prstGeom prst="irregularSeal1">
            <a:avLst/>
          </a:prstGeom>
          <a:gradFill rotWithShape="1">
            <a:gsLst>
              <a:gs pos="0">
                <a:srgbClr val="FFFFFF"/>
              </a:gs>
              <a:gs pos="100000">
                <a:srgbClr val="CC0000">
                  <a:alpha val="78998"/>
                </a:srgbClr>
              </a:gs>
            </a:gsLst>
            <a:path path="shape">
              <a:fillToRect l="50000" t="50000" r="50000" b="50000"/>
            </a:path>
          </a:gradFill>
          <a:ln w="9525" algn="ctr">
            <a:solidFill>
              <a:srgbClr val="990033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342900" indent="-342900" algn="ctr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ru-RU" altLang="ru-RU" sz="2400" b="1" i="1">
                <a:solidFill>
                  <a:schemeClr val="tx2"/>
                </a:solidFill>
                <a:latin typeface="Times New Roman" pitchFamily="18" charset="0"/>
              </a:rPr>
              <a:t>скульптура</a:t>
            </a:r>
          </a:p>
        </p:txBody>
      </p:sp>
      <p:sp>
        <p:nvSpPr>
          <p:cNvPr id="33798" name="AutoShape 6"/>
          <p:cNvSpPr>
            <a:spLocks noChangeArrowheads="1"/>
          </p:cNvSpPr>
          <p:nvPr/>
        </p:nvSpPr>
        <p:spPr bwMode="auto">
          <a:xfrm>
            <a:off x="1530350" y="1158875"/>
            <a:ext cx="2689225" cy="1728788"/>
          </a:xfrm>
          <a:prstGeom prst="irregularSeal1">
            <a:avLst/>
          </a:prstGeom>
          <a:gradFill rotWithShape="1">
            <a:gsLst>
              <a:gs pos="0">
                <a:srgbClr val="FFFFFF"/>
              </a:gs>
              <a:gs pos="100000">
                <a:srgbClr val="CC0000">
                  <a:alpha val="78998"/>
                </a:srgbClr>
              </a:gs>
            </a:gsLst>
            <a:path path="shape">
              <a:fillToRect l="50000" t="50000" r="50000" b="50000"/>
            </a:path>
          </a:gradFill>
          <a:ln w="9525" algn="ctr">
            <a:solidFill>
              <a:srgbClr val="990033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342900" indent="-342900" algn="ctr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ru-RU" altLang="ru-RU" sz="2400" b="1" i="1">
                <a:solidFill>
                  <a:schemeClr val="tx2"/>
                </a:solidFill>
                <a:latin typeface="Times New Roman" pitchFamily="18" charset="0"/>
              </a:rPr>
              <a:t>педагогика</a:t>
            </a:r>
          </a:p>
        </p:txBody>
      </p:sp>
      <p:sp>
        <p:nvSpPr>
          <p:cNvPr id="33799" name="AutoShape 7"/>
          <p:cNvSpPr>
            <a:spLocks noChangeArrowheads="1"/>
          </p:cNvSpPr>
          <p:nvPr/>
        </p:nvSpPr>
        <p:spPr bwMode="auto">
          <a:xfrm>
            <a:off x="6642100" y="2133600"/>
            <a:ext cx="2322513" cy="1870075"/>
          </a:xfrm>
          <a:prstGeom prst="irregularSeal1">
            <a:avLst/>
          </a:prstGeom>
          <a:gradFill rotWithShape="1">
            <a:gsLst>
              <a:gs pos="0">
                <a:srgbClr val="FFFFFF"/>
              </a:gs>
              <a:gs pos="100000">
                <a:srgbClr val="CC0000">
                  <a:alpha val="78998"/>
                </a:srgbClr>
              </a:gs>
            </a:gsLst>
            <a:path path="shape">
              <a:fillToRect l="50000" t="50000" r="50000" b="50000"/>
            </a:path>
          </a:gradFill>
          <a:ln w="9525" algn="ctr">
            <a:solidFill>
              <a:srgbClr val="990033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342900" indent="-342900" algn="ctr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ru-RU" altLang="ru-RU" sz="2400" b="1" i="1">
                <a:solidFill>
                  <a:schemeClr val="tx2"/>
                </a:solidFill>
                <a:latin typeface="Times New Roman" pitchFamily="18" charset="0"/>
              </a:rPr>
              <a:t>живопись</a:t>
            </a:r>
          </a:p>
        </p:txBody>
      </p:sp>
      <p:sp>
        <p:nvSpPr>
          <p:cNvPr id="33802" name="AutoShape 10"/>
          <p:cNvSpPr>
            <a:spLocks noChangeArrowheads="1"/>
          </p:cNvSpPr>
          <p:nvPr/>
        </p:nvSpPr>
        <p:spPr bwMode="auto">
          <a:xfrm>
            <a:off x="352425" y="2586038"/>
            <a:ext cx="2520950" cy="1728787"/>
          </a:xfrm>
          <a:prstGeom prst="irregularSeal1">
            <a:avLst/>
          </a:prstGeom>
          <a:gradFill rotWithShape="1">
            <a:gsLst>
              <a:gs pos="0">
                <a:srgbClr val="FFFFFF"/>
              </a:gs>
              <a:gs pos="100000">
                <a:srgbClr val="CC0000">
                  <a:alpha val="78998"/>
                </a:srgbClr>
              </a:gs>
            </a:gsLst>
            <a:path path="shape">
              <a:fillToRect l="50000" t="50000" r="50000" b="50000"/>
            </a:path>
          </a:gradFill>
          <a:ln w="9525" algn="ctr">
            <a:solidFill>
              <a:srgbClr val="990033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342900" indent="-342900" algn="ctr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ru-RU" altLang="ru-RU" sz="2400" b="1" i="1">
                <a:solidFill>
                  <a:schemeClr val="tx2"/>
                </a:solidFill>
                <a:latin typeface="Times New Roman" pitchFamily="18" charset="0"/>
              </a:rPr>
              <a:t>математика</a:t>
            </a:r>
          </a:p>
        </p:txBody>
      </p:sp>
      <p:sp>
        <p:nvSpPr>
          <p:cNvPr id="33803" name="Line 11"/>
          <p:cNvSpPr>
            <a:spLocks noChangeShapeType="1"/>
          </p:cNvSpPr>
          <p:nvPr/>
        </p:nvSpPr>
        <p:spPr bwMode="auto">
          <a:xfrm flipV="1">
            <a:off x="4829175" y="2565400"/>
            <a:ext cx="390525" cy="430213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3804" name="Line 12"/>
          <p:cNvSpPr>
            <a:spLocks noChangeShapeType="1"/>
          </p:cNvSpPr>
          <p:nvPr/>
        </p:nvSpPr>
        <p:spPr bwMode="auto">
          <a:xfrm flipV="1">
            <a:off x="5961063" y="3213100"/>
            <a:ext cx="863600" cy="296863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3805" name="Line 13"/>
          <p:cNvSpPr>
            <a:spLocks noChangeShapeType="1"/>
          </p:cNvSpPr>
          <p:nvPr/>
        </p:nvSpPr>
        <p:spPr bwMode="auto">
          <a:xfrm>
            <a:off x="5600700" y="4318000"/>
            <a:ext cx="865188" cy="2159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3807" name="Line 15"/>
          <p:cNvSpPr>
            <a:spLocks noChangeShapeType="1"/>
          </p:cNvSpPr>
          <p:nvPr/>
        </p:nvSpPr>
        <p:spPr bwMode="auto">
          <a:xfrm flipH="1">
            <a:off x="3179763" y="4160838"/>
            <a:ext cx="533400" cy="4572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3808" name="Line 16"/>
          <p:cNvSpPr>
            <a:spLocks noChangeShapeType="1"/>
          </p:cNvSpPr>
          <p:nvPr/>
        </p:nvSpPr>
        <p:spPr bwMode="auto">
          <a:xfrm flipH="1" flipV="1">
            <a:off x="2700338" y="3433763"/>
            <a:ext cx="647700" cy="6667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3809" name="Line 17"/>
          <p:cNvSpPr>
            <a:spLocks noChangeShapeType="1"/>
          </p:cNvSpPr>
          <p:nvPr/>
        </p:nvSpPr>
        <p:spPr bwMode="auto">
          <a:xfrm flipH="1" flipV="1">
            <a:off x="3817938" y="2387600"/>
            <a:ext cx="504825" cy="592138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3811" name="Rectangle 19"/>
          <p:cNvSpPr>
            <a:spLocks noChangeArrowheads="1"/>
          </p:cNvSpPr>
          <p:nvPr/>
        </p:nvSpPr>
        <p:spPr bwMode="auto">
          <a:xfrm>
            <a:off x="519113" y="53975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ПРИМЕНЕНИЕ ОРИГАМИ</a:t>
            </a:r>
          </a:p>
        </p:txBody>
      </p:sp>
      <p:sp>
        <p:nvSpPr>
          <p:cNvPr id="33812" name="AutoShape 20"/>
          <p:cNvSpPr>
            <a:spLocks noChangeArrowheads="1"/>
          </p:cNvSpPr>
          <p:nvPr/>
        </p:nvSpPr>
        <p:spPr bwMode="auto">
          <a:xfrm>
            <a:off x="6223000" y="3971925"/>
            <a:ext cx="2597150" cy="1728788"/>
          </a:xfrm>
          <a:prstGeom prst="irregularSeal1">
            <a:avLst/>
          </a:prstGeom>
          <a:gradFill rotWithShape="1">
            <a:gsLst>
              <a:gs pos="0">
                <a:srgbClr val="FFFFFF"/>
              </a:gs>
              <a:gs pos="100000">
                <a:srgbClr val="CC0000">
                  <a:alpha val="78998"/>
                </a:srgbClr>
              </a:gs>
            </a:gsLst>
            <a:path path="shape">
              <a:fillToRect l="50000" t="50000" r="50000" b="50000"/>
            </a:path>
          </a:gradFill>
          <a:ln w="9525" algn="ctr">
            <a:solidFill>
              <a:srgbClr val="990033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342900" indent="-342900" algn="ctr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ru-RU" altLang="ru-RU" sz="2400" b="1" i="1">
                <a:solidFill>
                  <a:schemeClr val="tx2"/>
                </a:solidFill>
                <a:latin typeface="Times New Roman" pitchFamily="18" charset="0"/>
              </a:rPr>
              <a:t>психология</a:t>
            </a:r>
          </a:p>
        </p:txBody>
      </p:sp>
      <p:sp>
        <p:nvSpPr>
          <p:cNvPr id="33813" name="AutoShape 21"/>
          <p:cNvSpPr>
            <a:spLocks noChangeArrowheads="1"/>
          </p:cNvSpPr>
          <p:nvPr/>
        </p:nvSpPr>
        <p:spPr bwMode="auto">
          <a:xfrm>
            <a:off x="4360863" y="1146175"/>
            <a:ext cx="2519362" cy="1800225"/>
          </a:xfrm>
          <a:prstGeom prst="irregularSeal1">
            <a:avLst/>
          </a:prstGeom>
          <a:gradFill rotWithShape="1">
            <a:gsLst>
              <a:gs pos="0">
                <a:srgbClr val="FFFFFF"/>
              </a:gs>
              <a:gs pos="100000">
                <a:srgbClr val="CC0000">
                  <a:alpha val="78998"/>
                </a:srgbClr>
              </a:gs>
            </a:gsLst>
            <a:path path="shape">
              <a:fillToRect l="50000" t="50000" r="50000" b="50000"/>
            </a:path>
          </a:gradFill>
          <a:ln w="9525" algn="ctr">
            <a:solidFill>
              <a:srgbClr val="990033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342900" indent="-342900" algn="ctr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ru-RU" altLang="ru-RU" sz="2400" b="1" i="1">
                <a:solidFill>
                  <a:schemeClr val="tx2"/>
                </a:solidFill>
                <a:latin typeface="Times New Roman" pitchFamily="18" charset="0"/>
              </a:rPr>
              <a:t>формальный </a:t>
            </a:r>
            <a:endParaRPr lang="ru-RU" altLang="ru-RU" sz="1000" b="1" i="1">
              <a:solidFill>
                <a:schemeClr val="tx2"/>
              </a:solidFill>
              <a:latin typeface="Times New Roman" pitchFamily="18" charset="0"/>
            </a:endParaRP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ru-RU" altLang="ru-RU" sz="2400" b="1" i="1">
                <a:solidFill>
                  <a:schemeClr val="tx2"/>
                </a:solidFill>
                <a:latin typeface="Times New Roman" pitchFamily="18" charset="0"/>
              </a:rPr>
              <a:t>этикет</a:t>
            </a:r>
          </a:p>
        </p:txBody>
      </p:sp>
      <p:sp>
        <p:nvSpPr>
          <p:cNvPr id="33814" name="AutoShape 22"/>
          <p:cNvSpPr>
            <a:spLocks noChangeArrowheads="1"/>
          </p:cNvSpPr>
          <p:nvPr/>
        </p:nvSpPr>
        <p:spPr bwMode="auto">
          <a:xfrm>
            <a:off x="3448050" y="4508500"/>
            <a:ext cx="3179763" cy="1800225"/>
          </a:xfrm>
          <a:prstGeom prst="irregularSeal1">
            <a:avLst/>
          </a:prstGeom>
          <a:gradFill rotWithShape="1">
            <a:gsLst>
              <a:gs pos="0">
                <a:srgbClr val="FFFFFF"/>
              </a:gs>
              <a:gs pos="100000">
                <a:srgbClr val="CC0000">
                  <a:alpha val="78998"/>
                </a:srgbClr>
              </a:gs>
            </a:gsLst>
            <a:path path="shape">
              <a:fillToRect l="50000" t="50000" r="50000" b="50000"/>
            </a:path>
          </a:gradFill>
          <a:ln w="9525" algn="ctr">
            <a:solidFill>
              <a:srgbClr val="990033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342900" indent="-342900" algn="ctr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ru-RU" altLang="ru-RU" sz="2400" b="1" i="1">
                <a:solidFill>
                  <a:schemeClr val="tx2"/>
                </a:solidFill>
                <a:latin typeface="Times New Roman" pitchFamily="18" charset="0"/>
              </a:rPr>
              <a:t>космическая </a:t>
            </a: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ru-RU" altLang="ru-RU" sz="2400" b="1" i="1">
                <a:solidFill>
                  <a:schemeClr val="tx2"/>
                </a:solidFill>
                <a:latin typeface="Times New Roman" pitchFamily="18" charset="0"/>
              </a:rPr>
              <a:t>промышленность</a:t>
            </a:r>
          </a:p>
        </p:txBody>
      </p:sp>
      <p:sp>
        <p:nvSpPr>
          <p:cNvPr id="33815" name="Line 23"/>
          <p:cNvSpPr>
            <a:spLocks noChangeShapeType="1"/>
          </p:cNvSpPr>
          <p:nvPr/>
        </p:nvSpPr>
        <p:spPr bwMode="auto">
          <a:xfrm>
            <a:off x="4881563" y="4457700"/>
            <a:ext cx="122237" cy="4841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2787" name="TextBox 7"/>
          <p:cNvSpPr txBox="1">
            <a:spLocks noChangeArrowheads="1"/>
          </p:cNvSpPr>
          <p:nvPr/>
        </p:nvSpPr>
        <p:spPr bwMode="auto">
          <a:xfrm>
            <a:off x="71438" y="6216650"/>
            <a:ext cx="9037637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 b="1">
                <a:solidFill>
                  <a:srgbClr val="743C05"/>
                </a:solidFill>
                <a:latin typeface="Arial" charset="0"/>
              </a:rPr>
              <a:t>Элективный курс </a:t>
            </a:r>
            <a:r>
              <a:rPr kumimoji="1" lang="ru-RU" sz="2200" b="1" i="1">
                <a:solidFill>
                  <a:srgbClr val="FDE4CC"/>
                </a:solidFill>
                <a:cs typeface="Times New Roman" pitchFamily="18" charset="0"/>
              </a:rPr>
              <a:t>«Математика и гармония окружающего мира» </a:t>
            </a:r>
            <a:endParaRPr lang="ru-RU" sz="2200" b="1">
              <a:solidFill>
                <a:srgbClr val="FDE4CC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3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3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3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3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3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3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3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3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38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8" dur="2000"/>
                                        <p:tgtEl>
                                          <p:spTgt spid="33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1" dur="2000"/>
                                        <p:tgtEl>
                                          <p:spTgt spid="33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4" dur="2000"/>
                                        <p:tgtEl>
                                          <p:spTgt spid="33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7" dur="2000"/>
                                        <p:tgtEl>
                                          <p:spTgt spid="33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0" dur="2000"/>
                                        <p:tgtEl>
                                          <p:spTgt spid="33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3" dur="2000"/>
                                        <p:tgtEl>
                                          <p:spTgt spid="33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6" dur="2000"/>
                                        <p:tgtEl>
                                          <p:spTgt spid="33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9" dur="2000"/>
                                        <p:tgtEl>
                                          <p:spTgt spid="33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2" dur="2000"/>
                                        <p:tgtEl>
                                          <p:spTgt spid="33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5" dur="2000"/>
                                        <p:tgtEl>
                                          <p:spTgt spid="33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8" dur="2000"/>
                                        <p:tgtEl>
                                          <p:spTgt spid="33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1" dur="2000"/>
                                        <p:tgtEl>
                                          <p:spTgt spid="33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4" dur="2000"/>
                                        <p:tgtEl>
                                          <p:spTgt spid="33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7" dur="2000"/>
                                        <p:tgtEl>
                                          <p:spTgt spid="338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 animBg="1"/>
      <p:bldP spid="33796" grpId="0" animBg="1"/>
      <p:bldP spid="33798" grpId="0" animBg="1"/>
      <p:bldP spid="33799" grpId="0" animBg="1"/>
      <p:bldP spid="33802" grpId="0" animBg="1"/>
      <p:bldP spid="33803" grpId="0" animBg="1"/>
      <p:bldP spid="33803" grpId="1" animBg="1"/>
      <p:bldP spid="33804" grpId="0" animBg="1"/>
      <p:bldP spid="33804" grpId="1" animBg="1"/>
      <p:bldP spid="33805" grpId="0" animBg="1"/>
      <p:bldP spid="33805" grpId="1" animBg="1"/>
      <p:bldP spid="33807" grpId="0" animBg="1"/>
      <p:bldP spid="33807" grpId="1" animBg="1"/>
      <p:bldP spid="33808" grpId="0" animBg="1"/>
      <p:bldP spid="33808" grpId="1" animBg="1"/>
      <p:bldP spid="33809" grpId="0" animBg="1"/>
      <p:bldP spid="33809" grpId="1" animBg="1"/>
      <p:bldP spid="33812" grpId="0" animBg="1"/>
      <p:bldP spid="33813" grpId="0" animBg="1"/>
      <p:bldP spid="33814" grpId="0" animBg="1"/>
      <p:bldP spid="33815" grpId="0" animBg="1"/>
      <p:bldP spid="33815" grpId="1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950" y="2349500"/>
            <a:ext cx="8928100" cy="193833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Закончить практическую работу №3 </a:t>
            </a:r>
            <a:r>
              <a:rPr lang="ru-RU" sz="4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«Моделирование простейших фигур из бумаги».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403350" y="188913"/>
            <a:ext cx="5749925" cy="10160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6000" b="1" i="1" dirty="0">
                <a:solidFill>
                  <a:schemeClr val="tx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Домашнее задание </a:t>
            </a:r>
            <a:endParaRPr lang="ru-RU" sz="6000" dirty="0">
              <a:solidFill>
                <a:schemeClr val="tx1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ПРОБЛЕМА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323850" y="1341438"/>
            <a:ext cx="9144000" cy="1008062"/>
          </a:xfrm>
        </p:spPr>
        <p:txBody>
          <a:bodyPr/>
          <a:lstStyle/>
          <a:p>
            <a:pPr marL="609600" indent="-609600" algn="just" eaLnBrk="1" hangingPunct="1">
              <a:buFontTx/>
              <a:buNone/>
            </a:pPr>
            <a:r>
              <a:rPr lang="ru-RU" altLang="ru-RU" sz="2400" b="1" smtClean="0">
                <a:solidFill>
                  <a:schemeClr val="tx2"/>
                </a:solidFill>
                <a:latin typeface="Times New Roman" pitchFamily="18" charset="0"/>
              </a:rPr>
              <a:t>             </a:t>
            </a:r>
            <a:r>
              <a:rPr lang="ru-RU" altLang="ru-RU" sz="2400" b="1" smtClean="0">
                <a:latin typeface="Times New Roman" pitchFamily="18" charset="0"/>
              </a:rPr>
              <a:t>Оригами</a:t>
            </a:r>
            <a:r>
              <a:rPr lang="ru-RU" altLang="ru-RU" sz="2400" b="1" smtClean="0">
                <a:solidFill>
                  <a:schemeClr val="tx2"/>
                </a:solidFill>
                <a:latin typeface="Times New Roman" pitchFamily="18" charset="0"/>
              </a:rPr>
              <a:t> – это искусство создания моделей различных предметов, животных, птиц, цветов путем сгибания листа бумаги.</a:t>
            </a:r>
            <a:r>
              <a:rPr lang="ru-RU" altLang="ru-RU" sz="2400" b="1" smtClean="0">
                <a:latin typeface="Times New Roman" pitchFamily="18" charset="0"/>
              </a:rPr>
              <a:t> </a:t>
            </a:r>
            <a:endParaRPr lang="ru-RU" altLang="ru-RU" sz="2400" b="1" smtClean="0">
              <a:solidFill>
                <a:schemeClr val="tx2"/>
              </a:solidFill>
              <a:latin typeface="Times New Roman" pitchFamily="18" charset="0"/>
            </a:endParaRPr>
          </a:p>
        </p:txBody>
      </p:sp>
      <p:pic>
        <p:nvPicPr>
          <p:cNvPr id="6150" name="Picture 6" descr="Роза Кавасаки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2530475"/>
            <a:ext cx="2528887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Text Box 9"/>
          <p:cNvSpPr txBox="1">
            <a:spLocks noChangeArrowheads="1"/>
          </p:cNvSpPr>
          <p:nvPr/>
        </p:nvSpPr>
        <p:spPr bwMode="auto">
          <a:xfrm>
            <a:off x="3203575" y="5229225"/>
            <a:ext cx="59404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altLang="ru-RU">
              <a:latin typeface="Arial" charset="0"/>
            </a:endParaRPr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395288" y="4298950"/>
            <a:ext cx="5976937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20000"/>
              </a:spcBef>
            </a:pPr>
            <a:r>
              <a:rPr lang="ru-RU" altLang="ru-RU" sz="2400" b="1">
                <a:solidFill>
                  <a:schemeClr val="tx2"/>
                </a:solidFill>
                <a:latin typeface="Times New Roman" pitchFamily="18" charset="0"/>
              </a:rPr>
              <a:t>и</a:t>
            </a:r>
            <a:r>
              <a:rPr lang="ru-RU" altLang="ru-RU" sz="2400" b="1">
                <a:latin typeface="Times New Roman" pitchFamily="18" charset="0"/>
              </a:rPr>
              <a:t> невостребованности </a:t>
            </a:r>
            <a:r>
              <a:rPr lang="ru-RU" altLang="ru-RU" sz="2400" b="1">
                <a:solidFill>
                  <a:schemeClr val="tx2"/>
                </a:solidFill>
                <a:latin typeface="Times New Roman" pitchFamily="18" charset="0"/>
              </a:rPr>
              <a:t>оригами</a:t>
            </a:r>
            <a:r>
              <a:rPr lang="ru-RU" altLang="ru-RU">
                <a:latin typeface="Arial" charset="0"/>
              </a:rPr>
              <a:t> </a:t>
            </a:r>
            <a:r>
              <a:rPr lang="ru-RU" altLang="ru-RU" sz="2400" b="1">
                <a:solidFill>
                  <a:schemeClr val="tx2"/>
                </a:solidFill>
                <a:latin typeface="Times New Roman" pitchFamily="18" charset="0"/>
              </a:rPr>
              <a:t>как математического метода, направленного на изучение объектов окружающей нас действительности.</a:t>
            </a:r>
          </a:p>
        </p:txBody>
      </p:sp>
      <p:sp>
        <p:nvSpPr>
          <p:cNvPr id="16390" name="Line 17"/>
          <p:cNvSpPr>
            <a:spLocks noChangeShapeType="1"/>
          </p:cNvSpPr>
          <p:nvPr/>
        </p:nvSpPr>
        <p:spPr bwMode="auto">
          <a:xfrm>
            <a:off x="0" y="6103938"/>
            <a:ext cx="914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6163" name="Picture 19" descr="Оригами (продолжаем)"/>
          <p:cNvPicPr>
            <a:picLocks noChangeAspect="1" noChangeArrowheads="1"/>
          </p:cNvPicPr>
          <p:nvPr/>
        </p:nvPicPr>
        <p:blipFill>
          <a:blip r:embed="rId3" r:link="rId4"/>
          <a:srcRect/>
          <a:stretch>
            <a:fillRect/>
          </a:stretch>
        </p:blipFill>
        <p:spPr bwMode="auto">
          <a:xfrm>
            <a:off x="6859588" y="3933825"/>
            <a:ext cx="1976437" cy="1995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66" name="Text Box 22"/>
          <p:cNvSpPr txBox="1">
            <a:spLocks noChangeArrowheads="1"/>
          </p:cNvSpPr>
          <p:nvPr/>
        </p:nvSpPr>
        <p:spPr bwMode="auto">
          <a:xfrm>
            <a:off x="2987675" y="2349500"/>
            <a:ext cx="5976938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20000"/>
              </a:spcBef>
            </a:pPr>
            <a:r>
              <a:rPr lang="ru-RU" altLang="ru-RU" sz="2400" b="1">
                <a:latin typeface="Times New Roman" pitchFamily="18" charset="0"/>
              </a:rPr>
              <a:t>     Проблема</a:t>
            </a:r>
            <a:r>
              <a:rPr lang="ru-RU" altLang="ru-RU" sz="2400">
                <a:latin typeface="Times New Roman" pitchFamily="18" charset="0"/>
              </a:rPr>
              <a:t> </a:t>
            </a:r>
            <a:r>
              <a:rPr lang="ru-RU" altLang="ru-RU" sz="2400" b="1">
                <a:solidFill>
                  <a:schemeClr val="tx2"/>
                </a:solidFill>
                <a:latin typeface="Times New Roman" pitchFamily="18" charset="0"/>
              </a:rPr>
              <a:t>состоит в </a:t>
            </a:r>
            <a:r>
              <a:rPr lang="ru-RU" altLang="ru-RU" sz="2400" b="1">
                <a:latin typeface="Times New Roman" pitchFamily="18" charset="0"/>
              </a:rPr>
              <a:t>одностороннем восприятии</a:t>
            </a:r>
            <a:r>
              <a:rPr lang="ru-RU" altLang="ru-RU" sz="2400" b="1">
                <a:solidFill>
                  <a:schemeClr val="tx2"/>
                </a:solidFill>
                <a:latin typeface="Times New Roman" pitchFamily="18" charset="0"/>
              </a:rPr>
              <a:t> оригами как японского искусства складывания фигурок для души, увлечения, творческого поиска в создании новых шедевров</a:t>
            </a:r>
          </a:p>
        </p:txBody>
      </p:sp>
      <p:sp>
        <p:nvSpPr>
          <p:cNvPr id="16393" name="TextBox 10"/>
          <p:cNvSpPr txBox="1">
            <a:spLocks noChangeArrowheads="1"/>
          </p:cNvSpPr>
          <p:nvPr/>
        </p:nvSpPr>
        <p:spPr bwMode="auto">
          <a:xfrm>
            <a:off x="71438" y="6216650"/>
            <a:ext cx="9037637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 b="1">
                <a:solidFill>
                  <a:srgbClr val="743C05"/>
                </a:solidFill>
                <a:latin typeface="Arial" charset="0"/>
              </a:rPr>
              <a:t>Элективный курс </a:t>
            </a:r>
            <a:r>
              <a:rPr kumimoji="1" lang="ru-RU" sz="2200" b="1" i="1">
                <a:solidFill>
                  <a:srgbClr val="FDE4CC"/>
                </a:solidFill>
                <a:cs typeface="Times New Roman" pitchFamily="18" charset="0"/>
              </a:rPr>
              <a:t>«Математика и гармония окружающего мира» </a:t>
            </a:r>
            <a:endParaRPr lang="ru-RU" sz="2200" b="1">
              <a:solidFill>
                <a:srgbClr val="FDE4CC"/>
              </a:solidFill>
              <a:latin typeface="Arial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7" presetClass="entr" presetSubtype="0" fill="hold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1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1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61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1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28" presetID="37" presetClass="entr" presetSubtype="0" fill="hold" grpId="0" nodeType="after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900" decel="1000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6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7" grpId="0" build="p"/>
      <p:bldP spid="615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АКТУАЛЬНОСТЬ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28925" y="2924175"/>
            <a:ext cx="6156325" cy="3024188"/>
          </a:xfrm>
        </p:spPr>
        <p:txBody>
          <a:bodyPr/>
          <a:lstStyle/>
          <a:p>
            <a:pPr algn="just" eaLnBrk="1" hangingPunct="1">
              <a:buFontTx/>
              <a:buNone/>
            </a:pPr>
            <a:r>
              <a:rPr lang="ru-RU" altLang="ru-RU" sz="3600" smtClean="0">
                <a:solidFill>
                  <a:schemeClr val="tx2"/>
                </a:solidFill>
                <a:latin typeface="Times New Roman" pitchFamily="18" charset="0"/>
              </a:rPr>
              <a:t>        </a:t>
            </a:r>
            <a:r>
              <a:rPr lang="ru-RU" altLang="ru-RU" sz="2200" b="1" smtClean="0">
                <a:solidFill>
                  <a:schemeClr val="tx2"/>
                </a:solidFill>
                <a:latin typeface="Times New Roman" pitchFamily="18" charset="0"/>
              </a:rPr>
              <a:t>Изучение превращений квадратного листа бумаги один из наиболее интересных путей создания образов плоских и пространственных геометрических фигур, накопления практического опыта работы с ними, изучения серьезных вопросов евклидовой геометрии.</a:t>
            </a:r>
            <a:r>
              <a:rPr lang="ru-RU" altLang="ru-RU" sz="2200" b="1" smtClean="0">
                <a:latin typeface="Times New Roman" pitchFamily="18" charset="0"/>
              </a:rPr>
              <a:t> 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3168650" y="1797050"/>
            <a:ext cx="5867400" cy="112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400" b="1">
                <a:solidFill>
                  <a:schemeClr val="tx2"/>
                </a:solidFill>
                <a:latin typeface="Times New Roman" pitchFamily="18" charset="0"/>
              </a:rPr>
              <a:t>       </a:t>
            </a:r>
            <a:r>
              <a:rPr lang="ru-RU" altLang="ru-RU" sz="2200" b="1">
                <a:solidFill>
                  <a:schemeClr val="tx2"/>
                </a:solidFill>
                <a:latin typeface="Times New Roman" pitchFamily="18" charset="0"/>
              </a:rPr>
              <a:t>Образную, наглядную модель евклидовой геометрии позволяет создать </a:t>
            </a:r>
            <a:r>
              <a:rPr lang="ru-RU" altLang="ru-RU" sz="2200" b="1">
                <a:latin typeface="Times New Roman" pitchFamily="18" charset="0"/>
              </a:rPr>
              <a:t>оригами.</a:t>
            </a:r>
          </a:p>
        </p:txBody>
      </p:sp>
      <p:sp>
        <p:nvSpPr>
          <p:cNvPr id="17412" name="Line 8"/>
          <p:cNvSpPr>
            <a:spLocks noChangeShapeType="1"/>
          </p:cNvSpPr>
          <p:nvPr/>
        </p:nvSpPr>
        <p:spPr bwMode="auto">
          <a:xfrm>
            <a:off x="0" y="6103938"/>
            <a:ext cx="914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7178" name="Picture 10" descr="orig_2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5100" y="1528763"/>
            <a:ext cx="2952750" cy="4392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4" name="TextBox 7"/>
          <p:cNvSpPr txBox="1">
            <a:spLocks noChangeArrowheads="1"/>
          </p:cNvSpPr>
          <p:nvPr/>
        </p:nvSpPr>
        <p:spPr bwMode="auto">
          <a:xfrm>
            <a:off x="71438" y="6216650"/>
            <a:ext cx="9037637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 b="1">
                <a:solidFill>
                  <a:srgbClr val="743C05"/>
                </a:solidFill>
                <a:latin typeface="Arial" charset="0"/>
              </a:rPr>
              <a:t>Элективный курс </a:t>
            </a:r>
            <a:r>
              <a:rPr kumimoji="1" lang="ru-RU" sz="2200" b="1" i="1">
                <a:solidFill>
                  <a:srgbClr val="FDE4CC"/>
                </a:solidFill>
                <a:cs typeface="Times New Roman" pitchFamily="18" charset="0"/>
              </a:rPr>
              <a:t>«Математика и гармония окружающего мира» </a:t>
            </a:r>
            <a:endParaRPr lang="ru-RU" sz="2200" b="1">
              <a:solidFill>
                <a:srgbClr val="FDE4CC"/>
              </a:solidFill>
              <a:latin typeface="Arial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1" grpId="0" build="p"/>
      <p:bldP spid="717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ЦЕЛЬ И ЗАДАЧИ ЗАНЯТИЯ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844675"/>
            <a:ext cx="8229600" cy="1584325"/>
          </a:xfrm>
        </p:spPr>
        <p:txBody>
          <a:bodyPr/>
          <a:lstStyle/>
          <a:p>
            <a:pPr algn="just" eaLnBrk="1" hangingPunct="1">
              <a:buClr>
                <a:schemeClr val="tx1"/>
              </a:buClr>
              <a:buFont typeface="Wingdings" pitchFamily="2" charset="2"/>
              <a:buChar char="Ø"/>
            </a:pPr>
            <a:r>
              <a:rPr lang="ru-RU" altLang="ru-RU" sz="2000" b="1" smtClean="0">
                <a:solidFill>
                  <a:schemeClr val="tx2"/>
                </a:solidFill>
                <a:latin typeface="Times New Roman" pitchFamily="18" charset="0"/>
              </a:rPr>
              <a:t>исследовать аспекты влияния оригами на процесс изучения геометрических объектов; </a:t>
            </a:r>
          </a:p>
          <a:p>
            <a:pPr algn="just" eaLnBrk="1" hangingPunct="1">
              <a:buClr>
                <a:schemeClr val="tx1"/>
              </a:buClr>
              <a:buFont typeface="Wingdings" pitchFamily="2" charset="2"/>
              <a:buChar char="Ø"/>
            </a:pPr>
            <a:r>
              <a:rPr lang="ru-RU" altLang="ru-RU" sz="2000" b="1" smtClean="0">
                <a:solidFill>
                  <a:schemeClr val="tx2"/>
                </a:solidFill>
                <a:latin typeface="Times New Roman" pitchFamily="18" charset="0"/>
              </a:rPr>
              <a:t>обосновать закономерность применения оригами к решению математических задач.</a:t>
            </a:r>
          </a:p>
        </p:txBody>
      </p:sp>
      <p:sp>
        <p:nvSpPr>
          <p:cNvPr id="18435" name="Text Box 5"/>
          <p:cNvSpPr txBox="1">
            <a:spLocks noChangeArrowheads="1"/>
          </p:cNvSpPr>
          <p:nvPr/>
        </p:nvSpPr>
        <p:spPr bwMode="auto">
          <a:xfrm>
            <a:off x="395288" y="3573463"/>
            <a:ext cx="17287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altLang="ru-RU" b="1">
              <a:latin typeface="Times New Roman" pitchFamily="18" charset="0"/>
            </a:endParaRPr>
          </a:p>
        </p:txBody>
      </p:sp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611188" y="3284538"/>
            <a:ext cx="14398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400" b="1">
                <a:latin typeface="Times New Roman" pitchFamily="18" charset="0"/>
              </a:rPr>
              <a:t>Задачи:</a:t>
            </a:r>
          </a:p>
        </p:txBody>
      </p:sp>
      <p:sp>
        <p:nvSpPr>
          <p:cNvPr id="27655" name="Text Box 7"/>
          <p:cNvSpPr txBox="1">
            <a:spLocks noChangeArrowheads="1"/>
          </p:cNvSpPr>
          <p:nvPr/>
        </p:nvSpPr>
        <p:spPr bwMode="auto">
          <a:xfrm>
            <a:off x="611188" y="1341438"/>
            <a:ext cx="23764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20000"/>
              </a:spcBef>
              <a:buClr>
                <a:schemeClr val="tx1"/>
              </a:buClr>
              <a:buFont typeface="Wingdings" pitchFamily="2" charset="2"/>
              <a:buNone/>
            </a:pPr>
            <a:r>
              <a:rPr lang="ru-RU" altLang="ru-RU" sz="2400" b="1">
                <a:latin typeface="Times New Roman" pitchFamily="18" charset="0"/>
              </a:rPr>
              <a:t>Цель:</a:t>
            </a:r>
          </a:p>
        </p:txBody>
      </p:sp>
      <p:sp>
        <p:nvSpPr>
          <p:cNvPr id="27656" name="Text Box 8"/>
          <p:cNvSpPr txBox="1">
            <a:spLocks noChangeArrowheads="1"/>
          </p:cNvSpPr>
          <p:nvPr/>
        </p:nvSpPr>
        <p:spPr bwMode="auto">
          <a:xfrm>
            <a:off x="250825" y="3716338"/>
            <a:ext cx="7200900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ru-RU" altLang="ru-RU" sz="2000" b="1">
                <a:solidFill>
                  <a:schemeClr val="tx2"/>
                </a:solidFill>
                <a:latin typeface="Times New Roman" pitchFamily="18" charset="0"/>
              </a:rPr>
              <a:t>  </a:t>
            </a:r>
            <a:r>
              <a:rPr lang="ru-RU" altLang="ru-RU" sz="2000" b="1" i="1">
                <a:solidFill>
                  <a:schemeClr val="tx2"/>
                </a:solidFill>
                <a:latin typeface="Times New Roman" pitchFamily="18" charset="0"/>
              </a:rPr>
              <a:t>ознакомиться с историей возникновения оригами, </a:t>
            </a:r>
          </a:p>
          <a:p>
            <a:pPr>
              <a:buClr>
                <a:schemeClr val="tx1"/>
              </a:buClr>
              <a:buFont typeface="Wingdings" pitchFamily="2" charset="2"/>
              <a:buNone/>
            </a:pPr>
            <a:r>
              <a:rPr lang="ru-RU" altLang="ru-RU" sz="2000" b="1" i="1">
                <a:solidFill>
                  <a:schemeClr val="tx2"/>
                </a:solidFill>
                <a:latin typeface="Times New Roman" pitchFamily="18" charset="0"/>
              </a:rPr>
              <a:t>     условными знаками и приемами оригами;</a:t>
            </a:r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ru-RU" altLang="ru-RU" sz="2000" b="1" i="1">
                <a:solidFill>
                  <a:schemeClr val="tx2"/>
                </a:solidFill>
                <a:latin typeface="Times New Roman" pitchFamily="18" charset="0"/>
              </a:rPr>
              <a:t>  изучить аксиомы оригаметрии;</a:t>
            </a:r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ru-RU" altLang="ru-RU" sz="2000" b="1" i="1">
                <a:solidFill>
                  <a:schemeClr val="tx2"/>
                </a:solidFill>
                <a:latin typeface="Times New Roman" pitchFamily="18" charset="0"/>
              </a:rPr>
              <a:t>  выявить возможности, предлагаемые оригами при</a:t>
            </a:r>
          </a:p>
          <a:p>
            <a:pPr>
              <a:buClr>
                <a:schemeClr val="tx1"/>
              </a:buClr>
              <a:buFont typeface="Wingdings" pitchFamily="2" charset="2"/>
              <a:buNone/>
            </a:pPr>
            <a:r>
              <a:rPr lang="ru-RU" altLang="ru-RU" sz="2000" b="1" i="1">
                <a:solidFill>
                  <a:schemeClr val="tx2"/>
                </a:solidFill>
                <a:latin typeface="Times New Roman" pitchFamily="18" charset="0"/>
              </a:rPr>
              <a:t>     изучении математики;</a:t>
            </a:r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ru-RU" altLang="ru-RU" sz="2000" b="1" i="1">
                <a:solidFill>
                  <a:schemeClr val="tx2"/>
                </a:solidFill>
                <a:latin typeface="Times New Roman" pitchFamily="18" charset="0"/>
              </a:rPr>
              <a:t>  рассмотреть задачи геометрии, решаемые методом </a:t>
            </a:r>
          </a:p>
          <a:p>
            <a:pPr>
              <a:buClr>
                <a:schemeClr val="tx1"/>
              </a:buClr>
              <a:buFont typeface="Wingdings" pitchFamily="2" charset="2"/>
              <a:buNone/>
            </a:pPr>
            <a:r>
              <a:rPr lang="ru-RU" altLang="ru-RU" sz="2000" b="1" i="1">
                <a:solidFill>
                  <a:schemeClr val="tx2"/>
                </a:solidFill>
                <a:latin typeface="Times New Roman" pitchFamily="18" charset="0"/>
              </a:rPr>
              <a:t>     складывания.</a:t>
            </a:r>
            <a:endParaRPr lang="ru-RU" altLang="ru-RU" sz="2000" b="1" i="1">
              <a:latin typeface="Times New Roman" pitchFamily="18" charset="0"/>
            </a:endParaRPr>
          </a:p>
        </p:txBody>
      </p:sp>
      <p:sp>
        <p:nvSpPr>
          <p:cNvPr id="18439" name="Line 10"/>
          <p:cNvSpPr>
            <a:spLocks noChangeShapeType="1"/>
          </p:cNvSpPr>
          <p:nvPr/>
        </p:nvSpPr>
        <p:spPr bwMode="auto">
          <a:xfrm>
            <a:off x="0" y="6103938"/>
            <a:ext cx="914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27659" name="Picture 11" descr="http://origami.in.ua/forum/images/avatars/3.jpg"/>
          <p:cNvPicPr>
            <a:picLocks noChangeAspect="1" noChangeArrowheads="1"/>
          </p:cNvPicPr>
          <p:nvPr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6804025" y="3500438"/>
            <a:ext cx="2036763" cy="234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41" name="TextBox 10"/>
          <p:cNvSpPr txBox="1">
            <a:spLocks noChangeArrowheads="1"/>
          </p:cNvSpPr>
          <p:nvPr/>
        </p:nvSpPr>
        <p:spPr bwMode="auto">
          <a:xfrm>
            <a:off x="71438" y="6216650"/>
            <a:ext cx="9037637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 b="1">
                <a:solidFill>
                  <a:srgbClr val="743C05"/>
                </a:solidFill>
                <a:latin typeface="Arial" charset="0"/>
              </a:rPr>
              <a:t>Элективный курс </a:t>
            </a:r>
            <a:r>
              <a:rPr kumimoji="1" lang="ru-RU" sz="2200" b="1" i="1">
                <a:solidFill>
                  <a:srgbClr val="FDE4CC"/>
                </a:solidFill>
                <a:cs typeface="Times New Roman" pitchFamily="18" charset="0"/>
              </a:rPr>
              <a:t>«Математика и гармония окружающего мира» </a:t>
            </a:r>
            <a:endParaRPr lang="ru-RU" sz="2200" b="1">
              <a:solidFill>
                <a:srgbClr val="FDE4CC"/>
              </a:solidFill>
              <a:latin typeface="Arial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7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0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24" presetID="53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76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76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76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30" presetID="2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2000"/>
                                        <p:tgtEl>
                                          <p:spTgt spid="276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5" dur="2000"/>
                                        <p:tgtEl>
                                          <p:spTgt spid="276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8" dur="2000"/>
                                        <p:tgtEl>
                                          <p:spTgt spid="276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1" dur="2000"/>
                                        <p:tgtEl>
                                          <p:spTgt spid="276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4" dur="2000"/>
                                        <p:tgtEl>
                                          <p:spTgt spid="276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7" dur="2000"/>
                                        <p:tgtEl>
                                          <p:spTgt spid="276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0" dur="2000"/>
                                        <p:tgtEl>
                                          <p:spTgt spid="276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52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76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76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76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7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/>
      <p:bldP spid="2765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5513388" y="6237288"/>
            <a:ext cx="35941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b="1" i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Серова Алина , МОУ СОШ №2</a:t>
            </a:r>
          </a:p>
        </p:txBody>
      </p:sp>
      <p:sp>
        <p:nvSpPr>
          <p:cNvPr id="19458" name="Line 10"/>
          <p:cNvSpPr>
            <a:spLocks noChangeShapeType="1"/>
          </p:cNvSpPr>
          <p:nvPr/>
        </p:nvSpPr>
        <p:spPr bwMode="auto">
          <a:xfrm>
            <a:off x="0" y="6103938"/>
            <a:ext cx="914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7395" name="Group 227"/>
          <p:cNvGraphicFramePr>
            <a:graphicFrameLocks noGrp="1"/>
          </p:cNvGraphicFramePr>
          <p:nvPr/>
        </p:nvGraphicFramePr>
        <p:xfrm>
          <a:off x="0" y="1374775"/>
          <a:ext cx="9144000" cy="12823825"/>
        </p:xfrm>
        <a:graphic>
          <a:graphicData uri="http://schemas.openxmlformats.org/drawingml/2006/table">
            <a:tbl>
              <a:tblPr/>
              <a:tblGrid>
                <a:gridCol w="2997200"/>
                <a:gridCol w="6146800"/>
              </a:tblGrid>
              <a:tr h="571382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Линии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1" marB="45711" anchor="ctr" horzOverflow="overflow">
                    <a:lnL w="0" cap="flat" cmpd="sng" algn="ctr">
                      <a:solidFill>
                        <a:srgbClr val="E977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0" cap="flat" cmpd="sng" algn="ctr">
                      <a:solidFill>
                        <a:srgbClr val="E977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E977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62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T="45711" marB="45711" anchor="ctr" horzOverflow="overflow">
                    <a:lnL w="0" cap="flat" cmpd="sng" algn="ctr">
                      <a:solidFill>
                        <a:srgbClr val="E977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E977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E977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E977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линия сгиба "долина" (на себя)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1" marB="45711" anchor="ctr" horzOverflow="overflow">
                    <a:lnL w="0" cap="flat" cmpd="sng" algn="ctr">
                      <a:solidFill>
                        <a:srgbClr val="E977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E977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E977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E977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T="45711" marB="45711" anchor="ctr" horzOverflow="overflow">
                    <a:lnL w="0" cap="flat" cmpd="sng" algn="ctr">
                      <a:solidFill>
                        <a:srgbClr val="E977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E977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E977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E977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линия сгиба "гора" (от себя)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1" marB="45711" anchor="ctr" horzOverflow="overflow">
                    <a:lnL w="0" cap="flat" cmpd="sng" algn="ctr">
                      <a:solidFill>
                        <a:srgbClr val="E977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E977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E977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E977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T="45711" marB="45711" anchor="ctr" horzOverflow="overflow">
                    <a:lnL w="0" cap="flat" cmpd="sng" algn="ctr">
                      <a:solidFill>
                        <a:srgbClr val="E977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E977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E977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E977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линия после перегиба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1" marB="45711" anchor="ctr" horzOverflow="overflow">
                    <a:lnL w="0" cap="flat" cmpd="sng" algn="ctr">
                      <a:solidFill>
                        <a:srgbClr val="E977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E977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E977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E977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T="45711" marB="45711" anchor="ctr" horzOverflow="overflow">
                    <a:lnL w="0" cap="flat" cmpd="sng" algn="ctr">
                      <a:solidFill>
                        <a:srgbClr val="E977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E977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E977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E977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невидимая или воображаемая линия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1" marB="45711" anchor="ctr" horzOverflow="overflow">
                    <a:lnL w="0" cap="flat" cmpd="sng" algn="ctr">
                      <a:solidFill>
                        <a:srgbClr val="E977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E977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E977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E977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17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Стрелки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1" marB="45711" anchor="ctr" horzOverflow="overflow">
                    <a:lnL w="0" cap="flat" cmpd="sng" algn="ctr">
                      <a:solidFill>
                        <a:srgbClr val="E977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0" cap="flat" cmpd="sng" algn="ctr">
                      <a:solidFill>
                        <a:srgbClr val="E977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E977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62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T="45711" marB="45711" anchor="ctr" horzOverflow="overflow">
                    <a:lnL w="0" cap="flat" cmpd="sng" algn="ctr">
                      <a:solidFill>
                        <a:srgbClr val="E977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E977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E977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E977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Согнуть на себя - сделать складку "долина".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1" marB="45711" anchor="ctr" horzOverflow="overflow">
                    <a:lnL w="0" cap="flat" cmpd="sng" algn="ctr">
                      <a:solidFill>
                        <a:srgbClr val="E977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E977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E977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E977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T="45711" marB="45711" anchor="ctr" horzOverflow="overflow">
                    <a:lnL w="0" cap="flat" cmpd="sng" algn="ctr">
                      <a:solidFill>
                        <a:srgbClr val="E977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E977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E977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E977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Согнуть от себя - сделать складку "гора".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1" marB="45711" anchor="ctr" horzOverflow="overflow">
                    <a:lnL w="0" cap="flat" cmpd="sng" algn="ctr">
                      <a:solidFill>
                        <a:srgbClr val="E977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E977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E977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E977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10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T="45711" marB="45711" anchor="ctr" horzOverflow="overflow">
                    <a:lnL w="0" cap="flat" cmpd="sng" algn="ctr">
                      <a:solidFill>
                        <a:srgbClr val="E977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E977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E977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E977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Перегнуть на себя - согнуть и разогнуть, сделав складку "долина".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1" marB="45711" anchor="ctr" horzOverflow="overflow">
                    <a:lnL w="0" cap="flat" cmpd="sng" algn="ctr">
                      <a:solidFill>
                        <a:srgbClr val="E977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E977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E977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E977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10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T="45711" marB="45711" anchor="ctr" horzOverflow="overflow">
                    <a:lnL w="0" cap="flat" cmpd="sng" algn="ctr">
                      <a:solidFill>
                        <a:srgbClr val="E977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E977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E977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E977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Перегнуть от себя - согнуть и разогнуть, сделав складку "гора".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1" marB="45711" anchor="ctr" horzOverflow="overflow">
                    <a:lnL w="0" cap="flat" cmpd="sng" algn="ctr">
                      <a:solidFill>
                        <a:srgbClr val="E977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E977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E977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E977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10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T="45711" marB="45711" anchor="ctr" horzOverflow="overflow">
                    <a:lnL w="0" cap="flat" cmpd="sng" algn="ctr">
                      <a:solidFill>
                        <a:srgbClr val="E977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E977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E977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E977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Складка-молния - сочетание складок "долина" и "гора".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1" marB="45711" anchor="ctr" horzOverflow="overflow">
                    <a:lnL w="0" cap="flat" cmpd="sng" algn="ctr">
                      <a:solidFill>
                        <a:srgbClr val="E977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E977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E977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E977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58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T="45711" marB="45711" anchor="ctr" horzOverflow="overflow">
                    <a:lnL w="0" cap="flat" cmpd="sng" algn="ctr">
                      <a:solidFill>
                        <a:srgbClr val="E977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E977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E977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E977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Двойная складка-молния - сочетание складок "долина" и "гора", которые выполняются с двумя слоями бумаги.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1" marB="45711" anchor="ctr" horzOverflow="overflow">
                    <a:lnL w="0" cap="flat" cmpd="sng" algn="ctr">
                      <a:solidFill>
                        <a:srgbClr val="E977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E977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E977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E977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T="45711" marB="45711" anchor="ctr" horzOverflow="overflow">
                    <a:lnL w="0" cap="flat" cmpd="sng" algn="ctr">
                      <a:solidFill>
                        <a:srgbClr val="E977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E977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E977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E977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Тащить, тянуть.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1" marB="45711" anchor="ctr" horzOverflow="overflow">
                    <a:lnL w="0" cap="flat" cmpd="sng" algn="ctr">
                      <a:solidFill>
                        <a:srgbClr val="E977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E977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E977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E977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T="45711" marB="45711" anchor="ctr" horzOverflow="overflow">
                    <a:lnL w="0" cap="flat" cmpd="sng" algn="ctr">
                      <a:solidFill>
                        <a:srgbClr val="E977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E977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E977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E977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Раскрыть (обычно "карман").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1" marB="45711" anchor="ctr" horzOverflow="overflow">
                    <a:lnL w="0" cap="flat" cmpd="sng" algn="ctr">
                      <a:solidFill>
                        <a:srgbClr val="E977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E977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E977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E977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T="45711" marB="45711" anchor="ctr" horzOverflow="overflow">
                    <a:lnL w="0" cap="flat" cmpd="sng" algn="ctr">
                      <a:solidFill>
                        <a:srgbClr val="E977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E977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E977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E977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Повернуть (в одной плоскости).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1" marB="45711" anchor="ctr" horzOverflow="overflow">
                    <a:lnL w="0" cap="flat" cmpd="sng" algn="ctr">
                      <a:solidFill>
                        <a:srgbClr val="E977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E977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E977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E977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T="45711" marB="45711" anchor="ctr" horzOverflow="overflow">
                    <a:lnL w="0" cap="flat" cmpd="sng" algn="ctr">
                      <a:solidFill>
                        <a:srgbClr val="E977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E977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E977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E977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Перевернуть на другую сторону.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1" marB="45711" anchor="ctr" horzOverflow="overflow">
                    <a:lnL w="0" cap="flat" cmpd="sng" algn="ctr">
                      <a:solidFill>
                        <a:srgbClr val="E977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E977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E977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E977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10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T="45711" marB="45711" anchor="ctr" horzOverflow="overflow">
                    <a:lnL w="0" cap="flat" cmpd="sng" algn="ctr">
                      <a:solidFill>
                        <a:srgbClr val="E977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E977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E977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E977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Завернуть (сделать подряд несколько линий "долина").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1" marB="45711" anchor="ctr" horzOverflow="overflow">
                    <a:lnL w="0" cap="flat" cmpd="sng" algn="ctr">
                      <a:solidFill>
                        <a:srgbClr val="E977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E977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E977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E977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T="45711" marB="45711" anchor="ctr" horzOverflow="overflow">
                    <a:lnL w="0" cap="flat" cmpd="sng" algn="ctr">
                      <a:solidFill>
                        <a:srgbClr val="E977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E977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E977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E977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Сделать подряд несколько складок-молний.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1" marB="45711" anchor="ctr" horzOverflow="overflow">
                    <a:lnL w="0" cap="flat" cmpd="sng" algn="ctr">
                      <a:solidFill>
                        <a:srgbClr val="E977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E977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E977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E977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17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Знаки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1" marB="45711" anchor="ctr" horzOverflow="overflow">
                    <a:lnL w="0" cap="flat" cmpd="sng" algn="ctr">
                      <a:solidFill>
                        <a:srgbClr val="E977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0" cap="flat" cmpd="sng" algn="ctr">
                      <a:solidFill>
                        <a:srgbClr val="E977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E977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010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T="45711" marB="45711" anchor="ctr" horzOverflow="overflow">
                    <a:lnL w="0" cap="flat" cmpd="sng" algn="ctr">
                      <a:solidFill>
                        <a:srgbClr val="E977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E977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E977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E977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Повторить действие (обычно сзади или на соседней) стороне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1" marB="45711" anchor="ctr" horzOverflow="overflow">
                    <a:lnL w="0" cap="flat" cmpd="sng" algn="ctr">
                      <a:solidFill>
                        <a:srgbClr val="E977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E977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E977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E977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T="45711" marB="45711" anchor="ctr" horzOverflow="overflow">
                    <a:lnL w="0" cap="flat" cmpd="sng" algn="ctr">
                      <a:solidFill>
                        <a:srgbClr val="E977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E977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E977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E977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Нажать, надавить, вогнуть.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1" marB="45711" anchor="ctr" horzOverflow="overflow">
                    <a:lnL w="0" cap="flat" cmpd="sng" algn="ctr">
                      <a:solidFill>
                        <a:srgbClr val="E977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E977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E977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E977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T="45711" marB="45711" anchor="ctr" horzOverflow="overflow">
                    <a:lnL w="0" cap="flat" cmpd="sng" algn="ctr">
                      <a:solidFill>
                        <a:srgbClr val="E977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E977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E977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E977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Держать здесь.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1" marB="45711" anchor="ctr" horzOverflow="overflow">
                    <a:lnL w="0" cap="flat" cmpd="sng" algn="ctr">
                      <a:solidFill>
                        <a:srgbClr val="E977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E977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E977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E977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10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T="45711" marB="45711" anchor="ctr" horzOverflow="overflow">
                    <a:lnL w="0" cap="flat" cmpd="sng" algn="ctr">
                      <a:solidFill>
                        <a:srgbClr val="E977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E977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E977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E977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Точка, отмечающая угол, край, линию или пересечение линий.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1" marB="45711" anchor="ctr" horzOverflow="overflow">
                    <a:lnL w="0" cap="flat" cmpd="sng" algn="ctr">
                      <a:solidFill>
                        <a:srgbClr val="E977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E977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E977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E977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53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T="45711" marB="45711" anchor="ctr" horzOverflow="overflow">
                    <a:lnL w="0" cap="flat" cmpd="sng" algn="ctr">
                      <a:solidFill>
                        <a:srgbClr val="E977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E977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E977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E977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Прямой угол.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1" marB="45711" anchor="ctr" horzOverflow="overflow">
                    <a:lnL w="0" cap="flat" cmpd="sng" algn="ctr">
                      <a:solidFill>
                        <a:srgbClr val="E977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E977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E977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E977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5619" name="Picture 19" descr="линия сгиба гора"/>
          <p:cNvPicPr>
            <a:picLocks noChangeAspect="1" noChangeArrowheads="1"/>
          </p:cNvPicPr>
          <p:nvPr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611188" y="2565400"/>
            <a:ext cx="190500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18" name="Picture 18" descr="линия после перегиба"/>
          <p:cNvPicPr>
            <a:picLocks noChangeAspect="1" noChangeArrowheads="1"/>
          </p:cNvPicPr>
          <p:nvPr/>
        </p:nvPicPr>
        <p:blipFill>
          <a:blip r:embed="rId4" r:link="rId5"/>
          <a:srcRect/>
          <a:stretch>
            <a:fillRect/>
          </a:stretch>
        </p:blipFill>
        <p:spPr bwMode="auto">
          <a:xfrm>
            <a:off x="611188" y="2924175"/>
            <a:ext cx="190500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17" name="Picture 17" descr="невидимая или воображаемая линия"/>
          <p:cNvPicPr>
            <a:picLocks noChangeAspect="1" noChangeArrowheads="1"/>
          </p:cNvPicPr>
          <p:nvPr/>
        </p:nvPicPr>
        <p:blipFill>
          <a:blip r:embed="rId6" r:link="rId7"/>
          <a:srcRect/>
          <a:stretch>
            <a:fillRect/>
          </a:stretch>
        </p:blipFill>
        <p:spPr bwMode="auto">
          <a:xfrm>
            <a:off x="611188" y="3357563"/>
            <a:ext cx="190500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16" name="Picture 16" descr="Согнуть на себя"/>
          <p:cNvPicPr>
            <a:picLocks noChangeAspect="1" noChangeArrowheads="1"/>
          </p:cNvPicPr>
          <p:nvPr/>
        </p:nvPicPr>
        <p:blipFill>
          <a:blip r:embed="rId8" r:link="rId9"/>
          <a:srcRect/>
          <a:stretch>
            <a:fillRect/>
          </a:stretch>
        </p:blipFill>
        <p:spPr bwMode="auto">
          <a:xfrm>
            <a:off x="684213" y="4149725"/>
            <a:ext cx="1600200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15" name="Picture 15" descr="Согнуть от себя"/>
          <p:cNvPicPr>
            <a:picLocks noChangeAspect="1" noChangeArrowheads="1"/>
          </p:cNvPicPr>
          <p:nvPr/>
        </p:nvPicPr>
        <p:blipFill>
          <a:blip r:embed="rId10" r:link="rId11"/>
          <a:srcRect/>
          <a:stretch>
            <a:fillRect/>
          </a:stretch>
        </p:blipFill>
        <p:spPr bwMode="auto">
          <a:xfrm>
            <a:off x="684213" y="4437063"/>
            <a:ext cx="1600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14" name="Picture 14" descr="Перегнуть на себя"/>
          <p:cNvPicPr>
            <a:picLocks noChangeAspect="1" noChangeArrowheads="1"/>
          </p:cNvPicPr>
          <p:nvPr/>
        </p:nvPicPr>
        <p:blipFill>
          <a:blip r:embed="rId12" r:link="rId13"/>
          <a:srcRect/>
          <a:stretch>
            <a:fillRect/>
          </a:stretch>
        </p:blipFill>
        <p:spPr bwMode="auto">
          <a:xfrm>
            <a:off x="611188" y="5013325"/>
            <a:ext cx="165735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13" name="Picture 13" descr="Перегнуть от себя"/>
          <p:cNvPicPr>
            <a:picLocks noChangeAspect="1" noChangeArrowheads="1"/>
          </p:cNvPicPr>
          <p:nvPr/>
        </p:nvPicPr>
        <p:blipFill>
          <a:blip r:embed="rId14" r:link="rId15"/>
          <a:srcRect/>
          <a:stretch>
            <a:fillRect/>
          </a:stretch>
        </p:blipFill>
        <p:spPr bwMode="auto">
          <a:xfrm>
            <a:off x="639763" y="5661025"/>
            <a:ext cx="160020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12" name="Picture 12" descr="Складка-молния"/>
          <p:cNvPicPr>
            <a:picLocks noChangeAspect="1" noChangeArrowheads="1"/>
          </p:cNvPicPr>
          <p:nvPr/>
        </p:nvPicPr>
        <p:blipFill>
          <a:blip r:embed="rId16" r:link="rId17"/>
          <a:srcRect/>
          <a:stretch>
            <a:fillRect/>
          </a:stretch>
        </p:blipFill>
        <p:spPr bwMode="auto">
          <a:xfrm>
            <a:off x="611188" y="6381750"/>
            <a:ext cx="1666875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11" name="Picture 11" descr="http://www.origami.kulichki.ru/img/arrows-lightning2.gif"/>
          <p:cNvPicPr>
            <a:picLocks noChangeAspect="1" noChangeArrowheads="1"/>
          </p:cNvPicPr>
          <p:nvPr/>
        </p:nvPicPr>
        <p:blipFill>
          <a:blip r:embed="rId18" r:link="rId19"/>
          <a:srcRect/>
          <a:stretch>
            <a:fillRect/>
          </a:stretch>
        </p:blipFill>
        <p:spPr bwMode="auto">
          <a:xfrm>
            <a:off x="611188" y="7316788"/>
            <a:ext cx="165735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10" name="Picture 10" descr="http://www.origami.kulichki.ru/img/arrows-pull.gif"/>
          <p:cNvPicPr>
            <a:picLocks noChangeAspect="1" noChangeArrowheads="1"/>
          </p:cNvPicPr>
          <p:nvPr/>
        </p:nvPicPr>
        <p:blipFill>
          <a:blip r:embed="rId20" r:link="rId21"/>
          <a:srcRect/>
          <a:stretch>
            <a:fillRect/>
          </a:stretch>
        </p:blipFill>
        <p:spPr bwMode="auto">
          <a:xfrm>
            <a:off x="611188" y="8037513"/>
            <a:ext cx="16573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9" name="Picture 9" descr="Раскрыть (обычно карман)"/>
          <p:cNvPicPr>
            <a:picLocks noChangeAspect="1" noChangeArrowheads="1"/>
          </p:cNvPicPr>
          <p:nvPr/>
        </p:nvPicPr>
        <p:blipFill>
          <a:blip r:embed="rId22" r:link="rId23"/>
          <a:srcRect/>
          <a:stretch>
            <a:fillRect/>
          </a:stretch>
        </p:blipFill>
        <p:spPr bwMode="auto">
          <a:xfrm>
            <a:off x="611188" y="8397875"/>
            <a:ext cx="15843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8" name="Picture 8" descr="ПОвернуть"/>
          <p:cNvPicPr>
            <a:picLocks noChangeAspect="1" noChangeArrowheads="1"/>
          </p:cNvPicPr>
          <p:nvPr/>
        </p:nvPicPr>
        <p:blipFill>
          <a:blip r:embed="rId24" r:link="rId25"/>
          <a:srcRect/>
          <a:stretch>
            <a:fillRect/>
          </a:stretch>
        </p:blipFill>
        <p:spPr bwMode="auto">
          <a:xfrm>
            <a:off x="611188" y="8829675"/>
            <a:ext cx="158432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7" name="Picture 7" descr="ПЕРЕвернуть"/>
          <p:cNvPicPr>
            <a:picLocks noChangeAspect="1" noChangeArrowheads="1"/>
          </p:cNvPicPr>
          <p:nvPr/>
        </p:nvPicPr>
        <p:blipFill>
          <a:blip r:embed="rId26" r:link="rId27"/>
          <a:srcRect/>
          <a:stretch>
            <a:fillRect/>
          </a:stretch>
        </p:blipFill>
        <p:spPr bwMode="auto">
          <a:xfrm>
            <a:off x="611188" y="9190038"/>
            <a:ext cx="1584325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6" name="Picture 6" descr="http://www.origami.kulichki.ru/img/arrows-roll.gif"/>
          <p:cNvPicPr>
            <a:picLocks noChangeAspect="1" noChangeArrowheads="1"/>
          </p:cNvPicPr>
          <p:nvPr/>
        </p:nvPicPr>
        <p:blipFill>
          <a:blip r:embed="rId28" r:link="rId29"/>
          <a:srcRect/>
          <a:stretch>
            <a:fillRect/>
          </a:stretch>
        </p:blipFill>
        <p:spPr bwMode="auto">
          <a:xfrm>
            <a:off x="611188" y="9755188"/>
            <a:ext cx="1585912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5" name="Picture 5" descr="http://www.origami.kulichki.ru/img/arrows-lightnings.gif"/>
          <p:cNvPicPr>
            <a:picLocks noChangeAspect="1" noChangeArrowheads="1"/>
          </p:cNvPicPr>
          <p:nvPr/>
        </p:nvPicPr>
        <p:blipFill>
          <a:blip r:embed="rId30" r:link="rId31"/>
          <a:srcRect/>
          <a:stretch>
            <a:fillRect/>
          </a:stretch>
        </p:blipFill>
        <p:spPr bwMode="auto">
          <a:xfrm>
            <a:off x="611188" y="10342563"/>
            <a:ext cx="15843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552" name="Rectangle 22"/>
          <p:cNvSpPr>
            <a:spLocks noChangeArrowheads="1"/>
          </p:cNvSpPr>
          <p:nvPr/>
        </p:nvSpPr>
        <p:spPr bwMode="auto">
          <a:xfrm>
            <a:off x="1400175" y="-1457325"/>
            <a:ext cx="20764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altLang="ru-RU">
              <a:latin typeface="Times New Roman" pitchFamily="18" charset="0"/>
            </a:endParaRPr>
          </a:p>
        </p:txBody>
      </p:sp>
      <p:sp>
        <p:nvSpPr>
          <p:cNvPr id="19553" name="Rectangle 25"/>
          <p:cNvSpPr>
            <a:spLocks noChangeArrowheads="1"/>
          </p:cNvSpPr>
          <p:nvPr/>
        </p:nvSpPr>
        <p:spPr bwMode="auto">
          <a:xfrm>
            <a:off x="1400175" y="-1457325"/>
            <a:ext cx="20764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altLang="ru-RU">
              <a:latin typeface="Times New Roman" pitchFamily="18" charset="0"/>
            </a:endParaRPr>
          </a:p>
        </p:txBody>
      </p:sp>
      <p:sp>
        <p:nvSpPr>
          <p:cNvPr id="19554" name="Rectangle 28"/>
          <p:cNvSpPr>
            <a:spLocks noChangeArrowheads="1"/>
          </p:cNvSpPr>
          <p:nvPr/>
        </p:nvSpPr>
        <p:spPr bwMode="auto">
          <a:xfrm>
            <a:off x="1400175" y="-1457325"/>
            <a:ext cx="20764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altLang="ru-RU">
              <a:latin typeface="Times New Roman" pitchFamily="18" charset="0"/>
            </a:endParaRPr>
          </a:p>
        </p:txBody>
      </p:sp>
      <p:sp>
        <p:nvSpPr>
          <p:cNvPr id="19555" name="Rectangle 31"/>
          <p:cNvSpPr>
            <a:spLocks noChangeArrowheads="1"/>
          </p:cNvSpPr>
          <p:nvPr/>
        </p:nvSpPr>
        <p:spPr bwMode="auto">
          <a:xfrm>
            <a:off x="1400175" y="-1457325"/>
            <a:ext cx="20764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altLang="ru-RU">
              <a:latin typeface="Times New Roman" pitchFamily="18" charset="0"/>
            </a:endParaRPr>
          </a:p>
        </p:txBody>
      </p:sp>
      <p:sp>
        <p:nvSpPr>
          <p:cNvPr id="19556" name="Rectangle 35"/>
          <p:cNvSpPr>
            <a:spLocks noChangeArrowheads="1"/>
          </p:cNvSpPr>
          <p:nvPr/>
        </p:nvSpPr>
        <p:spPr bwMode="auto">
          <a:xfrm>
            <a:off x="1400175" y="-1457325"/>
            <a:ext cx="20764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altLang="ru-RU">
              <a:latin typeface="Times New Roman" pitchFamily="18" charset="0"/>
            </a:endParaRPr>
          </a:p>
        </p:txBody>
      </p:sp>
      <p:sp>
        <p:nvSpPr>
          <p:cNvPr id="19557" name="Rectangle 38"/>
          <p:cNvSpPr>
            <a:spLocks noChangeArrowheads="1"/>
          </p:cNvSpPr>
          <p:nvPr/>
        </p:nvSpPr>
        <p:spPr bwMode="auto">
          <a:xfrm>
            <a:off x="1400175" y="-1457325"/>
            <a:ext cx="20764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altLang="ru-RU">
              <a:latin typeface="Times New Roman" pitchFamily="18" charset="0"/>
            </a:endParaRPr>
          </a:p>
        </p:txBody>
      </p:sp>
      <p:sp>
        <p:nvSpPr>
          <p:cNvPr id="19558" name="Rectangle 41"/>
          <p:cNvSpPr>
            <a:spLocks noChangeArrowheads="1"/>
          </p:cNvSpPr>
          <p:nvPr/>
        </p:nvSpPr>
        <p:spPr bwMode="auto">
          <a:xfrm>
            <a:off x="1400175" y="-1457325"/>
            <a:ext cx="20764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altLang="ru-RU">
              <a:latin typeface="Times New Roman" pitchFamily="18" charset="0"/>
            </a:endParaRPr>
          </a:p>
        </p:txBody>
      </p:sp>
      <p:sp>
        <p:nvSpPr>
          <p:cNvPr id="19559" name="Rectangle 44"/>
          <p:cNvSpPr>
            <a:spLocks noChangeArrowheads="1"/>
          </p:cNvSpPr>
          <p:nvPr/>
        </p:nvSpPr>
        <p:spPr bwMode="auto">
          <a:xfrm>
            <a:off x="1400175" y="-1457325"/>
            <a:ext cx="20764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altLang="ru-RU">
              <a:latin typeface="Times New Roman" pitchFamily="18" charset="0"/>
            </a:endParaRPr>
          </a:p>
        </p:txBody>
      </p:sp>
      <p:sp>
        <p:nvSpPr>
          <p:cNvPr id="19560" name="Rectangle 47"/>
          <p:cNvSpPr>
            <a:spLocks noChangeArrowheads="1"/>
          </p:cNvSpPr>
          <p:nvPr/>
        </p:nvSpPr>
        <p:spPr bwMode="auto">
          <a:xfrm>
            <a:off x="1400175" y="-1457325"/>
            <a:ext cx="20764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altLang="ru-RU">
              <a:latin typeface="Times New Roman" pitchFamily="18" charset="0"/>
            </a:endParaRPr>
          </a:p>
        </p:txBody>
      </p:sp>
      <p:sp>
        <p:nvSpPr>
          <p:cNvPr id="19561" name="Rectangle 50"/>
          <p:cNvSpPr>
            <a:spLocks noChangeArrowheads="1"/>
          </p:cNvSpPr>
          <p:nvPr/>
        </p:nvSpPr>
        <p:spPr bwMode="auto">
          <a:xfrm>
            <a:off x="1400175" y="-1457325"/>
            <a:ext cx="20764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altLang="ru-RU">
              <a:latin typeface="Times New Roman" pitchFamily="18" charset="0"/>
            </a:endParaRPr>
          </a:p>
        </p:txBody>
      </p:sp>
      <p:sp>
        <p:nvSpPr>
          <p:cNvPr id="19562" name="Rectangle 53"/>
          <p:cNvSpPr>
            <a:spLocks noChangeArrowheads="1"/>
          </p:cNvSpPr>
          <p:nvPr/>
        </p:nvSpPr>
        <p:spPr bwMode="auto">
          <a:xfrm>
            <a:off x="1400175" y="-1457325"/>
            <a:ext cx="20764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altLang="ru-RU">
              <a:latin typeface="Times New Roman" pitchFamily="18" charset="0"/>
            </a:endParaRPr>
          </a:p>
        </p:txBody>
      </p:sp>
      <p:sp>
        <p:nvSpPr>
          <p:cNvPr id="19563" name="Rectangle 56"/>
          <p:cNvSpPr>
            <a:spLocks noChangeArrowheads="1"/>
          </p:cNvSpPr>
          <p:nvPr/>
        </p:nvSpPr>
        <p:spPr bwMode="auto">
          <a:xfrm>
            <a:off x="1400175" y="-1457325"/>
            <a:ext cx="20764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altLang="ru-RU">
              <a:latin typeface="Times New Roman" pitchFamily="18" charset="0"/>
            </a:endParaRPr>
          </a:p>
        </p:txBody>
      </p:sp>
      <p:sp>
        <p:nvSpPr>
          <p:cNvPr id="19564" name="Rectangle 59"/>
          <p:cNvSpPr>
            <a:spLocks noChangeArrowheads="1"/>
          </p:cNvSpPr>
          <p:nvPr/>
        </p:nvSpPr>
        <p:spPr bwMode="auto">
          <a:xfrm>
            <a:off x="1400175" y="-1457325"/>
            <a:ext cx="20764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altLang="ru-RU">
              <a:latin typeface="Times New Roman" pitchFamily="18" charset="0"/>
            </a:endParaRPr>
          </a:p>
        </p:txBody>
      </p:sp>
      <p:sp>
        <p:nvSpPr>
          <p:cNvPr id="19565" name="Rectangle 62"/>
          <p:cNvSpPr>
            <a:spLocks noChangeArrowheads="1"/>
          </p:cNvSpPr>
          <p:nvPr/>
        </p:nvSpPr>
        <p:spPr bwMode="auto">
          <a:xfrm>
            <a:off x="1400175" y="-1457325"/>
            <a:ext cx="20764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altLang="ru-RU">
              <a:latin typeface="Times New Roman" pitchFamily="18" charset="0"/>
            </a:endParaRPr>
          </a:p>
        </p:txBody>
      </p:sp>
      <p:sp>
        <p:nvSpPr>
          <p:cNvPr id="19566" name="Rectangle 65"/>
          <p:cNvSpPr>
            <a:spLocks noChangeArrowheads="1"/>
          </p:cNvSpPr>
          <p:nvPr/>
        </p:nvSpPr>
        <p:spPr bwMode="auto">
          <a:xfrm>
            <a:off x="1400175" y="-1457325"/>
            <a:ext cx="20764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altLang="ru-RU">
              <a:latin typeface="Times New Roman" pitchFamily="18" charset="0"/>
            </a:endParaRPr>
          </a:p>
        </p:txBody>
      </p:sp>
      <p:sp>
        <p:nvSpPr>
          <p:cNvPr id="25668" name="Rectangle 68"/>
          <p:cNvSpPr>
            <a:spLocks noChangeArrowheads="1"/>
          </p:cNvSpPr>
          <p:nvPr/>
        </p:nvSpPr>
        <p:spPr bwMode="auto">
          <a:xfrm>
            <a:off x="323850" y="3357563"/>
            <a:ext cx="20764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altLang="ru-RU">
              <a:latin typeface="Times New Roman" pitchFamily="18" charset="0"/>
            </a:endParaRPr>
          </a:p>
        </p:txBody>
      </p:sp>
      <p:pic>
        <p:nvPicPr>
          <p:cNvPr id="25765" name="Picture 165" descr="линия сгиба долина"/>
          <p:cNvPicPr>
            <a:picLocks noChangeAspect="1" noChangeArrowheads="1"/>
          </p:cNvPicPr>
          <p:nvPr/>
        </p:nvPicPr>
        <p:blipFill>
          <a:blip r:embed="rId32" r:link="rId33"/>
          <a:srcRect/>
          <a:stretch>
            <a:fillRect/>
          </a:stretch>
        </p:blipFill>
        <p:spPr bwMode="auto">
          <a:xfrm>
            <a:off x="611188" y="2133600"/>
            <a:ext cx="198120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749" name="Picture 149" descr="Повторить действие (обычно сзади или на соседней стороне)"/>
          <p:cNvPicPr>
            <a:picLocks noChangeAspect="1" noChangeArrowheads="1"/>
          </p:cNvPicPr>
          <p:nvPr/>
        </p:nvPicPr>
        <p:blipFill>
          <a:blip r:embed="rId34" r:link="rId35"/>
          <a:srcRect/>
          <a:stretch>
            <a:fillRect/>
          </a:stretch>
        </p:blipFill>
        <p:spPr bwMode="auto">
          <a:xfrm>
            <a:off x="611188" y="11088688"/>
            <a:ext cx="1584325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748" name="Picture 148" descr="Нажать, надавить, вогнуть"/>
          <p:cNvPicPr>
            <a:picLocks noChangeAspect="1" noChangeArrowheads="1"/>
          </p:cNvPicPr>
          <p:nvPr/>
        </p:nvPicPr>
        <p:blipFill>
          <a:blip r:embed="rId36" r:link="rId37"/>
          <a:srcRect/>
          <a:stretch>
            <a:fillRect/>
          </a:stretch>
        </p:blipFill>
        <p:spPr bwMode="auto">
          <a:xfrm>
            <a:off x="1258888" y="11782425"/>
            <a:ext cx="360362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747" name="Picture 147" descr="Держать здесь"/>
          <p:cNvPicPr>
            <a:picLocks noChangeAspect="1" noChangeArrowheads="1"/>
          </p:cNvPicPr>
          <p:nvPr/>
        </p:nvPicPr>
        <p:blipFill>
          <a:blip r:embed="rId38" r:link="rId39"/>
          <a:srcRect/>
          <a:stretch>
            <a:fillRect/>
          </a:stretch>
        </p:blipFill>
        <p:spPr bwMode="auto">
          <a:xfrm>
            <a:off x="1303338" y="12158663"/>
            <a:ext cx="360362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746" name="Picture 146" descr="Точка, отмечающая угол, край, линию или пересечение линий"/>
          <p:cNvPicPr>
            <a:picLocks noChangeAspect="1" noChangeArrowheads="1"/>
          </p:cNvPicPr>
          <p:nvPr/>
        </p:nvPicPr>
        <p:blipFill>
          <a:blip r:embed="rId40" r:link="rId41"/>
          <a:srcRect/>
          <a:stretch>
            <a:fillRect/>
          </a:stretch>
        </p:blipFill>
        <p:spPr bwMode="auto">
          <a:xfrm>
            <a:off x="1258888" y="12646025"/>
            <a:ext cx="433387" cy="33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745" name="Picture 145" descr="Прямой угол"/>
          <p:cNvPicPr>
            <a:picLocks noChangeAspect="1" noChangeArrowheads="1"/>
          </p:cNvPicPr>
          <p:nvPr/>
        </p:nvPicPr>
        <p:blipFill>
          <a:blip r:embed="rId42" r:link="rId43"/>
          <a:srcRect/>
          <a:stretch>
            <a:fillRect/>
          </a:stretch>
        </p:blipFill>
        <p:spPr bwMode="auto">
          <a:xfrm>
            <a:off x="1187450" y="13222288"/>
            <a:ext cx="576263" cy="31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574" name="Rectangle 167"/>
          <p:cNvSpPr>
            <a:spLocks noChangeArrowheads="1"/>
          </p:cNvSpPr>
          <p:nvPr/>
        </p:nvSpPr>
        <p:spPr bwMode="auto">
          <a:xfrm>
            <a:off x="827088" y="0"/>
            <a:ext cx="20764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altLang="ru-RU">
              <a:latin typeface="Times New Roman" pitchFamily="18" charset="0"/>
            </a:endParaRPr>
          </a:p>
        </p:txBody>
      </p:sp>
      <p:sp>
        <p:nvSpPr>
          <p:cNvPr id="19575" name="Rectangle 170"/>
          <p:cNvSpPr>
            <a:spLocks noChangeArrowheads="1"/>
          </p:cNvSpPr>
          <p:nvPr/>
        </p:nvSpPr>
        <p:spPr bwMode="auto">
          <a:xfrm>
            <a:off x="827088" y="0"/>
            <a:ext cx="20764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altLang="ru-RU">
              <a:latin typeface="Times New Roman" pitchFamily="18" charset="0"/>
            </a:endParaRPr>
          </a:p>
        </p:txBody>
      </p:sp>
      <p:sp>
        <p:nvSpPr>
          <p:cNvPr id="19576" name="Rectangle 173"/>
          <p:cNvSpPr>
            <a:spLocks noChangeArrowheads="1"/>
          </p:cNvSpPr>
          <p:nvPr/>
        </p:nvSpPr>
        <p:spPr bwMode="auto">
          <a:xfrm>
            <a:off x="827088" y="0"/>
            <a:ext cx="20764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altLang="ru-RU">
              <a:latin typeface="Times New Roman" pitchFamily="18" charset="0"/>
            </a:endParaRPr>
          </a:p>
        </p:txBody>
      </p:sp>
      <p:sp>
        <p:nvSpPr>
          <p:cNvPr id="19577" name="Rectangle 176"/>
          <p:cNvSpPr>
            <a:spLocks noChangeArrowheads="1"/>
          </p:cNvSpPr>
          <p:nvPr/>
        </p:nvSpPr>
        <p:spPr bwMode="auto">
          <a:xfrm>
            <a:off x="827088" y="0"/>
            <a:ext cx="20764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altLang="ru-RU">
              <a:latin typeface="Times New Roman" pitchFamily="18" charset="0"/>
            </a:endParaRPr>
          </a:p>
        </p:txBody>
      </p:sp>
      <p:sp>
        <p:nvSpPr>
          <p:cNvPr id="19578" name="Rectangle 180"/>
          <p:cNvSpPr>
            <a:spLocks noChangeArrowheads="1"/>
          </p:cNvSpPr>
          <p:nvPr/>
        </p:nvSpPr>
        <p:spPr bwMode="auto">
          <a:xfrm>
            <a:off x="827088" y="0"/>
            <a:ext cx="20764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altLang="ru-RU">
              <a:latin typeface="Times New Roman" pitchFamily="18" charset="0"/>
            </a:endParaRPr>
          </a:p>
        </p:txBody>
      </p:sp>
      <p:sp>
        <p:nvSpPr>
          <p:cNvPr id="19579" name="Rectangle 183"/>
          <p:cNvSpPr>
            <a:spLocks noChangeArrowheads="1"/>
          </p:cNvSpPr>
          <p:nvPr/>
        </p:nvSpPr>
        <p:spPr bwMode="auto">
          <a:xfrm>
            <a:off x="827088" y="0"/>
            <a:ext cx="20764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altLang="ru-RU">
              <a:latin typeface="Times New Roman" pitchFamily="18" charset="0"/>
            </a:endParaRPr>
          </a:p>
        </p:txBody>
      </p:sp>
      <p:sp>
        <p:nvSpPr>
          <p:cNvPr id="19580" name="Rectangle 186"/>
          <p:cNvSpPr>
            <a:spLocks noChangeArrowheads="1"/>
          </p:cNvSpPr>
          <p:nvPr/>
        </p:nvSpPr>
        <p:spPr bwMode="auto">
          <a:xfrm>
            <a:off x="827088" y="0"/>
            <a:ext cx="20764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altLang="ru-RU">
              <a:latin typeface="Times New Roman" pitchFamily="18" charset="0"/>
            </a:endParaRPr>
          </a:p>
        </p:txBody>
      </p:sp>
      <p:sp>
        <p:nvSpPr>
          <p:cNvPr id="19581" name="Rectangle 189"/>
          <p:cNvSpPr>
            <a:spLocks noChangeArrowheads="1"/>
          </p:cNvSpPr>
          <p:nvPr/>
        </p:nvSpPr>
        <p:spPr bwMode="auto">
          <a:xfrm>
            <a:off x="827088" y="0"/>
            <a:ext cx="20764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altLang="ru-RU">
              <a:latin typeface="Times New Roman" pitchFamily="18" charset="0"/>
            </a:endParaRPr>
          </a:p>
        </p:txBody>
      </p:sp>
      <p:sp>
        <p:nvSpPr>
          <p:cNvPr id="19582" name="Rectangle 192"/>
          <p:cNvSpPr>
            <a:spLocks noChangeArrowheads="1"/>
          </p:cNvSpPr>
          <p:nvPr/>
        </p:nvSpPr>
        <p:spPr bwMode="auto">
          <a:xfrm>
            <a:off x="827088" y="0"/>
            <a:ext cx="20764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altLang="ru-RU">
              <a:latin typeface="Times New Roman" pitchFamily="18" charset="0"/>
            </a:endParaRPr>
          </a:p>
        </p:txBody>
      </p:sp>
      <p:sp>
        <p:nvSpPr>
          <p:cNvPr id="19583" name="Rectangle 195"/>
          <p:cNvSpPr>
            <a:spLocks noChangeArrowheads="1"/>
          </p:cNvSpPr>
          <p:nvPr/>
        </p:nvSpPr>
        <p:spPr bwMode="auto">
          <a:xfrm>
            <a:off x="827088" y="0"/>
            <a:ext cx="20764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altLang="ru-RU">
              <a:latin typeface="Times New Roman" pitchFamily="18" charset="0"/>
            </a:endParaRPr>
          </a:p>
        </p:txBody>
      </p:sp>
      <p:sp>
        <p:nvSpPr>
          <p:cNvPr id="19584" name="Rectangle 198"/>
          <p:cNvSpPr>
            <a:spLocks noChangeArrowheads="1"/>
          </p:cNvSpPr>
          <p:nvPr/>
        </p:nvSpPr>
        <p:spPr bwMode="auto">
          <a:xfrm>
            <a:off x="827088" y="0"/>
            <a:ext cx="20764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altLang="ru-RU">
              <a:latin typeface="Times New Roman" pitchFamily="18" charset="0"/>
            </a:endParaRPr>
          </a:p>
        </p:txBody>
      </p:sp>
      <p:sp>
        <p:nvSpPr>
          <p:cNvPr id="19585" name="Rectangle 201"/>
          <p:cNvSpPr>
            <a:spLocks noChangeArrowheads="1"/>
          </p:cNvSpPr>
          <p:nvPr/>
        </p:nvSpPr>
        <p:spPr bwMode="auto">
          <a:xfrm>
            <a:off x="827088" y="0"/>
            <a:ext cx="20764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altLang="ru-RU">
              <a:latin typeface="Times New Roman" pitchFamily="18" charset="0"/>
            </a:endParaRPr>
          </a:p>
        </p:txBody>
      </p:sp>
      <p:sp>
        <p:nvSpPr>
          <p:cNvPr id="19586" name="Rectangle 204"/>
          <p:cNvSpPr>
            <a:spLocks noChangeArrowheads="1"/>
          </p:cNvSpPr>
          <p:nvPr/>
        </p:nvSpPr>
        <p:spPr bwMode="auto">
          <a:xfrm>
            <a:off x="827088" y="0"/>
            <a:ext cx="20764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altLang="ru-RU">
              <a:latin typeface="Times New Roman" pitchFamily="18" charset="0"/>
            </a:endParaRPr>
          </a:p>
        </p:txBody>
      </p:sp>
      <p:sp>
        <p:nvSpPr>
          <p:cNvPr id="19587" name="Rectangle 207"/>
          <p:cNvSpPr>
            <a:spLocks noChangeArrowheads="1"/>
          </p:cNvSpPr>
          <p:nvPr/>
        </p:nvSpPr>
        <p:spPr bwMode="auto">
          <a:xfrm>
            <a:off x="827088" y="0"/>
            <a:ext cx="20764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altLang="ru-RU">
              <a:latin typeface="Times New Roman" pitchFamily="18" charset="0"/>
            </a:endParaRPr>
          </a:p>
        </p:txBody>
      </p:sp>
      <p:sp>
        <p:nvSpPr>
          <p:cNvPr id="19588" name="Rectangle 210"/>
          <p:cNvSpPr>
            <a:spLocks noChangeArrowheads="1"/>
          </p:cNvSpPr>
          <p:nvPr/>
        </p:nvSpPr>
        <p:spPr bwMode="auto">
          <a:xfrm>
            <a:off x="827088" y="0"/>
            <a:ext cx="20764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altLang="ru-RU">
              <a:latin typeface="Times New Roman" pitchFamily="18" charset="0"/>
            </a:endParaRPr>
          </a:p>
        </p:txBody>
      </p:sp>
      <p:sp>
        <p:nvSpPr>
          <p:cNvPr id="19589" name="Rectangle 213"/>
          <p:cNvSpPr>
            <a:spLocks noChangeArrowheads="1"/>
          </p:cNvSpPr>
          <p:nvPr/>
        </p:nvSpPr>
        <p:spPr bwMode="auto">
          <a:xfrm>
            <a:off x="827088" y="0"/>
            <a:ext cx="20764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altLang="ru-RU">
              <a:latin typeface="Times New Roman" pitchFamily="18" charset="0"/>
            </a:endParaRPr>
          </a:p>
        </p:txBody>
      </p:sp>
      <p:sp>
        <p:nvSpPr>
          <p:cNvPr id="19590" name="Rectangle 217"/>
          <p:cNvSpPr>
            <a:spLocks noChangeArrowheads="1"/>
          </p:cNvSpPr>
          <p:nvPr/>
        </p:nvSpPr>
        <p:spPr bwMode="auto">
          <a:xfrm>
            <a:off x="827088" y="0"/>
            <a:ext cx="20764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altLang="ru-RU">
              <a:latin typeface="Times New Roman" pitchFamily="18" charset="0"/>
            </a:endParaRPr>
          </a:p>
        </p:txBody>
      </p:sp>
      <p:sp>
        <p:nvSpPr>
          <p:cNvPr id="19591" name="Rectangle 220"/>
          <p:cNvSpPr>
            <a:spLocks noChangeArrowheads="1"/>
          </p:cNvSpPr>
          <p:nvPr/>
        </p:nvSpPr>
        <p:spPr bwMode="auto">
          <a:xfrm>
            <a:off x="827088" y="0"/>
            <a:ext cx="20764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altLang="ru-RU">
              <a:latin typeface="Times New Roman" pitchFamily="18" charset="0"/>
            </a:endParaRPr>
          </a:p>
        </p:txBody>
      </p:sp>
      <p:sp>
        <p:nvSpPr>
          <p:cNvPr id="19592" name="Rectangle 223"/>
          <p:cNvSpPr>
            <a:spLocks noChangeArrowheads="1"/>
          </p:cNvSpPr>
          <p:nvPr/>
        </p:nvSpPr>
        <p:spPr bwMode="auto">
          <a:xfrm>
            <a:off x="827088" y="0"/>
            <a:ext cx="20764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altLang="ru-RU">
              <a:latin typeface="Times New Roman" pitchFamily="18" charset="0"/>
            </a:endParaRPr>
          </a:p>
        </p:txBody>
      </p:sp>
      <p:sp>
        <p:nvSpPr>
          <p:cNvPr id="19593" name="Rectangle 226"/>
          <p:cNvSpPr>
            <a:spLocks noChangeArrowheads="1"/>
          </p:cNvSpPr>
          <p:nvPr/>
        </p:nvSpPr>
        <p:spPr bwMode="auto">
          <a:xfrm>
            <a:off x="827088" y="0"/>
            <a:ext cx="20764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altLang="ru-RU">
              <a:latin typeface="Times New Roman" pitchFamily="18" charset="0"/>
            </a:endParaRPr>
          </a:p>
        </p:txBody>
      </p:sp>
      <p:sp>
        <p:nvSpPr>
          <p:cNvPr id="19594" name="Rectangle 229"/>
          <p:cNvSpPr>
            <a:spLocks noChangeArrowheads="1"/>
          </p:cNvSpPr>
          <p:nvPr/>
        </p:nvSpPr>
        <p:spPr bwMode="auto">
          <a:xfrm>
            <a:off x="827088" y="0"/>
            <a:ext cx="20764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altLang="ru-RU">
              <a:latin typeface="Times New Roman" pitchFamily="18" charset="0"/>
            </a:endParaRPr>
          </a:p>
        </p:txBody>
      </p:sp>
      <p:sp>
        <p:nvSpPr>
          <p:cNvPr id="19595" name="Rectangle 232"/>
          <p:cNvSpPr>
            <a:spLocks noChangeArrowheads="1"/>
          </p:cNvSpPr>
          <p:nvPr/>
        </p:nvSpPr>
        <p:spPr bwMode="auto">
          <a:xfrm>
            <a:off x="827088" y="0"/>
            <a:ext cx="20764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altLang="ru-RU">
              <a:latin typeface="Times New Roman" pitchFamily="18" charset="0"/>
            </a:endParaRP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0" y="374650"/>
            <a:ext cx="9144000" cy="595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33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УСЛОВНЫЕ ЗНАКИ И ПРИЕМЫ ОРИГАМИ</a:t>
            </a:r>
            <a:r>
              <a:rPr lang="ru-RU">
                <a:solidFill>
                  <a:schemeClr val="bg1"/>
                </a:solidFill>
                <a:latin typeface="Arial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0" fill="hold"/>
                                        <p:tgtEl>
                                          <p:spTgt spid="7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0" fill="hold"/>
                                        <p:tgtEl>
                                          <p:spTgt spid="7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0" fill="hold"/>
                                        <p:tgtEl>
                                          <p:spTgt spid="256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0" fill="hold"/>
                                        <p:tgtEl>
                                          <p:spTgt spid="256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0" fill="hold"/>
                                        <p:tgtEl>
                                          <p:spTgt spid="256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0" fill="hold"/>
                                        <p:tgtEl>
                                          <p:spTgt spid="256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0" fill="hold"/>
                                        <p:tgtEl>
                                          <p:spTgt spid="256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0" fill="hold"/>
                                        <p:tgtEl>
                                          <p:spTgt spid="256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0" fill="hold"/>
                                        <p:tgtEl>
                                          <p:spTgt spid="256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0" fill="hold"/>
                                        <p:tgtEl>
                                          <p:spTgt spid="256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0" fill="hold"/>
                                        <p:tgtEl>
                                          <p:spTgt spid="256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0" fill="hold"/>
                                        <p:tgtEl>
                                          <p:spTgt spid="256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0" fill="hold"/>
                                        <p:tgtEl>
                                          <p:spTgt spid="256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0" fill="hold"/>
                                        <p:tgtEl>
                                          <p:spTgt spid="256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0" fill="hold"/>
                                        <p:tgtEl>
                                          <p:spTgt spid="256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0" fill="hold"/>
                                        <p:tgtEl>
                                          <p:spTgt spid="256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0" fill="hold"/>
                                        <p:tgtEl>
                                          <p:spTgt spid="256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0" fill="hold"/>
                                        <p:tgtEl>
                                          <p:spTgt spid="256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0" fill="hold"/>
                                        <p:tgtEl>
                                          <p:spTgt spid="256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0" fill="hold"/>
                                        <p:tgtEl>
                                          <p:spTgt spid="256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0" fill="hold"/>
                                        <p:tgtEl>
                                          <p:spTgt spid="256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0" fill="hold"/>
                                        <p:tgtEl>
                                          <p:spTgt spid="25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0" fill="hold"/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0" fill="hold"/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0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0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28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0" fill="hold"/>
                                        <p:tgtEl>
                                          <p:spTgt spid="256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0" fill="hold"/>
                                        <p:tgtEl>
                                          <p:spTgt spid="256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0" fill="hold"/>
                                        <p:tgtEl>
                                          <p:spTgt spid="257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0" fill="hold"/>
                                        <p:tgtEl>
                                          <p:spTgt spid="257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0" fill="hold"/>
                                        <p:tgtEl>
                                          <p:spTgt spid="257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0" fill="hold"/>
                                        <p:tgtEl>
                                          <p:spTgt spid="257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0" fill="hold"/>
                                        <p:tgtEl>
                                          <p:spTgt spid="257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0" fill="hold"/>
                                        <p:tgtEl>
                                          <p:spTgt spid="257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0" fill="hold"/>
                                        <p:tgtEl>
                                          <p:spTgt spid="257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0" fill="hold"/>
                                        <p:tgtEl>
                                          <p:spTgt spid="257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0" fill="hold"/>
                                        <p:tgtEl>
                                          <p:spTgt spid="25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0" fill="hold"/>
                                        <p:tgtEl>
                                          <p:spTgt spid="25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10000" fill="hold"/>
                                        <p:tgtEl>
                                          <p:spTgt spid="257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0" fill="hold"/>
                                        <p:tgtEl>
                                          <p:spTgt spid="257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68" grpId="0" animBg="1"/>
      <p:bldP spid="2560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04775" y="115888"/>
            <a:ext cx="89281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ИЗ ИСТОРИИ ОРИГАМИ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860550"/>
            <a:ext cx="8713788" cy="935038"/>
          </a:xfrm>
        </p:spPr>
        <p:txBody>
          <a:bodyPr/>
          <a:lstStyle/>
          <a:p>
            <a:pPr algn="just" eaLnBrk="1" hangingPunct="1">
              <a:lnSpc>
                <a:spcPct val="130000"/>
              </a:lnSpc>
              <a:buFontTx/>
              <a:buNone/>
            </a:pPr>
            <a:r>
              <a:rPr lang="ru-RU" altLang="ru-RU" sz="1800" b="1" smtClean="0">
                <a:solidFill>
                  <a:schemeClr val="tx2"/>
                </a:solidFill>
                <a:latin typeface="Times New Roman" pitchFamily="18" charset="0"/>
              </a:rPr>
              <a:t>               В переводе с японского </a:t>
            </a:r>
            <a:r>
              <a:rPr lang="ru-RU" altLang="ru-RU" sz="1800" b="1" smtClean="0">
                <a:latin typeface="Times New Roman" pitchFamily="18" charset="0"/>
              </a:rPr>
              <a:t>«ори»</a:t>
            </a:r>
            <a:r>
              <a:rPr lang="ru-RU" altLang="ru-RU" sz="1800" b="1" smtClean="0">
                <a:solidFill>
                  <a:schemeClr val="tx2"/>
                </a:solidFill>
                <a:latin typeface="Times New Roman" pitchFamily="18" charset="0"/>
              </a:rPr>
              <a:t> - сложенный, </a:t>
            </a:r>
            <a:r>
              <a:rPr lang="ru-RU" altLang="ru-RU" sz="1800" b="1" smtClean="0">
                <a:latin typeface="Times New Roman" pitchFamily="18" charset="0"/>
              </a:rPr>
              <a:t>«ками»</a:t>
            </a:r>
            <a:r>
              <a:rPr lang="ru-RU" altLang="ru-RU" sz="1800" b="1" smtClean="0">
                <a:solidFill>
                  <a:schemeClr val="tx2"/>
                </a:solidFill>
                <a:latin typeface="Times New Roman" pitchFamily="18" charset="0"/>
              </a:rPr>
              <a:t> - бумага, </a:t>
            </a:r>
            <a:r>
              <a:rPr lang="ru-RU" altLang="ru-RU" sz="1800" b="1" smtClean="0">
                <a:latin typeface="Times New Roman" pitchFamily="18" charset="0"/>
              </a:rPr>
              <a:t>«оригами»</a:t>
            </a:r>
            <a:r>
              <a:rPr lang="ru-RU" altLang="ru-RU" sz="1800" b="1" smtClean="0">
                <a:solidFill>
                  <a:schemeClr val="tx2"/>
                </a:solidFill>
                <a:latin typeface="Times New Roman" pitchFamily="18" charset="0"/>
              </a:rPr>
              <a:t> - искусство складывания из бумаги.      </a:t>
            </a:r>
          </a:p>
        </p:txBody>
      </p:sp>
      <p:sp>
        <p:nvSpPr>
          <p:cNvPr id="20483" name="Text Box 4"/>
          <p:cNvSpPr txBox="1">
            <a:spLocks noChangeArrowheads="1"/>
          </p:cNvSpPr>
          <p:nvPr/>
        </p:nvSpPr>
        <p:spPr bwMode="auto">
          <a:xfrm>
            <a:off x="4716463" y="6237288"/>
            <a:ext cx="44275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altLang="ru-RU">
              <a:latin typeface="Arial" charset="0"/>
            </a:endParaRPr>
          </a:p>
        </p:txBody>
      </p:sp>
      <p:pic>
        <p:nvPicPr>
          <p:cNvPr id="4106" name="Picture 10" descr="Фребель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59563" y="2493963"/>
            <a:ext cx="2330450" cy="3382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7" name="Text Box 11"/>
          <p:cNvSpPr txBox="1">
            <a:spLocks noChangeArrowheads="1"/>
          </p:cNvSpPr>
          <p:nvPr/>
        </p:nvSpPr>
        <p:spPr bwMode="auto">
          <a:xfrm>
            <a:off x="323850" y="2724150"/>
            <a:ext cx="6264275" cy="273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30000"/>
              </a:lnSpc>
              <a:spcBef>
                <a:spcPct val="50000"/>
              </a:spcBef>
            </a:pPr>
            <a:r>
              <a:rPr lang="ru-RU" altLang="ru-RU" b="1">
                <a:solidFill>
                  <a:schemeClr val="tx2"/>
                </a:solidFill>
                <a:latin typeface="Arial" charset="0"/>
              </a:rPr>
              <a:t>         </a:t>
            </a:r>
            <a:r>
              <a:rPr lang="ru-RU" altLang="ru-RU" b="1">
                <a:solidFill>
                  <a:schemeClr val="tx2"/>
                </a:solidFill>
                <a:latin typeface="Times New Roman" pitchFamily="18" charset="0"/>
              </a:rPr>
              <a:t>С конца XIX века складывание из бумаги существовало в школах во всём мире. С 1880-х годов получила распространение методика </a:t>
            </a:r>
            <a:r>
              <a:rPr lang="ru-RU" altLang="ru-RU" b="1">
                <a:latin typeface="Times New Roman" pitchFamily="18" charset="0"/>
              </a:rPr>
              <a:t>Фридриха Фребеля,</a:t>
            </a:r>
            <a:r>
              <a:rPr lang="ru-RU" altLang="ru-RU" b="1">
                <a:solidFill>
                  <a:schemeClr val="tx2"/>
                </a:solidFill>
                <a:latin typeface="Times New Roman" pitchFamily="18" charset="0"/>
              </a:rPr>
              <a:t> немецкого педагога и последователя Песталоцци. </a:t>
            </a:r>
          </a:p>
          <a:p>
            <a:pPr algn="just">
              <a:lnSpc>
                <a:spcPct val="130000"/>
              </a:lnSpc>
              <a:spcBef>
                <a:spcPct val="50000"/>
              </a:spcBef>
            </a:pPr>
            <a:r>
              <a:rPr lang="ru-RU" altLang="ru-RU" b="1">
                <a:solidFill>
                  <a:schemeClr val="tx2"/>
                </a:solidFill>
                <a:latin typeface="Times New Roman" pitchFamily="18" charset="0"/>
              </a:rPr>
              <a:t>         Он первым предложил рассматривать оригами не только как искусство складывания бумажного листа, но и как метод для обучения основам геометрии. </a:t>
            </a:r>
          </a:p>
        </p:txBody>
      </p:sp>
      <p:sp>
        <p:nvSpPr>
          <p:cNvPr id="20486" name="Line 12"/>
          <p:cNvSpPr>
            <a:spLocks noChangeShapeType="1"/>
          </p:cNvSpPr>
          <p:nvPr/>
        </p:nvSpPr>
        <p:spPr bwMode="auto">
          <a:xfrm>
            <a:off x="0" y="6103938"/>
            <a:ext cx="914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487" name="TextBox 8"/>
          <p:cNvSpPr txBox="1">
            <a:spLocks noChangeArrowheads="1"/>
          </p:cNvSpPr>
          <p:nvPr/>
        </p:nvSpPr>
        <p:spPr bwMode="auto">
          <a:xfrm>
            <a:off x="71438" y="6216650"/>
            <a:ext cx="9037637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 b="1">
                <a:solidFill>
                  <a:srgbClr val="743C05"/>
                </a:solidFill>
                <a:latin typeface="Arial" charset="0"/>
              </a:rPr>
              <a:t>Элективный курс </a:t>
            </a:r>
            <a:r>
              <a:rPr kumimoji="1" lang="ru-RU" sz="2200" b="1" i="1">
                <a:solidFill>
                  <a:srgbClr val="FDE4CC"/>
                </a:solidFill>
                <a:cs typeface="Times New Roman" pitchFamily="18" charset="0"/>
              </a:rPr>
              <a:t>«Математика и гармония окружающего мира» </a:t>
            </a:r>
            <a:endParaRPr lang="ru-RU" sz="2200" b="1">
              <a:solidFill>
                <a:srgbClr val="FDE4CC"/>
              </a:solidFill>
              <a:latin typeface="Arial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4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6" presetID="2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20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10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  <p:bldP spid="410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Rectangle 3"/>
          <p:cNvSpPr>
            <a:spLocks noChangeArrowheads="1"/>
          </p:cNvSpPr>
          <p:nvPr/>
        </p:nvSpPr>
        <p:spPr bwMode="auto">
          <a:xfrm>
            <a:off x="323850" y="260350"/>
            <a:ext cx="82089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0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АКСИОМЫ ОРИГАМЕТРИИ</a:t>
            </a:r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184150" y="1374775"/>
            <a:ext cx="849788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altLang="ru-RU" sz="2000" b="1">
                <a:solidFill>
                  <a:schemeClr val="tx2"/>
                </a:solidFill>
                <a:latin typeface="Times New Roman" pitchFamily="18" charset="0"/>
              </a:rPr>
              <a:t>    </a:t>
            </a:r>
            <a:r>
              <a:rPr lang="ru-RU" altLang="ru-RU" sz="2000" b="1">
                <a:latin typeface="Times New Roman" pitchFamily="18" charset="0"/>
              </a:rPr>
              <a:t>Оригами</a:t>
            </a:r>
            <a:r>
              <a:rPr lang="ru-RU" altLang="ru-RU" sz="2000" b="1">
                <a:solidFill>
                  <a:schemeClr val="tx2"/>
                </a:solidFill>
                <a:latin typeface="Times New Roman" pitchFamily="18" charset="0"/>
              </a:rPr>
              <a:t> – математическая теория, так как в ней работает </a:t>
            </a:r>
          </a:p>
          <a:p>
            <a:pPr algn="just"/>
            <a:r>
              <a:rPr lang="ru-RU" altLang="ru-RU" sz="2000" b="1">
                <a:solidFill>
                  <a:schemeClr val="tx2"/>
                </a:solidFill>
                <a:latin typeface="Times New Roman" pitchFamily="18" charset="0"/>
              </a:rPr>
              <a:t>    аксиоматический метод.</a:t>
            </a:r>
            <a:r>
              <a:rPr lang="ru-RU" altLang="ru-RU" sz="2400" b="1">
                <a:solidFill>
                  <a:schemeClr val="tx2"/>
                </a:solidFill>
                <a:latin typeface="Times New Roman" pitchFamily="18" charset="0"/>
              </a:rPr>
              <a:t> </a:t>
            </a:r>
            <a:endParaRPr lang="ru-RU" altLang="ru-RU" sz="2000">
              <a:latin typeface="Times New Roman" pitchFamily="18" charset="0"/>
            </a:endParaRPr>
          </a:p>
        </p:txBody>
      </p:sp>
      <p:sp>
        <p:nvSpPr>
          <p:cNvPr id="21507" name="Line 5"/>
          <p:cNvSpPr>
            <a:spLocks noChangeShapeType="1"/>
          </p:cNvSpPr>
          <p:nvPr/>
        </p:nvSpPr>
        <p:spPr bwMode="auto">
          <a:xfrm>
            <a:off x="0" y="6103938"/>
            <a:ext cx="914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08" name="Text Box 6"/>
          <p:cNvSpPr txBox="1">
            <a:spLocks noChangeArrowheads="1"/>
          </p:cNvSpPr>
          <p:nvPr/>
        </p:nvSpPr>
        <p:spPr bwMode="auto">
          <a:xfrm>
            <a:off x="539750" y="3141663"/>
            <a:ext cx="8604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altLang="ru-RU">
              <a:latin typeface="Arial" charset="0"/>
            </a:endParaRPr>
          </a:p>
        </p:txBody>
      </p:sp>
      <p:sp>
        <p:nvSpPr>
          <p:cNvPr id="56327" name="Text Box 7"/>
          <p:cNvSpPr txBox="1">
            <a:spLocks noChangeArrowheads="1"/>
          </p:cNvSpPr>
          <p:nvPr/>
        </p:nvSpPr>
        <p:spPr bwMode="auto">
          <a:xfrm>
            <a:off x="123825" y="2232025"/>
            <a:ext cx="8964613" cy="414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>
              <a:lnSpc>
                <a:spcPct val="11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ru-RU" altLang="ru-RU" sz="2000" b="1" i="1">
                <a:solidFill>
                  <a:srgbClr val="000000"/>
                </a:solidFill>
                <a:latin typeface="Times New Roman" pitchFamily="18" charset="0"/>
              </a:rPr>
              <a:t>Существует единственный сгиб, проходящий через две данные точки.</a:t>
            </a:r>
          </a:p>
          <a:p>
            <a:pPr marL="342900" indent="-342900" algn="just">
              <a:lnSpc>
                <a:spcPct val="11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ru-RU" altLang="ru-RU" sz="2000" b="1" i="1">
                <a:solidFill>
                  <a:srgbClr val="000000"/>
                </a:solidFill>
                <a:latin typeface="Times New Roman" pitchFamily="18" charset="0"/>
              </a:rPr>
              <a:t>Существует единственный сгиб, совмещающий две данные точки.</a:t>
            </a:r>
          </a:p>
          <a:p>
            <a:pPr marL="342900" indent="-342900" algn="just">
              <a:lnSpc>
                <a:spcPct val="11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ru-RU" altLang="ru-RU" sz="2000" b="1" i="1">
                <a:solidFill>
                  <a:srgbClr val="000000"/>
                </a:solidFill>
                <a:latin typeface="Times New Roman" pitchFamily="18" charset="0"/>
              </a:rPr>
              <a:t>Существует сгиб, совмещающий две данные прямые.</a:t>
            </a:r>
          </a:p>
          <a:p>
            <a:pPr marL="342900" indent="-342900" algn="just">
              <a:lnSpc>
                <a:spcPct val="11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ru-RU" altLang="ru-RU" sz="2000" b="1" i="1">
                <a:solidFill>
                  <a:srgbClr val="000000"/>
                </a:solidFill>
                <a:latin typeface="Times New Roman" pitchFamily="18" charset="0"/>
              </a:rPr>
              <a:t>Существует единственный сгиб, проходящий через данную точку и перпендикулярный данной прямой.</a:t>
            </a:r>
          </a:p>
          <a:p>
            <a:pPr marL="342900" indent="-342900">
              <a:lnSpc>
                <a:spcPct val="11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ru-RU" altLang="ru-RU" sz="2000" b="1" i="1">
                <a:solidFill>
                  <a:srgbClr val="000000"/>
                </a:solidFill>
                <a:latin typeface="Times New Roman" pitchFamily="18" charset="0"/>
              </a:rPr>
              <a:t>Существует сгиб, проходящий через данную</a:t>
            </a:r>
          </a:p>
          <a:p>
            <a:pPr marL="342900" indent="-342900">
              <a:lnSpc>
                <a:spcPct val="110000"/>
              </a:lnSpc>
            </a:pPr>
            <a:r>
              <a:rPr lang="ru-RU" altLang="ru-RU" sz="2000" b="1" i="1">
                <a:solidFill>
                  <a:srgbClr val="000000"/>
                </a:solidFill>
                <a:latin typeface="Times New Roman" pitchFamily="18" charset="0"/>
              </a:rPr>
              <a:t>     точку и помещающий другую данную точку на</a:t>
            </a:r>
          </a:p>
          <a:p>
            <a:pPr marL="342900" indent="-342900">
              <a:lnSpc>
                <a:spcPct val="110000"/>
              </a:lnSpc>
            </a:pPr>
            <a:r>
              <a:rPr lang="ru-RU" altLang="ru-RU" sz="2000" b="1" i="1">
                <a:solidFill>
                  <a:srgbClr val="000000"/>
                </a:solidFill>
                <a:latin typeface="Times New Roman" pitchFamily="18" charset="0"/>
              </a:rPr>
              <a:t>     данную прямую.</a:t>
            </a:r>
          </a:p>
          <a:p>
            <a:pPr marL="342900" indent="-342900">
              <a:lnSpc>
                <a:spcPct val="11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ru-RU" altLang="ru-RU" sz="2000" b="1" i="1">
                <a:solidFill>
                  <a:srgbClr val="000000"/>
                </a:solidFill>
                <a:latin typeface="Times New Roman" pitchFamily="18" charset="0"/>
              </a:rPr>
              <a:t>Существует сгиб, помещающий каждую из двух</a:t>
            </a:r>
          </a:p>
          <a:p>
            <a:pPr marL="342900" indent="-342900">
              <a:lnSpc>
                <a:spcPct val="110000"/>
              </a:lnSpc>
            </a:pPr>
            <a:r>
              <a:rPr lang="ru-RU" altLang="ru-RU" sz="2000" b="1" i="1">
                <a:solidFill>
                  <a:srgbClr val="000000"/>
                </a:solidFill>
                <a:latin typeface="Times New Roman" pitchFamily="18" charset="0"/>
              </a:rPr>
              <a:t>     данных точек на одну из двух данных</a:t>
            </a:r>
          </a:p>
          <a:p>
            <a:pPr marL="342900" indent="-342900">
              <a:lnSpc>
                <a:spcPct val="110000"/>
              </a:lnSpc>
            </a:pPr>
            <a:r>
              <a:rPr lang="ru-RU" altLang="ru-RU" sz="2000" b="1" i="1">
                <a:solidFill>
                  <a:srgbClr val="000000"/>
                </a:solidFill>
                <a:latin typeface="Times New Roman" pitchFamily="18" charset="0"/>
              </a:rPr>
              <a:t>     пересекающихся прямых.</a:t>
            </a:r>
          </a:p>
          <a:p>
            <a:pPr marL="342900" indent="-342900" algn="just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Ø"/>
            </a:pPr>
            <a:endParaRPr lang="ru-RU" altLang="ru-RU" sz="2000" b="1" i="1">
              <a:solidFill>
                <a:srgbClr val="000000"/>
              </a:solidFill>
              <a:latin typeface="Times New Roman" pitchFamily="18" charset="0"/>
            </a:endParaRPr>
          </a:p>
        </p:txBody>
      </p:sp>
      <p:pic>
        <p:nvPicPr>
          <p:cNvPr id="56328" name="Picture 8" descr="Золотая птичка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00788" y="3778250"/>
            <a:ext cx="2757487" cy="221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1" name="TextBox 8"/>
          <p:cNvSpPr txBox="1">
            <a:spLocks noChangeArrowheads="1"/>
          </p:cNvSpPr>
          <p:nvPr/>
        </p:nvSpPr>
        <p:spPr bwMode="auto">
          <a:xfrm>
            <a:off x="71438" y="6216650"/>
            <a:ext cx="9037637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 b="1">
                <a:solidFill>
                  <a:srgbClr val="743C05"/>
                </a:solidFill>
                <a:latin typeface="Arial" charset="0"/>
              </a:rPr>
              <a:t>Элективный курс </a:t>
            </a:r>
            <a:r>
              <a:rPr kumimoji="1" lang="ru-RU" sz="2200" b="1" i="1">
                <a:solidFill>
                  <a:srgbClr val="FDE4CC"/>
                </a:solidFill>
                <a:cs typeface="Times New Roman" pitchFamily="18" charset="0"/>
              </a:rPr>
              <a:t>«Математика и гармония окружающего мира» </a:t>
            </a:r>
            <a:endParaRPr lang="ru-RU" sz="2200" b="1">
              <a:solidFill>
                <a:srgbClr val="FDE4CC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3" presetClass="entr" presetSubtype="16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63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63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6" presetID="42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63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63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6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2000"/>
                                        <p:tgtEl>
                                          <p:spTgt spid="56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323850" y="1341438"/>
            <a:ext cx="8208963" cy="73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Clr>
                <a:schemeClr val="tx1"/>
              </a:buClr>
              <a:buFont typeface="Wingdings" pitchFamily="2" charset="2"/>
              <a:buChar char="Ø"/>
            </a:pPr>
            <a:r>
              <a:rPr lang="ru-RU" altLang="ru-RU" sz="2200" b="1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ru-RU" altLang="ru-RU" sz="2000" b="1" u="sng">
                <a:solidFill>
                  <a:schemeClr val="tx2"/>
                </a:solidFill>
                <a:latin typeface="Times New Roman" pitchFamily="18" charset="0"/>
              </a:rPr>
              <a:t>Получение наглядного представления о фигурах на плоскости и их свойствах</a:t>
            </a:r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814388" y="354013"/>
            <a:ext cx="77771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defRPr/>
            </a:pPr>
            <a:r>
              <a:rPr lang="ru-RU" sz="40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ВОЗМОЖНОСТИ ОРИГАМИ</a:t>
            </a:r>
          </a:p>
        </p:txBody>
      </p:sp>
      <p:sp>
        <p:nvSpPr>
          <p:cNvPr id="22531" name="Text Box 7"/>
          <p:cNvSpPr txBox="1">
            <a:spLocks noChangeArrowheads="1"/>
          </p:cNvSpPr>
          <p:nvPr/>
        </p:nvSpPr>
        <p:spPr bwMode="auto">
          <a:xfrm>
            <a:off x="323850" y="2498725"/>
            <a:ext cx="8642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altLang="ru-RU" b="1">
                <a:solidFill>
                  <a:schemeClr val="tx2"/>
                </a:solidFill>
                <a:latin typeface="Times New Roman" pitchFamily="18" charset="0"/>
              </a:rPr>
              <a:t>   </a:t>
            </a:r>
          </a:p>
        </p:txBody>
      </p:sp>
      <p:graphicFrame>
        <p:nvGraphicFramePr>
          <p:cNvPr id="54278" name="Group 6"/>
          <p:cNvGraphicFramePr>
            <a:graphicFrameLocks noGrp="1"/>
          </p:cNvGraphicFramePr>
          <p:nvPr/>
        </p:nvGraphicFramePr>
        <p:xfrm>
          <a:off x="38100" y="2216150"/>
          <a:ext cx="9070975" cy="3595688"/>
        </p:xfrm>
        <a:graphic>
          <a:graphicData uri="http://schemas.openxmlformats.org/drawingml/2006/table">
            <a:tbl>
              <a:tblPr/>
              <a:tblGrid>
                <a:gridCol w="1293813"/>
                <a:gridCol w="3168650"/>
                <a:gridCol w="4608512"/>
              </a:tblGrid>
              <a:tr h="5635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Алгоритм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63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Действия с листом бумаги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684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Свойства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550" name="Line 8"/>
          <p:cNvSpPr>
            <a:spLocks noChangeShapeType="1"/>
          </p:cNvSpPr>
          <p:nvPr/>
        </p:nvSpPr>
        <p:spPr bwMode="auto">
          <a:xfrm>
            <a:off x="0" y="6186488"/>
            <a:ext cx="914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54297" name="Picture 25" descr="Квадрат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01850" y="2833688"/>
            <a:ext cx="1584325" cy="156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4298" name="Picture 26" descr="IMG_426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53125" y="2836863"/>
            <a:ext cx="1584325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4299" name="Picture 27" descr="Треуг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73763" y="2828925"/>
            <a:ext cx="1584325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4300" name="Picture 28" descr="IMG_426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988050" y="2838450"/>
            <a:ext cx="1587500" cy="154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4301" name="Picture 29" descr="IMG_4259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9BD"/>
              </a:clrFrom>
              <a:clrTo>
                <a:srgbClr val="FFF9B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14550" y="2851150"/>
            <a:ext cx="1528763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4302" name="Picture 30" descr="IMG_426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06613" y="2841625"/>
            <a:ext cx="1584325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303" name="Text Box 31"/>
          <p:cNvSpPr txBox="1">
            <a:spLocks noChangeArrowheads="1"/>
          </p:cNvSpPr>
          <p:nvPr/>
        </p:nvSpPr>
        <p:spPr bwMode="auto">
          <a:xfrm>
            <a:off x="1471613" y="2162175"/>
            <a:ext cx="31686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b="1">
                <a:solidFill>
                  <a:schemeClr val="tx2"/>
                </a:solidFill>
                <a:latin typeface="Times New Roman" pitchFamily="18" charset="0"/>
              </a:rPr>
              <a:t>Складываем квадрат по диагонали.</a:t>
            </a:r>
          </a:p>
        </p:txBody>
      </p:sp>
      <p:sp>
        <p:nvSpPr>
          <p:cNvPr id="22558" name="Text Box 32"/>
          <p:cNvSpPr txBox="1">
            <a:spLocks noChangeArrowheads="1"/>
          </p:cNvSpPr>
          <p:nvPr/>
        </p:nvSpPr>
        <p:spPr bwMode="auto">
          <a:xfrm>
            <a:off x="1476375" y="6165850"/>
            <a:ext cx="2879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altLang="ru-RU">
              <a:latin typeface="Times New Roman" pitchFamily="18" charset="0"/>
            </a:endParaRPr>
          </a:p>
        </p:txBody>
      </p:sp>
      <p:sp>
        <p:nvSpPr>
          <p:cNvPr id="54305" name="Rectangle 33"/>
          <p:cNvSpPr>
            <a:spLocks noChangeArrowheads="1"/>
          </p:cNvSpPr>
          <p:nvPr/>
        </p:nvSpPr>
        <p:spPr bwMode="auto">
          <a:xfrm>
            <a:off x="1471613" y="4519613"/>
            <a:ext cx="30956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ru-RU" altLang="ru-RU" b="1" i="1">
                <a:solidFill>
                  <a:schemeClr val="tx2"/>
                </a:solidFill>
                <a:latin typeface="Times New Roman" pitchFamily="18" charset="0"/>
              </a:rPr>
              <a:t>Диагональ делит квадрат на 2 равных треугольника.</a:t>
            </a:r>
          </a:p>
        </p:txBody>
      </p:sp>
      <p:sp>
        <p:nvSpPr>
          <p:cNvPr id="54306" name="Text Box 34"/>
          <p:cNvSpPr txBox="1">
            <a:spLocks noChangeArrowheads="1"/>
          </p:cNvSpPr>
          <p:nvPr/>
        </p:nvSpPr>
        <p:spPr bwMode="auto">
          <a:xfrm>
            <a:off x="4643438" y="2181225"/>
            <a:ext cx="43211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b="1">
                <a:solidFill>
                  <a:schemeClr val="tx2"/>
                </a:solidFill>
                <a:latin typeface="Times New Roman" pitchFamily="18" charset="0"/>
              </a:rPr>
              <a:t>Перегибаем квадрат по другой диагонали.</a:t>
            </a:r>
          </a:p>
        </p:txBody>
      </p:sp>
      <p:sp>
        <p:nvSpPr>
          <p:cNvPr id="54307" name="Text Box 35"/>
          <p:cNvSpPr txBox="1">
            <a:spLocks noChangeArrowheads="1"/>
          </p:cNvSpPr>
          <p:nvPr/>
        </p:nvSpPr>
        <p:spPr bwMode="auto">
          <a:xfrm>
            <a:off x="4635500" y="4359275"/>
            <a:ext cx="4392613" cy="187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b="1" i="1">
                <a:solidFill>
                  <a:schemeClr val="tx2"/>
                </a:solidFill>
                <a:latin typeface="Times New Roman" pitchFamily="18" charset="0"/>
              </a:rPr>
              <a:t>Диагонали делят квадрат на 4 равных треугольника. </a:t>
            </a:r>
          </a:p>
          <a:p>
            <a:r>
              <a:rPr lang="ru-RU" altLang="ru-RU" b="1" i="1">
                <a:solidFill>
                  <a:schemeClr val="tx2"/>
                </a:solidFill>
                <a:latin typeface="Times New Roman" pitchFamily="18" charset="0"/>
              </a:rPr>
              <a:t>Диагонали квадрата равны, пересекаются под прямым углом и делятся точкой пересечения пополам.</a:t>
            </a:r>
          </a:p>
          <a:p>
            <a:pPr>
              <a:spcBef>
                <a:spcPct val="50000"/>
              </a:spcBef>
            </a:pPr>
            <a:endParaRPr lang="ru-RU" altLang="ru-RU" i="1">
              <a:latin typeface="Times New Roman" pitchFamily="18" charset="0"/>
            </a:endParaRPr>
          </a:p>
        </p:txBody>
      </p:sp>
      <p:sp>
        <p:nvSpPr>
          <p:cNvPr id="22562" name="TextBox 18"/>
          <p:cNvSpPr txBox="1">
            <a:spLocks noChangeArrowheads="1"/>
          </p:cNvSpPr>
          <p:nvPr/>
        </p:nvSpPr>
        <p:spPr bwMode="auto">
          <a:xfrm>
            <a:off x="71438" y="6216650"/>
            <a:ext cx="9037637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 b="1">
                <a:solidFill>
                  <a:srgbClr val="743C05"/>
                </a:solidFill>
                <a:latin typeface="Arial" charset="0"/>
              </a:rPr>
              <a:t>Элективный курс </a:t>
            </a:r>
            <a:r>
              <a:rPr kumimoji="1" lang="ru-RU" sz="2200" b="1" i="1">
                <a:solidFill>
                  <a:srgbClr val="FDE4CC"/>
                </a:solidFill>
                <a:cs typeface="Times New Roman" pitchFamily="18" charset="0"/>
              </a:rPr>
              <a:t>«Математика и гармония окружающего мира» </a:t>
            </a:r>
            <a:endParaRPr lang="ru-RU" sz="2200" b="1">
              <a:solidFill>
                <a:srgbClr val="FDE4CC"/>
              </a:solidFill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4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4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2000"/>
                                        <p:tgtEl>
                                          <p:spTgt spid="542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4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54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1000"/>
                                        <p:tgtEl>
                                          <p:spTgt spid="54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31" presetID="10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543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4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54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4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4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542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4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300"/>
                                        <p:tgtEl>
                                          <p:spTgt spid="54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55" presetID="10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542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54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54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0" grpId="0" autoUpdateAnimBg="0"/>
      <p:bldP spid="24582" grpId="0"/>
      <p:bldP spid="54303" grpId="0"/>
      <p:bldP spid="54305" grpId="0"/>
      <p:bldP spid="54306" grpId="0"/>
      <p:bldP spid="5430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814388" y="354013"/>
            <a:ext cx="77771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defRPr/>
            </a:pPr>
            <a:r>
              <a:rPr lang="ru-RU" sz="40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ВОЗМОЖНОСТИ ОРИГАМИ</a:t>
            </a:r>
          </a:p>
        </p:txBody>
      </p:sp>
      <p:sp>
        <p:nvSpPr>
          <p:cNvPr id="30728" name="Text Box 8"/>
          <p:cNvSpPr txBox="1">
            <a:spLocks noChangeArrowheads="1"/>
          </p:cNvSpPr>
          <p:nvPr/>
        </p:nvSpPr>
        <p:spPr bwMode="auto">
          <a:xfrm>
            <a:off x="323850" y="1341438"/>
            <a:ext cx="80645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buClr>
                <a:schemeClr val="tx1"/>
              </a:buClr>
              <a:buFont typeface="Wingdings" pitchFamily="2" charset="2"/>
              <a:buChar char="Ø"/>
            </a:pPr>
            <a:r>
              <a:rPr lang="ru-RU" altLang="ru-RU" sz="2000" b="1">
                <a:solidFill>
                  <a:schemeClr val="tx2"/>
                </a:solidFill>
                <a:latin typeface="Times New Roman" pitchFamily="18" charset="0"/>
              </a:rPr>
              <a:t>   </a:t>
            </a:r>
            <a:r>
              <a:rPr lang="ru-RU" altLang="ru-RU" sz="2000" b="1" u="sng">
                <a:solidFill>
                  <a:schemeClr val="tx2"/>
                </a:solidFill>
                <a:latin typeface="Times New Roman" pitchFamily="18" charset="0"/>
              </a:rPr>
              <a:t>Доказательство основных теорем геометрии</a:t>
            </a:r>
          </a:p>
        </p:txBody>
      </p:sp>
      <p:sp>
        <p:nvSpPr>
          <p:cNvPr id="23555" name="Text Box 11"/>
          <p:cNvSpPr txBox="1">
            <a:spLocks noChangeArrowheads="1"/>
          </p:cNvSpPr>
          <p:nvPr/>
        </p:nvSpPr>
        <p:spPr bwMode="auto">
          <a:xfrm>
            <a:off x="468313" y="2420938"/>
            <a:ext cx="83518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endParaRPr lang="ru-RU" altLang="ru-RU" sz="2000">
              <a:latin typeface="Times New Roman" pitchFamily="18" charset="0"/>
            </a:endParaRPr>
          </a:p>
        </p:txBody>
      </p:sp>
      <p:sp>
        <p:nvSpPr>
          <p:cNvPr id="30732" name="Text Box 12"/>
          <p:cNvSpPr txBox="1">
            <a:spLocks noChangeArrowheads="1"/>
          </p:cNvSpPr>
          <p:nvPr/>
        </p:nvSpPr>
        <p:spPr bwMode="auto">
          <a:xfrm>
            <a:off x="323850" y="1844675"/>
            <a:ext cx="8280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000" b="1">
                <a:latin typeface="Times New Roman" pitchFamily="18" charset="0"/>
              </a:rPr>
              <a:t>Теорема: </a:t>
            </a:r>
            <a:r>
              <a:rPr lang="ru-RU" altLang="ru-RU" sz="2000" b="1">
                <a:solidFill>
                  <a:schemeClr val="tx2"/>
                </a:solidFill>
                <a:latin typeface="Times New Roman" pitchFamily="18" charset="0"/>
              </a:rPr>
              <a:t>сумма углов треугольника равна 180</a:t>
            </a:r>
            <a:r>
              <a:rPr lang="en-US" altLang="ru-RU" sz="20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°</a:t>
            </a:r>
          </a:p>
        </p:txBody>
      </p:sp>
      <p:sp>
        <p:nvSpPr>
          <p:cNvPr id="23557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altLang="ru-RU">
              <a:latin typeface="Times New Roman" pitchFamily="18" charset="0"/>
            </a:endParaRPr>
          </a:p>
        </p:txBody>
      </p:sp>
      <p:sp>
        <p:nvSpPr>
          <p:cNvPr id="23558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altLang="ru-RU">
              <a:latin typeface="Times New Roman" pitchFamily="18" charset="0"/>
            </a:endParaRPr>
          </a:p>
        </p:txBody>
      </p:sp>
      <p:sp>
        <p:nvSpPr>
          <p:cNvPr id="23559" name="Line 8"/>
          <p:cNvSpPr>
            <a:spLocks noChangeShapeType="1"/>
          </p:cNvSpPr>
          <p:nvPr/>
        </p:nvSpPr>
        <p:spPr bwMode="auto">
          <a:xfrm>
            <a:off x="0" y="6103938"/>
            <a:ext cx="914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11284" name="Picture 20" descr="IMG_427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68538" y="2349500"/>
            <a:ext cx="4464050" cy="339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85" name="Picture 21" descr="тЕорема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76375" y="2349500"/>
            <a:ext cx="5905500" cy="3338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86" name="Picture 22" descr="IMG_427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08175" y="2276475"/>
            <a:ext cx="5327650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63" name="TextBox 12"/>
          <p:cNvSpPr txBox="1">
            <a:spLocks noChangeArrowheads="1"/>
          </p:cNvSpPr>
          <p:nvPr/>
        </p:nvSpPr>
        <p:spPr bwMode="auto">
          <a:xfrm>
            <a:off x="71438" y="6216650"/>
            <a:ext cx="9037637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 b="1">
                <a:solidFill>
                  <a:srgbClr val="743C05"/>
                </a:solidFill>
                <a:latin typeface="Arial" charset="0"/>
              </a:rPr>
              <a:t>Элективный курс </a:t>
            </a:r>
            <a:r>
              <a:rPr kumimoji="1" lang="ru-RU" sz="2200" b="1" i="1">
                <a:solidFill>
                  <a:srgbClr val="FDE4CC"/>
                </a:solidFill>
                <a:cs typeface="Times New Roman" pitchFamily="18" charset="0"/>
              </a:rPr>
              <a:t>«Математика и гармония окружающего мира» </a:t>
            </a:r>
            <a:endParaRPr lang="ru-RU" sz="2200" b="1">
              <a:solidFill>
                <a:srgbClr val="FDE4CC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0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07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07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1" presetID="54" presetClass="entr" presetSubtype="0" accel="100000" fill="hold" nodeType="after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2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2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2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2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29" presetID="10" presetClass="exit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2000"/>
                                        <p:tgtEl>
                                          <p:spTgt spid="112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54" presetClass="entr" presetSubtype="0" accel="10000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2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2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2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2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1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4500"/>
                            </p:stCondLst>
                            <p:childTnLst>
                              <p:par>
                                <p:cTn id="40" presetID="10" presetClass="exit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2000"/>
                                        <p:tgtEl>
                                          <p:spTgt spid="112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54" presetClass="entr" presetSubtype="0" accel="10000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12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12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12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12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1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8" grpId="0"/>
      <p:bldP spid="30732" grpId="0"/>
    </p:bldLst>
  </p:timing>
</p:sld>
</file>

<file path=ppt/theme/theme1.xml><?xml version="1.0" encoding="utf-8"?>
<a:theme xmlns:a="http://schemas.openxmlformats.org/drawingml/2006/main" name="10195093">
  <a:themeElements>
    <a:clrScheme name="10195093 13">
      <a:dk1>
        <a:srgbClr val="E9770A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C76507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019509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019509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19509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19509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19509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19509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19509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019509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019509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019509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019509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019509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019509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0195093 13">
        <a:dk1>
          <a:srgbClr val="E9770A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C76507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10195093</Template>
  <TotalTime>3403</TotalTime>
  <Words>957</Words>
  <Application>Microsoft Office PowerPoint</Application>
  <PresentationFormat>Экран (4:3)</PresentationFormat>
  <Paragraphs>243</Paragraphs>
  <Slides>19</Slides>
  <Notes>0</Notes>
  <HiddenSlides>0</HiddenSlides>
  <MMClips>1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2</vt:i4>
      </vt:variant>
      <vt:variant>
        <vt:lpstr>Заголовки слайдов</vt:lpstr>
      </vt:variant>
      <vt:variant>
        <vt:i4>19</vt:i4>
      </vt:variant>
    </vt:vector>
  </HeadingPairs>
  <TitlesOfParts>
    <vt:vector size="26" baseType="lpstr">
      <vt:lpstr>Monotype Corsiva</vt:lpstr>
      <vt:lpstr>Arial</vt:lpstr>
      <vt:lpstr>Calibri</vt:lpstr>
      <vt:lpstr>Times New Roman</vt:lpstr>
      <vt:lpstr>Wingdings</vt:lpstr>
      <vt:lpstr>10195093</vt:lpstr>
      <vt:lpstr>10195093</vt:lpstr>
      <vt:lpstr>Слайд 1</vt:lpstr>
      <vt:lpstr>ПРОБЛЕМА</vt:lpstr>
      <vt:lpstr>АКТУАЛЬНОСТЬ</vt:lpstr>
      <vt:lpstr>ЦЕЛЬ И ЗАДАЧИ ЗАНЯТИЯ</vt:lpstr>
      <vt:lpstr>Слайд 5</vt:lpstr>
      <vt:lpstr>ИЗ ИСТОРИИ ОРИГАМИ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ИССКУССТВО ОРИГАМИ В ПОМОЩЬ МАТЕМАТИКЕ   Автор: Серова Алина МОУ СОШ №2 с углубленным изучением отдельных предметов  г.о. Кинель   Научный руководитель: Фролова Елена Юрьевна, учитель математики МОУ СОШ №2 с углубленным изучением отдельных предметов г.о. Кинель</dc:title>
  <dc:creator>Алина</dc:creator>
  <cp:lastModifiedBy>Admin</cp:lastModifiedBy>
  <cp:revision>277</cp:revision>
  <dcterms:created xsi:type="dcterms:W3CDTF">2009-01-10T08:07:30Z</dcterms:created>
  <dcterms:modified xsi:type="dcterms:W3CDTF">2015-01-15T15:35:42Z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TC101950931049</vt:lpwstr>
  </property>
</Properties>
</file>