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89" r:id="rId2"/>
    <p:sldId id="290" r:id="rId3"/>
    <p:sldId id="257" r:id="rId4"/>
    <p:sldId id="258" r:id="rId5"/>
    <p:sldId id="259" r:id="rId6"/>
    <p:sldId id="261" r:id="rId7"/>
    <p:sldId id="265" r:id="rId8"/>
    <p:sldId id="266" r:id="rId9"/>
    <p:sldId id="264" r:id="rId10"/>
    <p:sldId id="286" r:id="rId11"/>
    <p:sldId id="275" r:id="rId12"/>
    <p:sldId id="276" r:id="rId13"/>
    <p:sldId id="268" r:id="rId14"/>
    <p:sldId id="277" r:id="rId15"/>
    <p:sldId id="280" r:id="rId16"/>
    <p:sldId id="278" r:id="rId17"/>
    <p:sldId id="279" r:id="rId18"/>
    <p:sldId id="282" r:id="rId19"/>
    <p:sldId id="284" r:id="rId20"/>
    <p:sldId id="287" r:id="rId21"/>
    <p:sldId id="288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660066"/>
    <a:srgbClr val="009900"/>
    <a:srgbClr val="6969CD"/>
    <a:srgbClr val="4DCFE9"/>
    <a:srgbClr val="0066FF"/>
    <a:srgbClr val="000066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88" autoAdjust="0"/>
    <p:restoredTop sz="97196" autoAdjust="0"/>
  </p:normalViewPr>
  <p:slideViewPr>
    <p:cSldViewPr>
      <p:cViewPr varScale="1">
        <p:scale>
          <a:sx n="71" d="100"/>
          <a:sy n="71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2413" cy="6858000"/>
            <a:chOff x="0" y="0"/>
            <a:chExt cx="5759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910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381" y="2280"/>
              <a:ext cx="5369" cy="48"/>
              <a:chOff x="381" y="2280"/>
              <a:chExt cx="5369" cy="48"/>
            </a:xfrm>
          </p:grpSpPr>
          <p:sp>
            <p:nvSpPr>
              <p:cNvPr id="8" name="Line 5"/>
              <p:cNvSpPr>
                <a:spLocks noChangeShapeType="1"/>
              </p:cNvSpPr>
              <p:nvPr/>
            </p:nvSpPr>
            <p:spPr bwMode="auto">
              <a:xfrm>
                <a:off x="381" y="2328"/>
                <a:ext cx="5369" cy="0"/>
              </a:xfrm>
              <a:prstGeom prst="line">
                <a:avLst/>
              </a:prstGeom>
              <a:noFill/>
              <a:ln w="25400" cap="sq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Line 6"/>
              <p:cNvSpPr>
                <a:spLocks noChangeShapeType="1"/>
              </p:cNvSpPr>
              <p:nvPr/>
            </p:nvSpPr>
            <p:spPr bwMode="auto">
              <a:xfrm>
                <a:off x="381" y="2280"/>
                <a:ext cx="5369" cy="0"/>
              </a:xfrm>
              <a:prstGeom prst="line">
                <a:avLst/>
              </a:prstGeom>
              <a:noFill/>
              <a:ln w="76200" cap="sq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/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384" y="960"/>
              <a:ext cx="5375" cy="384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</p:grpSp>
      <p:sp>
        <p:nvSpPr>
          <p:cNvPr id="38920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8921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5CF35-2736-4609-9BEA-FD8A5CE7D6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2BF6C-6339-4E8C-BFF8-19EC14D098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34188" y="266700"/>
            <a:ext cx="2081212" cy="59055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90550" y="266700"/>
            <a:ext cx="6091238" cy="59055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B5E18-7311-47E2-9E16-FB56FFB88F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F93C5-0EC2-4F11-A299-7BAA26902A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E7FD8-F933-4899-82AA-F016A8040B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1790700"/>
            <a:ext cx="3810000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1790700"/>
            <a:ext cx="3810000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321E1-2ECF-4435-994B-C5DA924BE3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D3742-F3A5-4FE6-B602-7E70ABFBFC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1A863-DC85-413A-9BC1-34F2E1ECDA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D5F75-0D40-4BEF-9980-34E6EEA68C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6305E-0ADA-4605-B12C-FCB50B8106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40B2B-DE9A-4EC5-AEE1-23B0C0BC2E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1444625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xtLst>
            <a:ext uri="{91240B29-F687-4F45-9708-019B960494DF}"/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2400" smtClean="0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620713" y="1447800"/>
            <a:ext cx="8523287" cy="76200"/>
            <a:chOff x="381" y="888"/>
            <a:chExt cx="5369" cy="48"/>
          </a:xfrm>
        </p:grpSpPr>
        <p:sp>
          <p:nvSpPr>
            <p:cNvPr id="1033" name="Line 4"/>
            <p:cNvSpPr>
              <a:spLocks noChangeShapeType="1"/>
            </p:cNvSpPr>
            <p:nvPr/>
          </p:nvSpPr>
          <p:spPr bwMode="auto">
            <a:xfrm>
              <a:off x="381" y="936"/>
              <a:ext cx="5369" cy="0"/>
            </a:xfrm>
            <a:prstGeom prst="line">
              <a:avLst/>
            </a:prstGeom>
            <a:noFill/>
            <a:ln w="25400" cap="sq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" name="Line 5"/>
            <p:cNvSpPr>
              <a:spLocks noChangeShapeType="1"/>
            </p:cNvSpPr>
            <p:nvPr/>
          </p:nvSpPr>
          <p:spPr bwMode="auto">
            <a:xfrm>
              <a:off x="381" y="888"/>
              <a:ext cx="5369" cy="0"/>
            </a:xfrm>
            <a:prstGeom prst="line">
              <a:avLst/>
            </a:prstGeom>
            <a:noFill/>
            <a:ln w="76200" cap="sq">
              <a:solidFill>
                <a:schemeClr val="hlink"/>
              </a:solidFill>
              <a:round/>
              <a:headEnd type="none" w="sm" len="sm"/>
              <a:tailEnd type="none" w="sm" len="sm"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90550" y="266700"/>
            <a:ext cx="8324850" cy="1104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790700"/>
            <a:ext cx="77724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789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Arial" pitchFamily="34" charset="0"/>
              </a:defRPr>
            </a:lvl1pPr>
          </a:lstStyle>
          <a:p>
            <a:pPr>
              <a:defRPr/>
            </a:pPr>
            <a:fld id="{DD3ED481-B62D-4E88-B884-E3E95186CA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789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 spd="med">
    <p:strips dir="ru"/>
  </p:transition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v"/>
        <a:defRPr sz="3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3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3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3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3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3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3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/>
          <p:cNvPicPr>
            <a:picLocks noChangeAspect="1" noChangeArrowheads="1"/>
          </p:cNvPicPr>
          <p:nvPr/>
        </p:nvPicPr>
        <p:blipFill>
          <a:blip r:embed="rId2">
            <a:lum bright="10000" contrast="20000"/>
          </a:blip>
          <a:srcRect/>
          <a:stretch>
            <a:fillRect/>
          </a:stretch>
        </p:blipFill>
        <p:spPr bwMode="auto">
          <a:xfrm>
            <a:off x="1463675" y="1538288"/>
            <a:ext cx="7661275" cy="53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1408113" y="27813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lIns="92075" tIns="46038" rIns="92075" bIns="46038" anchor="ctr"/>
          <a:lstStyle/>
          <a:p>
            <a:pPr algn="ctr">
              <a:lnSpc>
                <a:spcPct val="80000"/>
              </a:lnSpc>
              <a:defRPr/>
            </a:pPr>
            <a:r>
              <a:rPr kumimoji="0" lang="ru-RU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Перспектива – геометрия живописи</a:t>
            </a: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1511300" y="6553200"/>
            <a:ext cx="37084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Левитан.   Над вечным покоем</a:t>
            </a:r>
          </a:p>
        </p:txBody>
      </p:sp>
      <p:grpSp>
        <p:nvGrpSpPr>
          <p:cNvPr id="13316" name="Группа 6"/>
          <p:cNvGrpSpPr>
            <a:grpSpLocks/>
          </p:cNvGrpSpPr>
          <p:nvPr/>
        </p:nvGrpSpPr>
        <p:grpSpPr bwMode="auto">
          <a:xfrm>
            <a:off x="3492500" y="-6350"/>
            <a:ext cx="5505450" cy="1477963"/>
            <a:chOff x="3392297" y="254551"/>
            <a:chExt cx="5504690" cy="1477979"/>
          </a:xfrm>
        </p:grpSpPr>
        <p:pic>
          <p:nvPicPr>
            <p:cNvPr id="8" name="Picture 11" descr="und7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 flipH="1" flipV="1">
              <a:off x="3707904" y="260648"/>
              <a:ext cx="5184576" cy="1079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3" name="TextBox 8"/>
            <p:cNvSpPr txBox="1">
              <a:spLocks noChangeArrowheads="1"/>
            </p:cNvSpPr>
            <p:nvPr/>
          </p:nvSpPr>
          <p:spPr bwMode="auto">
            <a:xfrm>
              <a:off x="3960544" y="270426"/>
              <a:ext cx="4247564" cy="460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accent5">
                      <a:lumMod val="75000"/>
                    </a:schemeClr>
                  </a:solidFill>
                </a:rPr>
                <a:t>Элективный курс</a:t>
              </a: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3392297" y="672069"/>
              <a:ext cx="5184059" cy="1060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76176" bIns="38088" anchor="ctr">
              <a:spAutoFit/>
            </a:bodyPr>
            <a:lstStyle/>
            <a:p>
              <a:pPr algn="ctr" eaLnBrk="0" hangingPunct="0"/>
              <a:r>
                <a:rPr lang="ru-RU" sz="2100" b="1" i="1">
                  <a:solidFill>
                    <a:srgbClr val="595959"/>
                  </a:solidFill>
                  <a:latin typeface="Monotype Corsiva" pitchFamily="66" charset="0"/>
                  <a:cs typeface="Times New Roman" pitchFamily="18" charset="0"/>
                </a:rPr>
                <a:t>«Математика и гармония </a:t>
              </a:r>
              <a:endParaRPr lang="ru-RU" sz="2100" b="1" i="1">
                <a:solidFill>
                  <a:srgbClr val="595959"/>
                </a:solidFill>
                <a:cs typeface="Times New Roman" pitchFamily="18" charset="0"/>
              </a:endParaRPr>
            </a:p>
            <a:p>
              <a:pPr algn="ctr" eaLnBrk="0" hangingPunct="0"/>
              <a:r>
                <a:rPr lang="ru-RU" sz="2100" b="1" i="1">
                  <a:solidFill>
                    <a:srgbClr val="595959"/>
                  </a:solidFill>
                  <a:latin typeface="Monotype Corsiva" pitchFamily="66" charset="0"/>
                  <a:cs typeface="Times New Roman" pitchFamily="18" charset="0"/>
                </a:rPr>
                <a:t>окружающего мира»   </a:t>
              </a:r>
              <a:endParaRPr lang="ru-RU" sz="2100" b="1">
                <a:solidFill>
                  <a:srgbClr val="595959"/>
                </a:solidFill>
                <a:latin typeface="Monotype Corsiva" pitchFamily="66" charset="0"/>
                <a:cs typeface="Arial" charset="0"/>
              </a:endParaRPr>
            </a:p>
            <a:p>
              <a:pPr algn="ctr" eaLnBrk="0" hangingPunct="0"/>
              <a:endParaRPr lang="ru-RU" sz="2000">
                <a:solidFill>
                  <a:srgbClr val="FDE2B0"/>
                </a:solidFill>
                <a:latin typeface="Times New Roman" pitchFamily="18" charset="0"/>
              </a:endParaRPr>
            </a:p>
          </p:txBody>
        </p:sp>
      </p:grpSp>
      <p:pic>
        <p:nvPicPr>
          <p:cNvPr id="13317" name="Рисунок 10" descr="эмблема школы ГБОУ 1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1620838" cy="13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18" name="Группа 11"/>
          <p:cNvGrpSpPr>
            <a:grpSpLocks/>
          </p:cNvGrpSpPr>
          <p:nvPr/>
        </p:nvGrpSpPr>
        <p:grpSpPr bwMode="auto">
          <a:xfrm>
            <a:off x="611188" y="5876925"/>
            <a:ext cx="3313112" cy="863600"/>
            <a:chOff x="1765747" y="5446364"/>
            <a:chExt cx="3312913" cy="863501"/>
          </a:xfrm>
        </p:grpSpPr>
        <p:pic>
          <p:nvPicPr>
            <p:cNvPr id="13" name="Picture 12" descr="und7"/>
            <p:cNvPicPr>
              <a:picLocks noChangeAspect="1" noChangeArrowheads="1"/>
            </p:cNvPicPr>
            <p:nvPr/>
          </p:nvPicPr>
          <p:blipFill>
            <a:blip r:embed="rId5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1765747" y="5446364"/>
              <a:ext cx="3312913" cy="863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Прямоугольник 13"/>
            <p:cNvSpPr/>
            <p:nvPr/>
          </p:nvSpPr>
          <p:spPr>
            <a:xfrm>
              <a:off x="2630882" y="5498746"/>
              <a:ext cx="2303325" cy="52381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2800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Monotype Corsiva" pitchFamily="66" charset="0"/>
                </a:rPr>
                <a:t>Занятие № 10. </a:t>
              </a:r>
            </a:p>
          </p:txBody>
        </p:sp>
      </p:grp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1692275" y="1773238"/>
            <a:ext cx="6983413" cy="4832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12700" dir="72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>
                <a:latin typeface="Times New Roman" pitchFamily="18" charset="0"/>
              </a:rPr>
              <a:t>Все рассмотренные проекции не являются взаимно-однозначными, т.е. каждой точке пространства соответствует единственная точка плоскости, но не наоборот. 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400" b="1" dirty="0">
                <a:latin typeface="Times New Roman" pitchFamily="18" charset="0"/>
              </a:rPr>
              <a:t>Очевидно, для точного определения точки в пространстве по её чертежу необходимо иметь две проекции точки, полученные из двух центров или при двух направлениях проектирования. 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3200" b="1" dirty="0">
                <a:latin typeface="Monotype Corsiva" pitchFamily="66" charset="0"/>
              </a:rPr>
              <a:t>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Эта гениально простая мысль составляет основу начертательной геометрии.</a:t>
            </a: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1429240" y="333375"/>
            <a:ext cx="766762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</a:rPr>
              <a:t>Основы начертательной геометрии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4"/>
          <p:cNvSpPr txBox="1">
            <a:spLocks noChangeArrowheads="1"/>
          </p:cNvSpPr>
          <p:nvPr/>
        </p:nvSpPr>
        <p:spPr bwMode="auto">
          <a:xfrm>
            <a:off x="1835150" y="333375"/>
            <a:ext cx="6156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ru-RU" altLang="ru-RU" sz="3600" b="1" i="1">
                <a:latin typeface="Times New Roman" pitchFamily="18" charset="0"/>
              </a:rPr>
              <a:t>Идеи Гаспара Монжа</a:t>
            </a:r>
          </a:p>
        </p:txBody>
      </p:sp>
      <p:pic>
        <p:nvPicPr>
          <p:cNvPr id="1229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79512" y="2060848"/>
            <a:ext cx="299878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3779838" y="2349500"/>
            <a:ext cx="4968875" cy="29543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ru-RU" sz="2200" b="1" dirty="0">
                <a:latin typeface="Times New Roman" pitchFamily="18" charset="0"/>
              </a:rPr>
              <a:t>Основы начертательной геометрии были заложены выдающимся французским математиком, активным деятелем Великой французской революции, другом и советником Наполеона          </a:t>
            </a:r>
            <a:r>
              <a:rPr kumimoji="0" lang="ru-RU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Гаспаром Монжем                        </a:t>
            </a:r>
            <a:r>
              <a:rPr kumimoji="0" lang="ru-RU" sz="2200" b="1" dirty="0">
                <a:latin typeface="Times New Roman" pitchFamily="18" charset="0"/>
              </a:rPr>
              <a:t>(1746-1818)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4"/>
          <p:cNvSpPr txBox="1">
            <a:spLocks noChangeArrowheads="1"/>
          </p:cNvSpPr>
          <p:nvPr/>
        </p:nvSpPr>
        <p:spPr bwMode="auto">
          <a:xfrm>
            <a:off x="1979613" y="333375"/>
            <a:ext cx="6156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ru-RU" altLang="ru-RU" sz="4000" b="1" i="1">
                <a:latin typeface="Times New Roman" pitchFamily="18" charset="0"/>
              </a:rPr>
              <a:t>Ортогональная проекция</a:t>
            </a:r>
          </a:p>
        </p:txBody>
      </p:sp>
      <p:grpSp>
        <p:nvGrpSpPr>
          <p:cNvPr id="24578" name="Group 81"/>
          <p:cNvGrpSpPr>
            <a:grpSpLocks/>
          </p:cNvGrpSpPr>
          <p:nvPr/>
        </p:nvGrpSpPr>
        <p:grpSpPr bwMode="auto">
          <a:xfrm>
            <a:off x="611188" y="2133600"/>
            <a:ext cx="3816350" cy="3744913"/>
            <a:chOff x="385" y="1344"/>
            <a:chExt cx="2404" cy="2359"/>
          </a:xfrm>
        </p:grpSpPr>
        <p:sp>
          <p:nvSpPr>
            <p:cNvPr id="24599" name="Rectangle 10"/>
            <p:cNvSpPr>
              <a:spLocks noChangeArrowheads="1"/>
            </p:cNvSpPr>
            <p:nvPr/>
          </p:nvSpPr>
          <p:spPr bwMode="auto">
            <a:xfrm>
              <a:off x="521" y="1480"/>
              <a:ext cx="1542" cy="167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24600" name="AutoShape 6"/>
            <p:cNvSpPr>
              <a:spLocks noChangeArrowheads="1"/>
            </p:cNvSpPr>
            <p:nvPr/>
          </p:nvSpPr>
          <p:spPr bwMode="auto">
            <a:xfrm rot="5400000" flipH="1" flipV="1">
              <a:off x="1224" y="2319"/>
              <a:ext cx="2223" cy="545"/>
            </a:xfrm>
            <a:prstGeom prst="parallelogram">
              <a:avLst>
                <a:gd name="adj" fmla="val 101972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24601" name="Line 36"/>
            <p:cNvSpPr>
              <a:spLocks noChangeShapeType="1"/>
            </p:cNvSpPr>
            <p:nvPr/>
          </p:nvSpPr>
          <p:spPr bwMode="auto">
            <a:xfrm>
              <a:off x="1700" y="3022"/>
              <a:ext cx="499" cy="0"/>
            </a:xfrm>
            <a:prstGeom prst="line">
              <a:avLst/>
            </a:prstGeom>
            <a:noFill/>
            <a:ln w="63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02" name="AutoShape 5"/>
            <p:cNvSpPr>
              <a:spLocks noChangeArrowheads="1"/>
            </p:cNvSpPr>
            <p:nvPr/>
          </p:nvSpPr>
          <p:spPr bwMode="auto">
            <a:xfrm flipH="1">
              <a:off x="521" y="3158"/>
              <a:ext cx="2087" cy="545"/>
            </a:xfrm>
            <a:prstGeom prst="parallelogram">
              <a:avLst>
                <a:gd name="adj" fmla="val 95734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24603" name="Line 30"/>
            <p:cNvSpPr>
              <a:spLocks noChangeShapeType="1"/>
            </p:cNvSpPr>
            <p:nvPr/>
          </p:nvSpPr>
          <p:spPr bwMode="auto">
            <a:xfrm>
              <a:off x="1700" y="3022"/>
              <a:ext cx="0" cy="318"/>
            </a:xfrm>
            <a:prstGeom prst="line">
              <a:avLst/>
            </a:prstGeom>
            <a:noFill/>
            <a:ln w="63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04" name="Line 11"/>
            <p:cNvSpPr>
              <a:spLocks noChangeShapeType="1"/>
            </p:cNvSpPr>
            <p:nvPr/>
          </p:nvSpPr>
          <p:spPr bwMode="auto">
            <a:xfrm flipV="1">
              <a:off x="2063" y="1480"/>
              <a:ext cx="0" cy="167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05" name="Line 14"/>
            <p:cNvSpPr>
              <a:spLocks noChangeShapeType="1"/>
            </p:cNvSpPr>
            <p:nvPr/>
          </p:nvSpPr>
          <p:spPr bwMode="auto">
            <a:xfrm>
              <a:off x="2063" y="3158"/>
              <a:ext cx="544" cy="54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4606" name="Group 24"/>
            <p:cNvGrpSpPr>
              <a:grpSpLocks/>
            </p:cNvGrpSpPr>
            <p:nvPr/>
          </p:nvGrpSpPr>
          <p:grpSpPr bwMode="auto">
            <a:xfrm>
              <a:off x="521" y="2070"/>
              <a:ext cx="1542" cy="1225"/>
              <a:chOff x="204" y="1888"/>
              <a:chExt cx="1542" cy="1225"/>
            </a:xfrm>
          </p:grpSpPr>
          <p:sp>
            <p:nvSpPr>
              <p:cNvPr id="24631" name="Line 12"/>
              <p:cNvSpPr>
                <a:spLocks noChangeShapeType="1"/>
              </p:cNvSpPr>
              <p:nvPr/>
            </p:nvSpPr>
            <p:spPr bwMode="auto">
              <a:xfrm flipH="1" flipV="1">
                <a:off x="204" y="2976"/>
                <a:ext cx="154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32" name="AutoShape 15"/>
              <p:cNvSpPr>
                <a:spLocks noChangeArrowheads="1"/>
              </p:cNvSpPr>
              <p:nvPr/>
            </p:nvSpPr>
            <p:spPr bwMode="auto">
              <a:xfrm flipH="1">
                <a:off x="612" y="1888"/>
                <a:ext cx="1043" cy="1224"/>
              </a:xfrm>
              <a:prstGeom prst="cube">
                <a:avLst>
                  <a:gd name="adj" fmla="val 25000"/>
                </a:avLst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/>
              </a:p>
            </p:txBody>
          </p:sp>
          <p:sp>
            <p:nvSpPr>
              <p:cNvPr id="24633" name="Line 20"/>
              <p:cNvSpPr>
                <a:spLocks noChangeShapeType="1"/>
              </p:cNvSpPr>
              <p:nvPr/>
            </p:nvSpPr>
            <p:spPr bwMode="auto">
              <a:xfrm>
                <a:off x="1383" y="1888"/>
                <a:ext cx="0" cy="9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34" name="Line 22"/>
              <p:cNvSpPr>
                <a:spLocks noChangeShapeType="1"/>
              </p:cNvSpPr>
              <p:nvPr/>
            </p:nvSpPr>
            <p:spPr bwMode="auto">
              <a:xfrm>
                <a:off x="612" y="2840"/>
                <a:ext cx="77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35" name="Line 23"/>
              <p:cNvSpPr>
                <a:spLocks noChangeShapeType="1"/>
              </p:cNvSpPr>
              <p:nvPr/>
            </p:nvSpPr>
            <p:spPr bwMode="auto">
              <a:xfrm flipH="1" flipV="1">
                <a:off x="1383" y="2840"/>
                <a:ext cx="272" cy="2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4607" name="Line 25"/>
            <p:cNvSpPr>
              <a:spLocks noChangeShapeType="1"/>
            </p:cNvSpPr>
            <p:nvPr/>
          </p:nvSpPr>
          <p:spPr bwMode="auto">
            <a:xfrm>
              <a:off x="1201" y="3295"/>
              <a:ext cx="0" cy="317"/>
            </a:xfrm>
            <a:prstGeom prst="line">
              <a:avLst/>
            </a:prstGeom>
            <a:noFill/>
            <a:ln w="63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08" name="Line 26"/>
            <p:cNvSpPr>
              <a:spLocks noChangeShapeType="1"/>
            </p:cNvSpPr>
            <p:nvPr/>
          </p:nvSpPr>
          <p:spPr bwMode="auto">
            <a:xfrm>
              <a:off x="929" y="3022"/>
              <a:ext cx="0" cy="318"/>
            </a:xfrm>
            <a:prstGeom prst="line">
              <a:avLst/>
            </a:prstGeom>
            <a:noFill/>
            <a:ln w="63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09" name="Line 27"/>
            <p:cNvSpPr>
              <a:spLocks noChangeShapeType="1"/>
            </p:cNvSpPr>
            <p:nvPr/>
          </p:nvSpPr>
          <p:spPr bwMode="auto">
            <a:xfrm>
              <a:off x="1972" y="3295"/>
              <a:ext cx="0" cy="317"/>
            </a:xfrm>
            <a:prstGeom prst="line">
              <a:avLst/>
            </a:prstGeom>
            <a:noFill/>
            <a:ln w="63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10" name="Line 28"/>
            <p:cNvSpPr>
              <a:spLocks noChangeShapeType="1"/>
            </p:cNvSpPr>
            <p:nvPr/>
          </p:nvSpPr>
          <p:spPr bwMode="auto">
            <a:xfrm>
              <a:off x="929" y="3340"/>
              <a:ext cx="272" cy="27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11" name="Line 29"/>
            <p:cNvSpPr>
              <a:spLocks noChangeShapeType="1"/>
            </p:cNvSpPr>
            <p:nvPr/>
          </p:nvSpPr>
          <p:spPr bwMode="auto">
            <a:xfrm>
              <a:off x="1201" y="3612"/>
              <a:ext cx="771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12" name="Line 31"/>
            <p:cNvSpPr>
              <a:spLocks noChangeShapeType="1"/>
            </p:cNvSpPr>
            <p:nvPr/>
          </p:nvSpPr>
          <p:spPr bwMode="auto">
            <a:xfrm>
              <a:off x="929" y="3340"/>
              <a:ext cx="771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13" name="Line 32"/>
            <p:cNvSpPr>
              <a:spLocks noChangeShapeType="1"/>
            </p:cNvSpPr>
            <p:nvPr/>
          </p:nvSpPr>
          <p:spPr bwMode="auto">
            <a:xfrm>
              <a:off x="1700" y="3340"/>
              <a:ext cx="272" cy="27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14" name="Line 33"/>
            <p:cNvSpPr>
              <a:spLocks noChangeShapeType="1"/>
            </p:cNvSpPr>
            <p:nvPr/>
          </p:nvSpPr>
          <p:spPr bwMode="auto">
            <a:xfrm>
              <a:off x="1972" y="3295"/>
              <a:ext cx="499" cy="0"/>
            </a:xfrm>
            <a:prstGeom prst="line">
              <a:avLst/>
            </a:prstGeom>
            <a:noFill/>
            <a:ln w="63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15" name="Line 34"/>
            <p:cNvSpPr>
              <a:spLocks noChangeShapeType="1"/>
            </p:cNvSpPr>
            <p:nvPr/>
          </p:nvSpPr>
          <p:spPr bwMode="auto">
            <a:xfrm>
              <a:off x="1972" y="2342"/>
              <a:ext cx="499" cy="0"/>
            </a:xfrm>
            <a:prstGeom prst="line">
              <a:avLst/>
            </a:prstGeom>
            <a:noFill/>
            <a:ln w="63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16" name="Line 35"/>
            <p:cNvSpPr>
              <a:spLocks noChangeShapeType="1"/>
            </p:cNvSpPr>
            <p:nvPr/>
          </p:nvSpPr>
          <p:spPr bwMode="auto">
            <a:xfrm>
              <a:off x="1700" y="2070"/>
              <a:ext cx="499" cy="0"/>
            </a:xfrm>
            <a:prstGeom prst="line">
              <a:avLst/>
            </a:prstGeom>
            <a:noFill/>
            <a:ln w="63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17" name="Line 37"/>
            <p:cNvSpPr>
              <a:spLocks noChangeShapeType="1"/>
            </p:cNvSpPr>
            <p:nvPr/>
          </p:nvSpPr>
          <p:spPr bwMode="auto">
            <a:xfrm>
              <a:off x="2471" y="2342"/>
              <a:ext cx="0" cy="95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18" name="Line 38"/>
            <p:cNvSpPr>
              <a:spLocks noChangeShapeType="1"/>
            </p:cNvSpPr>
            <p:nvPr/>
          </p:nvSpPr>
          <p:spPr bwMode="auto">
            <a:xfrm>
              <a:off x="2199" y="2070"/>
              <a:ext cx="0" cy="95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19" name="Line 40"/>
            <p:cNvSpPr>
              <a:spLocks noChangeShapeType="1"/>
            </p:cNvSpPr>
            <p:nvPr/>
          </p:nvSpPr>
          <p:spPr bwMode="auto">
            <a:xfrm>
              <a:off x="2199" y="2070"/>
              <a:ext cx="272" cy="27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20" name="Line 41"/>
            <p:cNvSpPr>
              <a:spLocks noChangeShapeType="1"/>
            </p:cNvSpPr>
            <p:nvPr/>
          </p:nvSpPr>
          <p:spPr bwMode="auto">
            <a:xfrm>
              <a:off x="2199" y="3022"/>
              <a:ext cx="272" cy="27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21" name="Line 45"/>
            <p:cNvSpPr>
              <a:spLocks noChangeShapeType="1"/>
            </p:cNvSpPr>
            <p:nvPr/>
          </p:nvSpPr>
          <p:spPr bwMode="auto">
            <a:xfrm>
              <a:off x="702" y="2796"/>
              <a:ext cx="227" cy="226"/>
            </a:xfrm>
            <a:prstGeom prst="line">
              <a:avLst/>
            </a:prstGeom>
            <a:noFill/>
            <a:ln w="63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22" name="Line 46"/>
            <p:cNvSpPr>
              <a:spLocks noChangeShapeType="1"/>
            </p:cNvSpPr>
            <p:nvPr/>
          </p:nvSpPr>
          <p:spPr bwMode="auto">
            <a:xfrm>
              <a:off x="702" y="1843"/>
              <a:ext cx="227" cy="226"/>
            </a:xfrm>
            <a:prstGeom prst="line">
              <a:avLst/>
            </a:prstGeom>
            <a:noFill/>
            <a:ln w="63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23" name="Line 47"/>
            <p:cNvSpPr>
              <a:spLocks noChangeShapeType="1"/>
            </p:cNvSpPr>
            <p:nvPr/>
          </p:nvSpPr>
          <p:spPr bwMode="auto">
            <a:xfrm>
              <a:off x="1473" y="1843"/>
              <a:ext cx="227" cy="226"/>
            </a:xfrm>
            <a:prstGeom prst="line">
              <a:avLst/>
            </a:prstGeom>
            <a:noFill/>
            <a:ln w="635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24" name="Line 49"/>
            <p:cNvSpPr>
              <a:spLocks noChangeShapeType="1"/>
            </p:cNvSpPr>
            <p:nvPr/>
          </p:nvSpPr>
          <p:spPr bwMode="auto">
            <a:xfrm>
              <a:off x="702" y="1843"/>
              <a:ext cx="0" cy="95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25" name="Line 50"/>
            <p:cNvSpPr>
              <a:spLocks noChangeShapeType="1"/>
            </p:cNvSpPr>
            <p:nvPr/>
          </p:nvSpPr>
          <p:spPr bwMode="auto">
            <a:xfrm flipH="1">
              <a:off x="702" y="1843"/>
              <a:ext cx="771" cy="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26" name="Line 52"/>
            <p:cNvSpPr>
              <a:spLocks noChangeShapeType="1"/>
            </p:cNvSpPr>
            <p:nvPr/>
          </p:nvSpPr>
          <p:spPr bwMode="auto">
            <a:xfrm>
              <a:off x="1473" y="1843"/>
              <a:ext cx="0" cy="22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27" name="Line 53"/>
            <p:cNvSpPr>
              <a:spLocks noChangeShapeType="1"/>
            </p:cNvSpPr>
            <p:nvPr/>
          </p:nvSpPr>
          <p:spPr bwMode="auto">
            <a:xfrm flipH="1">
              <a:off x="702" y="2796"/>
              <a:ext cx="227" cy="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28" name="WordArt 55"/>
            <p:cNvSpPr>
              <a:spLocks noChangeArrowheads="1" noChangeShapeType="1" noTextEdit="1"/>
            </p:cNvSpPr>
            <p:nvPr/>
          </p:nvSpPr>
          <p:spPr bwMode="auto">
            <a:xfrm>
              <a:off x="385" y="3204"/>
              <a:ext cx="91" cy="1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x</a:t>
              </a:r>
              <a:endPara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latin typeface="Arial"/>
                <a:cs typeface="Arial"/>
              </a:endParaRPr>
            </a:p>
          </p:txBody>
        </p:sp>
        <p:sp>
          <p:nvSpPr>
            <p:cNvPr id="24629" name="WordArt 56"/>
            <p:cNvSpPr>
              <a:spLocks noChangeArrowheads="1" noChangeShapeType="1" noTextEdit="1"/>
            </p:cNvSpPr>
            <p:nvPr/>
          </p:nvSpPr>
          <p:spPr bwMode="auto">
            <a:xfrm>
              <a:off x="2698" y="3567"/>
              <a:ext cx="91" cy="1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y</a:t>
              </a:r>
              <a:endPara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latin typeface="Arial"/>
                <a:cs typeface="Arial"/>
              </a:endParaRPr>
            </a:p>
          </p:txBody>
        </p:sp>
        <p:sp>
          <p:nvSpPr>
            <p:cNvPr id="24630" name="WordArt 57"/>
            <p:cNvSpPr>
              <a:spLocks noChangeArrowheads="1" noChangeShapeType="1" noTextEdit="1"/>
            </p:cNvSpPr>
            <p:nvPr/>
          </p:nvSpPr>
          <p:spPr bwMode="auto">
            <a:xfrm>
              <a:off x="2154" y="1344"/>
              <a:ext cx="91" cy="1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z</a:t>
              </a:r>
              <a:endPara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latin typeface="Arial"/>
                <a:cs typeface="Arial"/>
              </a:endParaRPr>
            </a:p>
          </p:txBody>
        </p:sp>
      </p:grpSp>
      <p:grpSp>
        <p:nvGrpSpPr>
          <p:cNvPr id="24579" name="Group 82"/>
          <p:cNvGrpSpPr>
            <a:grpSpLocks/>
          </p:cNvGrpSpPr>
          <p:nvPr/>
        </p:nvGrpSpPr>
        <p:grpSpPr bwMode="auto">
          <a:xfrm>
            <a:off x="4716463" y="1989138"/>
            <a:ext cx="4103687" cy="4032250"/>
            <a:chOff x="2971" y="1253"/>
            <a:chExt cx="2585" cy="2540"/>
          </a:xfrm>
        </p:grpSpPr>
        <p:sp>
          <p:nvSpPr>
            <p:cNvPr id="24580" name="Rectangle 59"/>
            <p:cNvSpPr>
              <a:spLocks noChangeArrowheads="1"/>
            </p:cNvSpPr>
            <p:nvPr/>
          </p:nvSpPr>
          <p:spPr bwMode="auto">
            <a:xfrm>
              <a:off x="2971" y="1253"/>
              <a:ext cx="2585" cy="25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24581" name="Line 60"/>
            <p:cNvSpPr>
              <a:spLocks noChangeShapeType="1"/>
            </p:cNvSpPr>
            <p:nvPr/>
          </p:nvSpPr>
          <p:spPr bwMode="auto">
            <a:xfrm>
              <a:off x="3152" y="2750"/>
              <a:ext cx="231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82" name="Line 61"/>
            <p:cNvSpPr>
              <a:spLocks noChangeShapeType="1"/>
            </p:cNvSpPr>
            <p:nvPr/>
          </p:nvSpPr>
          <p:spPr bwMode="auto">
            <a:xfrm flipV="1">
              <a:off x="4332" y="1344"/>
              <a:ext cx="0" cy="240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83" name="Rectangle 63"/>
            <p:cNvSpPr>
              <a:spLocks noChangeArrowheads="1"/>
            </p:cNvSpPr>
            <p:nvPr/>
          </p:nvSpPr>
          <p:spPr bwMode="auto">
            <a:xfrm>
              <a:off x="3198" y="1525"/>
              <a:ext cx="816" cy="99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24584" name="Rectangle 65"/>
            <p:cNvSpPr>
              <a:spLocks noChangeArrowheads="1"/>
            </p:cNvSpPr>
            <p:nvPr/>
          </p:nvSpPr>
          <p:spPr bwMode="auto">
            <a:xfrm>
              <a:off x="3198" y="2976"/>
              <a:ext cx="816" cy="589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24585" name="Rectangle 66"/>
            <p:cNvSpPr>
              <a:spLocks noChangeArrowheads="1"/>
            </p:cNvSpPr>
            <p:nvPr/>
          </p:nvSpPr>
          <p:spPr bwMode="auto">
            <a:xfrm>
              <a:off x="4558" y="1525"/>
              <a:ext cx="590" cy="99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24586" name="Line 67"/>
            <p:cNvSpPr>
              <a:spLocks noChangeShapeType="1"/>
            </p:cNvSpPr>
            <p:nvPr/>
          </p:nvSpPr>
          <p:spPr bwMode="auto">
            <a:xfrm>
              <a:off x="3198" y="2523"/>
              <a:ext cx="0" cy="45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87" name="Line 68"/>
            <p:cNvSpPr>
              <a:spLocks noChangeShapeType="1"/>
            </p:cNvSpPr>
            <p:nvPr/>
          </p:nvSpPr>
          <p:spPr bwMode="auto">
            <a:xfrm>
              <a:off x="4014" y="2523"/>
              <a:ext cx="0" cy="45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88" name="Line 69"/>
            <p:cNvSpPr>
              <a:spLocks noChangeShapeType="1"/>
            </p:cNvSpPr>
            <p:nvPr/>
          </p:nvSpPr>
          <p:spPr bwMode="auto">
            <a:xfrm>
              <a:off x="4014" y="2976"/>
              <a:ext cx="3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89" name="Line 70"/>
            <p:cNvSpPr>
              <a:spLocks noChangeShapeType="1"/>
            </p:cNvSpPr>
            <p:nvPr/>
          </p:nvSpPr>
          <p:spPr bwMode="auto">
            <a:xfrm>
              <a:off x="4014" y="3566"/>
              <a:ext cx="3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90" name="Line 71"/>
            <p:cNvSpPr>
              <a:spLocks noChangeShapeType="1"/>
            </p:cNvSpPr>
            <p:nvPr/>
          </p:nvSpPr>
          <p:spPr bwMode="auto">
            <a:xfrm>
              <a:off x="4014" y="2523"/>
              <a:ext cx="5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91" name="Line 72"/>
            <p:cNvSpPr>
              <a:spLocks noChangeShapeType="1"/>
            </p:cNvSpPr>
            <p:nvPr/>
          </p:nvSpPr>
          <p:spPr bwMode="auto">
            <a:xfrm>
              <a:off x="4014" y="1525"/>
              <a:ext cx="63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92" name="Line 73"/>
            <p:cNvSpPr>
              <a:spLocks noChangeShapeType="1"/>
            </p:cNvSpPr>
            <p:nvPr/>
          </p:nvSpPr>
          <p:spPr bwMode="auto">
            <a:xfrm>
              <a:off x="4558" y="2478"/>
              <a:ext cx="0" cy="2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93" name="Line 75"/>
            <p:cNvSpPr>
              <a:spLocks noChangeShapeType="1"/>
            </p:cNvSpPr>
            <p:nvPr/>
          </p:nvSpPr>
          <p:spPr bwMode="auto">
            <a:xfrm>
              <a:off x="5148" y="2432"/>
              <a:ext cx="0" cy="31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94" name="WordArt 76"/>
            <p:cNvSpPr>
              <a:spLocks noChangeArrowheads="1" noChangeShapeType="1" noTextEdit="1"/>
            </p:cNvSpPr>
            <p:nvPr/>
          </p:nvSpPr>
          <p:spPr bwMode="auto">
            <a:xfrm>
              <a:off x="3016" y="2659"/>
              <a:ext cx="91" cy="1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x</a:t>
              </a:r>
              <a:endPara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latin typeface="Arial"/>
                <a:cs typeface="Arial"/>
              </a:endParaRPr>
            </a:p>
          </p:txBody>
        </p:sp>
        <p:sp>
          <p:nvSpPr>
            <p:cNvPr id="24595" name="WordArt 77"/>
            <p:cNvSpPr>
              <a:spLocks noChangeArrowheads="1" noChangeShapeType="1" noTextEdit="1"/>
            </p:cNvSpPr>
            <p:nvPr/>
          </p:nvSpPr>
          <p:spPr bwMode="auto">
            <a:xfrm>
              <a:off x="5420" y="2840"/>
              <a:ext cx="91" cy="1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y</a:t>
              </a:r>
              <a:endPara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latin typeface="Arial"/>
                <a:cs typeface="Arial"/>
              </a:endParaRPr>
            </a:p>
          </p:txBody>
        </p:sp>
        <p:sp>
          <p:nvSpPr>
            <p:cNvPr id="24596" name="WordArt 78"/>
            <p:cNvSpPr>
              <a:spLocks noChangeArrowheads="1" noChangeShapeType="1" noTextEdit="1"/>
            </p:cNvSpPr>
            <p:nvPr/>
          </p:nvSpPr>
          <p:spPr bwMode="auto">
            <a:xfrm>
              <a:off x="4422" y="3566"/>
              <a:ext cx="91" cy="1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y</a:t>
              </a:r>
              <a:endPara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latin typeface="Arial"/>
                <a:cs typeface="Arial"/>
              </a:endParaRPr>
            </a:p>
          </p:txBody>
        </p:sp>
        <p:sp>
          <p:nvSpPr>
            <p:cNvPr id="24597" name="Line 79"/>
            <p:cNvSpPr>
              <a:spLocks noChangeShapeType="1"/>
            </p:cNvSpPr>
            <p:nvPr/>
          </p:nvSpPr>
          <p:spPr bwMode="auto">
            <a:xfrm>
              <a:off x="4468" y="2750"/>
              <a:ext cx="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98" name="WordArt 80"/>
            <p:cNvSpPr>
              <a:spLocks noChangeArrowheads="1" noChangeShapeType="1" noTextEdit="1"/>
            </p:cNvSpPr>
            <p:nvPr/>
          </p:nvSpPr>
          <p:spPr bwMode="auto">
            <a:xfrm>
              <a:off x="4422" y="1298"/>
              <a:ext cx="91" cy="1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z</a:t>
              </a:r>
              <a:endPara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latin typeface="Arial"/>
                <a:cs typeface="Arial"/>
              </a:endParaRPr>
            </a:p>
          </p:txBody>
        </p:sp>
      </p:grp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4"/>
          <p:cNvSpPr txBox="1">
            <a:spLocks noChangeArrowheads="1"/>
          </p:cNvSpPr>
          <p:nvPr/>
        </p:nvSpPr>
        <p:spPr bwMode="auto">
          <a:xfrm>
            <a:off x="1979613" y="404813"/>
            <a:ext cx="655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ru-RU" altLang="ru-RU" sz="3600" b="1" i="1">
                <a:latin typeface="Times New Roman" pitchFamily="18" charset="0"/>
              </a:rPr>
              <a:t>Аксонометрическая проекция</a:t>
            </a:r>
          </a:p>
        </p:txBody>
      </p:sp>
      <p:grpSp>
        <p:nvGrpSpPr>
          <p:cNvPr id="25602" name="Group 40"/>
          <p:cNvGrpSpPr>
            <a:grpSpLocks/>
          </p:cNvGrpSpPr>
          <p:nvPr/>
        </p:nvGrpSpPr>
        <p:grpSpPr bwMode="auto">
          <a:xfrm>
            <a:off x="395288" y="2565400"/>
            <a:ext cx="7993062" cy="3600450"/>
            <a:chOff x="249" y="1616"/>
            <a:chExt cx="5035" cy="2268"/>
          </a:xfrm>
        </p:grpSpPr>
        <p:grpSp>
          <p:nvGrpSpPr>
            <p:cNvPr id="25603" name="Group 6"/>
            <p:cNvGrpSpPr>
              <a:grpSpLocks/>
            </p:cNvGrpSpPr>
            <p:nvPr/>
          </p:nvGrpSpPr>
          <p:grpSpPr bwMode="auto">
            <a:xfrm rot="1537253">
              <a:off x="476" y="1797"/>
              <a:ext cx="2404" cy="2087"/>
              <a:chOff x="204" y="1570"/>
              <a:chExt cx="1633" cy="1633"/>
            </a:xfrm>
          </p:grpSpPr>
          <p:sp>
            <p:nvSpPr>
              <p:cNvPr id="25633" name="AutoShape 7"/>
              <p:cNvSpPr>
                <a:spLocks noChangeArrowheads="1"/>
              </p:cNvSpPr>
              <p:nvPr/>
            </p:nvSpPr>
            <p:spPr bwMode="auto">
              <a:xfrm>
                <a:off x="703" y="2024"/>
                <a:ext cx="500" cy="680"/>
              </a:xfrm>
              <a:prstGeom prst="cube">
                <a:avLst>
                  <a:gd name="adj" fmla="val 25000"/>
                </a:avLst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/>
              </a:p>
            </p:txBody>
          </p:sp>
          <p:sp>
            <p:nvSpPr>
              <p:cNvPr id="25634" name="Line 8"/>
              <p:cNvSpPr>
                <a:spLocks noChangeShapeType="1"/>
              </p:cNvSpPr>
              <p:nvPr/>
            </p:nvSpPr>
            <p:spPr bwMode="auto">
              <a:xfrm flipV="1">
                <a:off x="839" y="1570"/>
                <a:ext cx="0" cy="9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35" name="Line 9"/>
              <p:cNvSpPr>
                <a:spLocks noChangeShapeType="1"/>
              </p:cNvSpPr>
              <p:nvPr/>
            </p:nvSpPr>
            <p:spPr bwMode="auto">
              <a:xfrm flipH="1">
                <a:off x="204" y="2568"/>
                <a:ext cx="635" cy="6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36" name="Line 10"/>
              <p:cNvSpPr>
                <a:spLocks noChangeShapeType="1"/>
              </p:cNvSpPr>
              <p:nvPr/>
            </p:nvSpPr>
            <p:spPr bwMode="auto">
              <a:xfrm>
                <a:off x="839" y="2568"/>
                <a:ext cx="99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5604" name="Rectangle 11"/>
            <p:cNvSpPr>
              <a:spLocks noChangeArrowheads="1"/>
            </p:cNvSpPr>
            <p:nvPr/>
          </p:nvSpPr>
          <p:spPr bwMode="auto">
            <a:xfrm>
              <a:off x="2744" y="1616"/>
              <a:ext cx="2540" cy="1905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25605" name="Line 12"/>
            <p:cNvSpPr>
              <a:spLocks noChangeShapeType="1"/>
            </p:cNvSpPr>
            <p:nvPr/>
          </p:nvSpPr>
          <p:spPr bwMode="auto">
            <a:xfrm>
              <a:off x="1610" y="2296"/>
              <a:ext cx="26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06" name="Line 13"/>
            <p:cNvSpPr>
              <a:spLocks noChangeShapeType="1"/>
            </p:cNvSpPr>
            <p:nvPr/>
          </p:nvSpPr>
          <p:spPr bwMode="auto">
            <a:xfrm>
              <a:off x="1383" y="2387"/>
              <a:ext cx="27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07" name="Line 14"/>
            <p:cNvSpPr>
              <a:spLocks noChangeShapeType="1"/>
            </p:cNvSpPr>
            <p:nvPr/>
          </p:nvSpPr>
          <p:spPr bwMode="auto">
            <a:xfrm>
              <a:off x="2109" y="2523"/>
              <a:ext cx="25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08" name="Line 15"/>
            <p:cNvSpPr>
              <a:spLocks noChangeShapeType="1"/>
            </p:cNvSpPr>
            <p:nvPr/>
          </p:nvSpPr>
          <p:spPr bwMode="auto">
            <a:xfrm>
              <a:off x="1837" y="2614"/>
              <a:ext cx="26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09" name="Line 16"/>
            <p:cNvSpPr>
              <a:spLocks noChangeShapeType="1"/>
            </p:cNvSpPr>
            <p:nvPr/>
          </p:nvSpPr>
          <p:spPr bwMode="auto">
            <a:xfrm>
              <a:off x="1338" y="2931"/>
              <a:ext cx="29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0" name="Line 17"/>
            <p:cNvSpPr>
              <a:spLocks noChangeShapeType="1"/>
            </p:cNvSpPr>
            <p:nvPr/>
          </p:nvSpPr>
          <p:spPr bwMode="auto">
            <a:xfrm>
              <a:off x="1837" y="3158"/>
              <a:ext cx="28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1" name="Line 18"/>
            <p:cNvSpPr>
              <a:spLocks noChangeShapeType="1"/>
            </p:cNvSpPr>
            <p:nvPr/>
          </p:nvSpPr>
          <p:spPr bwMode="auto">
            <a:xfrm>
              <a:off x="1111" y="3022"/>
              <a:ext cx="30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2" name="Line 19"/>
            <p:cNvSpPr>
              <a:spLocks noChangeShapeType="1"/>
            </p:cNvSpPr>
            <p:nvPr/>
          </p:nvSpPr>
          <p:spPr bwMode="auto">
            <a:xfrm>
              <a:off x="1565" y="3249"/>
              <a:ext cx="29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3" name="Line 20"/>
            <p:cNvSpPr>
              <a:spLocks noChangeShapeType="1"/>
            </p:cNvSpPr>
            <p:nvPr/>
          </p:nvSpPr>
          <p:spPr bwMode="auto">
            <a:xfrm flipV="1">
              <a:off x="4286" y="1842"/>
              <a:ext cx="0" cy="108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4" name="Line 21"/>
            <p:cNvSpPr>
              <a:spLocks noChangeShapeType="1"/>
            </p:cNvSpPr>
            <p:nvPr/>
          </p:nvSpPr>
          <p:spPr bwMode="auto">
            <a:xfrm flipH="1">
              <a:off x="3424" y="2931"/>
              <a:ext cx="862" cy="49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5" name="Line 22"/>
            <p:cNvSpPr>
              <a:spLocks noChangeShapeType="1"/>
            </p:cNvSpPr>
            <p:nvPr/>
          </p:nvSpPr>
          <p:spPr bwMode="auto">
            <a:xfrm>
              <a:off x="4286" y="2931"/>
              <a:ext cx="816" cy="47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5616" name="Group 23"/>
            <p:cNvGrpSpPr>
              <a:grpSpLocks/>
            </p:cNvGrpSpPr>
            <p:nvPr/>
          </p:nvGrpSpPr>
          <p:grpSpPr bwMode="auto">
            <a:xfrm>
              <a:off x="4150" y="2296"/>
              <a:ext cx="499" cy="953"/>
              <a:chOff x="4377" y="2160"/>
              <a:chExt cx="499" cy="953"/>
            </a:xfrm>
          </p:grpSpPr>
          <p:sp>
            <p:nvSpPr>
              <p:cNvPr id="25624" name="Line 24"/>
              <p:cNvSpPr>
                <a:spLocks noChangeShapeType="1"/>
              </p:cNvSpPr>
              <p:nvPr/>
            </p:nvSpPr>
            <p:spPr bwMode="auto">
              <a:xfrm flipV="1">
                <a:off x="4377" y="2251"/>
                <a:ext cx="0" cy="63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25" name="Line 25"/>
              <p:cNvSpPr>
                <a:spLocks noChangeShapeType="1"/>
              </p:cNvSpPr>
              <p:nvPr/>
            </p:nvSpPr>
            <p:spPr bwMode="auto">
              <a:xfrm flipV="1">
                <a:off x="4740" y="2478"/>
                <a:ext cx="0" cy="63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26" name="Line 26"/>
              <p:cNvSpPr>
                <a:spLocks noChangeShapeType="1"/>
              </p:cNvSpPr>
              <p:nvPr/>
            </p:nvSpPr>
            <p:spPr bwMode="auto">
              <a:xfrm flipV="1">
                <a:off x="4876" y="2387"/>
                <a:ext cx="0" cy="63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27" name="Line 27"/>
              <p:cNvSpPr>
                <a:spLocks noChangeShapeType="1"/>
              </p:cNvSpPr>
              <p:nvPr/>
            </p:nvSpPr>
            <p:spPr bwMode="auto">
              <a:xfrm flipV="1">
                <a:off x="4377" y="2160"/>
                <a:ext cx="136" cy="9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28" name="Line 28"/>
              <p:cNvSpPr>
                <a:spLocks noChangeShapeType="1"/>
              </p:cNvSpPr>
              <p:nvPr/>
            </p:nvSpPr>
            <p:spPr bwMode="auto">
              <a:xfrm flipV="1">
                <a:off x="4740" y="3022"/>
                <a:ext cx="136" cy="9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29" name="Line 29"/>
              <p:cNvSpPr>
                <a:spLocks noChangeShapeType="1"/>
              </p:cNvSpPr>
              <p:nvPr/>
            </p:nvSpPr>
            <p:spPr bwMode="auto">
              <a:xfrm flipV="1">
                <a:off x="4740" y="2387"/>
                <a:ext cx="136" cy="91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30" name="Line 30"/>
              <p:cNvSpPr>
                <a:spLocks noChangeShapeType="1"/>
              </p:cNvSpPr>
              <p:nvPr/>
            </p:nvSpPr>
            <p:spPr bwMode="auto">
              <a:xfrm>
                <a:off x="4377" y="2886"/>
                <a:ext cx="363" cy="227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31" name="Line 31"/>
              <p:cNvSpPr>
                <a:spLocks noChangeShapeType="1"/>
              </p:cNvSpPr>
              <p:nvPr/>
            </p:nvSpPr>
            <p:spPr bwMode="auto">
              <a:xfrm>
                <a:off x="4513" y="2160"/>
                <a:ext cx="363" cy="227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32" name="Line 32"/>
              <p:cNvSpPr>
                <a:spLocks noChangeShapeType="1"/>
              </p:cNvSpPr>
              <p:nvPr/>
            </p:nvSpPr>
            <p:spPr bwMode="auto">
              <a:xfrm>
                <a:off x="4377" y="2251"/>
                <a:ext cx="363" cy="227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5617" name="Rectangle 33"/>
            <p:cNvSpPr>
              <a:spLocks noChangeArrowheads="1"/>
            </p:cNvSpPr>
            <p:nvPr/>
          </p:nvSpPr>
          <p:spPr bwMode="auto">
            <a:xfrm>
              <a:off x="5012" y="1661"/>
              <a:ext cx="25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tabLst>
                  <a:tab pos="619125" algn="l"/>
                </a:tabLst>
              </a:pPr>
              <a:r>
                <a:rPr kumimoji="0" lang="ru-RU" altLang="ru-RU" sz="3200">
                  <a:latin typeface="Times New Roman" pitchFamily="18" charset="0"/>
                </a:rPr>
                <a:t>α</a:t>
              </a:r>
            </a:p>
          </p:txBody>
        </p:sp>
        <p:sp>
          <p:nvSpPr>
            <p:cNvPr id="25618" name="WordArt 34"/>
            <p:cNvSpPr>
              <a:spLocks noChangeArrowheads="1" noChangeShapeType="1" noTextEdit="1"/>
            </p:cNvSpPr>
            <p:nvPr/>
          </p:nvSpPr>
          <p:spPr bwMode="auto">
            <a:xfrm>
              <a:off x="249" y="3294"/>
              <a:ext cx="91" cy="1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x</a:t>
              </a:r>
              <a:endPara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latin typeface="Arial"/>
                <a:cs typeface="Arial"/>
              </a:endParaRPr>
            </a:p>
          </p:txBody>
        </p:sp>
        <p:sp>
          <p:nvSpPr>
            <p:cNvPr id="25619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2381" y="3521"/>
              <a:ext cx="91" cy="1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y</a:t>
              </a:r>
              <a:endPara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latin typeface="Arial"/>
                <a:cs typeface="Arial"/>
              </a:endParaRPr>
            </a:p>
          </p:txBody>
        </p:sp>
        <p:sp>
          <p:nvSpPr>
            <p:cNvPr id="25620" name="WordArt 36"/>
            <p:cNvSpPr>
              <a:spLocks noChangeArrowheads="1" noChangeShapeType="1" noTextEdit="1"/>
            </p:cNvSpPr>
            <p:nvPr/>
          </p:nvSpPr>
          <p:spPr bwMode="auto">
            <a:xfrm>
              <a:off x="1746" y="1616"/>
              <a:ext cx="91" cy="1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z</a:t>
              </a:r>
              <a:endPara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latin typeface="Arial"/>
                <a:cs typeface="Arial"/>
              </a:endParaRPr>
            </a:p>
          </p:txBody>
        </p:sp>
        <p:sp>
          <p:nvSpPr>
            <p:cNvPr id="25621" name="WordArt 37"/>
            <p:cNvSpPr>
              <a:spLocks noChangeArrowheads="1" noChangeShapeType="1" noTextEdit="1"/>
            </p:cNvSpPr>
            <p:nvPr/>
          </p:nvSpPr>
          <p:spPr bwMode="auto">
            <a:xfrm flipH="1">
              <a:off x="3288" y="3339"/>
              <a:ext cx="91" cy="1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x</a:t>
              </a:r>
              <a:endPara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latin typeface="Arial"/>
                <a:cs typeface="Arial"/>
              </a:endParaRPr>
            </a:p>
          </p:txBody>
        </p:sp>
        <p:sp>
          <p:nvSpPr>
            <p:cNvPr id="25622" name="WordArt 38"/>
            <p:cNvSpPr>
              <a:spLocks noChangeArrowheads="1" noChangeShapeType="1" noTextEdit="1"/>
            </p:cNvSpPr>
            <p:nvPr/>
          </p:nvSpPr>
          <p:spPr bwMode="auto">
            <a:xfrm>
              <a:off x="5148" y="3203"/>
              <a:ext cx="91" cy="1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y</a:t>
              </a:r>
              <a:endPara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latin typeface="Arial"/>
                <a:cs typeface="Arial"/>
              </a:endParaRPr>
            </a:p>
          </p:txBody>
        </p:sp>
        <p:sp>
          <p:nvSpPr>
            <p:cNvPr id="25623" name="WordArt 39"/>
            <p:cNvSpPr>
              <a:spLocks noChangeArrowheads="1" noChangeShapeType="1" noTextEdit="1"/>
            </p:cNvSpPr>
            <p:nvPr/>
          </p:nvSpPr>
          <p:spPr bwMode="auto">
            <a:xfrm>
              <a:off x="4332" y="1661"/>
              <a:ext cx="91" cy="1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z</a:t>
              </a:r>
              <a:endParaRPr lang="ru-RU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latin typeface="Arial"/>
                <a:cs typeface="Arial"/>
              </a:endParaRPr>
            </a:p>
          </p:txBody>
        </p:sp>
      </p:grp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4"/>
          <p:cNvSpPr txBox="1">
            <a:spLocks noChangeArrowheads="1"/>
          </p:cNvSpPr>
          <p:nvPr/>
        </p:nvSpPr>
        <p:spPr bwMode="auto">
          <a:xfrm>
            <a:off x="2124075" y="333375"/>
            <a:ext cx="6300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ru-RU" altLang="ru-RU" sz="3600" b="1" i="1">
                <a:latin typeface="Times New Roman" pitchFamily="18" charset="0"/>
              </a:rPr>
              <a:t>Центральная проекция</a:t>
            </a:r>
          </a:p>
        </p:txBody>
      </p:sp>
      <p:grpSp>
        <p:nvGrpSpPr>
          <p:cNvPr id="26626" name="Group 160"/>
          <p:cNvGrpSpPr>
            <a:grpSpLocks/>
          </p:cNvGrpSpPr>
          <p:nvPr/>
        </p:nvGrpSpPr>
        <p:grpSpPr bwMode="auto">
          <a:xfrm>
            <a:off x="1042988" y="2349500"/>
            <a:ext cx="6842125" cy="3602038"/>
            <a:chOff x="657" y="1480"/>
            <a:chExt cx="4310" cy="2269"/>
          </a:xfrm>
        </p:grpSpPr>
        <p:sp>
          <p:nvSpPr>
            <p:cNvPr id="26627" name="Rectangle 16"/>
            <p:cNvSpPr>
              <a:spLocks noChangeArrowheads="1"/>
            </p:cNvSpPr>
            <p:nvPr/>
          </p:nvSpPr>
          <p:spPr bwMode="auto">
            <a:xfrm>
              <a:off x="1474" y="1979"/>
              <a:ext cx="1633" cy="177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26628" name="Line 128"/>
            <p:cNvSpPr>
              <a:spLocks noChangeShapeType="1"/>
            </p:cNvSpPr>
            <p:nvPr/>
          </p:nvSpPr>
          <p:spPr bwMode="auto">
            <a:xfrm>
              <a:off x="3696" y="3249"/>
              <a:ext cx="272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67" name="Line 129"/>
            <p:cNvSpPr>
              <a:spLocks noChangeShapeType="1"/>
            </p:cNvSpPr>
            <p:nvPr/>
          </p:nvSpPr>
          <p:spPr bwMode="auto">
            <a:xfrm>
              <a:off x="3696" y="1661"/>
              <a:ext cx="272" cy="272"/>
            </a:xfrm>
            <a:prstGeom prst="line">
              <a:avLst/>
            </a:prstGeom>
            <a:noFill/>
            <a:ln w="2540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68" name="Line 130"/>
            <p:cNvSpPr>
              <a:spLocks noChangeShapeType="1"/>
            </p:cNvSpPr>
            <p:nvPr/>
          </p:nvSpPr>
          <p:spPr bwMode="auto">
            <a:xfrm>
              <a:off x="3696" y="1661"/>
              <a:ext cx="0" cy="1588"/>
            </a:xfrm>
            <a:prstGeom prst="line">
              <a:avLst/>
            </a:prstGeom>
            <a:noFill/>
            <a:ln w="2540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1" name="Line 131"/>
            <p:cNvSpPr>
              <a:spLocks noChangeShapeType="1"/>
            </p:cNvSpPr>
            <p:nvPr/>
          </p:nvSpPr>
          <p:spPr bwMode="auto">
            <a:xfrm>
              <a:off x="3969" y="1933"/>
              <a:ext cx="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32" name="Line 132"/>
            <p:cNvSpPr>
              <a:spLocks noChangeShapeType="1"/>
            </p:cNvSpPr>
            <p:nvPr/>
          </p:nvSpPr>
          <p:spPr bwMode="auto">
            <a:xfrm flipV="1">
              <a:off x="3969" y="1752"/>
              <a:ext cx="998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1" name="Line 133"/>
            <p:cNvSpPr>
              <a:spLocks noChangeShapeType="1"/>
            </p:cNvSpPr>
            <p:nvPr/>
          </p:nvSpPr>
          <p:spPr bwMode="auto">
            <a:xfrm flipV="1">
              <a:off x="3696" y="1480"/>
              <a:ext cx="998" cy="177"/>
            </a:xfrm>
            <a:prstGeom prst="line">
              <a:avLst/>
            </a:prstGeom>
            <a:noFill/>
            <a:ln w="2540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34" name="Line 134"/>
            <p:cNvSpPr>
              <a:spLocks noChangeShapeType="1"/>
            </p:cNvSpPr>
            <p:nvPr/>
          </p:nvSpPr>
          <p:spPr bwMode="auto">
            <a:xfrm flipV="1">
              <a:off x="3969" y="3339"/>
              <a:ext cx="998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35" name="Line 135"/>
            <p:cNvSpPr>
              <a:spLocks noChangeShapeType="1"/>
            </p:cNvSpPr>
            <p:nvPr/>
          </p:nvSpPr>
          <p:spPr bwMode="auto">
            <a:xfrm>
              <a:off x="4967" y="1752"/>
              <a:ext cx="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36" name="Line 136"/>
            <p:cNvSpPr>
              <a:spLocks noChangeShapeType="1"/>
            </p:cNvSpPr>
            <p:nvPr/>
          </p:nvSpPr>
          <p:spPr bwMode="auto">
            <a:xfrm>
              <a:off x="4694" y="1480"/>
              <a:ext cx="272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37" name="Line 137"/>
            <p:cNvSpPr>
              <a:spLocks noChangeShapeType="1"/>
            </p:cNvSpPr>
            <p:nvPr/>
          </p:nvSpPr>
          <p:spPr bwMode="auto">
            <a:xfrm flipV="1">
              <a:off x="703" y="1661"/>
              <a:ext cx="2993" cy="16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38" name="Line 138"/>
            <p:cNvSpPr>
              <a:spLocks noChangeShapeType="1"/>
            </p:cNvSpPr>
            <p:nvPr/>
          </p:nvSpPr>
          <p:spPr bwMode="auto">
            <a:xfrm flipV="1">
              <a:off x="703" y="1933"/>
              <a:ext cx="3266" cy="14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39" name="Line 140"/>
            <p:cNvSpPr>
              <a:spLocks noChangeShapeType="1"/>
            </p:cNvSpPr>
            <p:nvPr/>
          </p:nvSpPr>
          <p:spPr bwMode="auto">
            <a:xfrm flipV="1">
              <a:off x="703" y="1752"/>
              <a:ext cx="4264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40" name="Line 141"/>
            <p:cNvSpPr>
              <a:spLocks noChangeShapeType="1"/>
            </p:cNvSpPr>
            <p:nvPr/>
          </p:nvSpPr>
          <p:spPr bwMode="auto">
            <a:xfrm flipV="1">
              <a:off x="703" y="3249"/>
              <a:ext cx="2993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41" name="Line 142"/>
            <p:cNvSpPr>
              <a:spLocks noChangeShapeType="1"/>
            </p:cNvSpPr>
            <p:nvPr/>
          </p:nvSpPr>
          <p:spPr bwMode="auto">
            <a:xfrm>
              <a:off x="703" y="3339"/>
              <a:ext cx="326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42" name="Line 143"/>
            <p:cNvSpPr>
              <a:spLocks noChangeShapeType="1"/>
            </p:cNvSpPr>
            <p:nvPr/>
          </p:nvSpPr>
          <p:spPr bwMode="auto">
            <a:xfrm>
              <a:off x="703" y="3339"/>
              <a:ext cx="4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6643" name="Group 159"/>
            <p:cNvGrpSpPr>
              <a:grpSpLocks/>
            </p:cNvGrpSpPr>
            <p:nvPr/>
          </p:nvGrpSpPr>
          <p:grpSpPr bwMode="auto">
            <a:xfrm>
              <a:off x="1837" y="2613"/>
              <a:ext cx="816" cy="817"/>
              <a:chOff x="1837" y="2613"/>
              <a:chExt cx="816" cy="817"/>
            </a:xfrm>
          </p:grpSpPr>
          <p:sp>
            <p:nvSpPr>
              <p:cNvPr id="26651" name="Line 146"/>
              <p:cNvSpPr>
                <a:spLocks noChangeShapeType="1"/>
              </p:cNvSpPr>
              <p:nvPr/>
            </p:nvSpPr>
            <p:spPr bwMode="auto">
              <a:xfrm>
                <a:off x="2381" y="2614"/>
                <a:ext cx="0" cy="816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52" name="Line 147"/>
              <p:cNvSpPr>
                <a:spLocks noChangeShapeType="1"/>
              </p:cNvSpPr>
              <p:nvPr/>
            </p:nvSpPr>
            <p:spPr bwMode="auto">
              <a:xfrm flipV="1">
                <a:off x="1837" y="2614"/>
                <a:ext cx="544" cy="9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53" name="Line 148"/>
              <p:cNvSpPr>
                <a:spLocks noChangeShapeType="1"/>
              </p:cNvSpPr>
              <p:nvPr/>
            </p:nvSpPr>
            <p:spPr bwMode="auto">
              <a:xfrm>
                <a:off x="1837" y="3294"/>
                <a:ext cx="544" cy="136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54" name="Line 149"/>
              <p:cNvSpPr>
                <a:spLocks noChangeShapeType="1"/>
              </p:cNvSpPr>
              <p:nvPr/>
            </p:nvSpPr>
            <p:spPr bwMode="auto">
              <a:xfrm>
                <a:off x="2381" y="2613"/>
                <a:ext cx="272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55" name="Line 150"/>
              <p:cNvSpPr>
                <a:spLocks noChangeShapeType="1"/>
              </p:cNvSpPr>
              <p:nvPr/>
            </p:nvSpPr>
            <p:spPr bwMode="auto">
              <a:xfrm>
                <a:off x="2653" y="2614"/>
                <a:ext cx="0" cy="725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56" name="Line 151"/>
              <p:cNvSpPr>
                <a:spLocks noChangeShapeType="1"/>
              </p:cNvSpPr>
              <p:nvPr/>
            </p:nvSpPr>
            <p:spPr bwMode="auto">
              <a:xfrm flipV="1">
                <a:off x="2381" y="3339"/>
                <a:ext cx="272" cy="9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657" name="Line 152"/>
              <p:cNvSpPr>
                <a:spLocks noChangeShapeType="1"/>
              </p:cNvSpPr>
              <p:nvPr/>
            </p:nvSpPr>
            <p:spPr bwMode="auto">
              <a:xfrm>
                <a:off x="1837" y="2704"/>
                <a:ext cx="0" cy="59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5382" name="Line 153"/>
            <p:cNvSpPr>
              <a:spLocks noChangeShapeType="1"/>
            </p:cNvSpPr>
            <p:nvPr/>
          </p:nvSpPr>
          <p:spPr bwMode="auto">
            <a:xfrm>
              <a:off x="3969" y="1933"/>
              <a:ext cx="0" cy="1588"/>
            </a:xfrm>
            <a:prstGeom prst="line">
              <a:avLst/>
            </a:prstGeom>
            <a:noFill/>
            <a:ln w="2540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83" name="Line 154"/>
            <p:cNvSpPr>
              <a:spLocks noChangeShapeType="1"/>
            </p:cNvSpPr>
            <p:nvPr/>
          </p:nvSpPr>
          <p:spPr bwMode="auto">
            <a:xfrm>
              <a:off x="4967" y="1752"/>
              <a:ext cx="0" cy="1588"/>
            </a:xfrm>
            <a:prstGeom prst="line">
              <a:avLst/>
            </a:prstGeom>
            <a:noFill/>
            <a:ln w="2540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84" name="Line 155"/>
            <p:cNvSpPr>
              <a:spLocks noChangeShapeType="1"/>
            </p:cNvSpPr>
            <p:nvPr/>
          </p:nvSpPr>
          <p:spPr bwMode="auto">
            <a:xfrm>
              <a:off x="4694" y="1480"/>
              <a:ext cx="272" cy="272"/>
            </a:xfrm>
            <a:prstGeom prst="line">
              <a:avLst/>
            </a:prstGeom>
            <a:noFill/>
            <a:ln w="2540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85" name="Line 156"/>
            <p:cNvSpPr>
              <a:spLocks noChangeShapeType="1"/>
            </p:cNvSpPr>
            <p:nvPr/>
          </p:nvSpPr>
          <p:spPr bwMode="auto">
            <a:xfrm>
              <a:off x="3696" y="3249"/>
              <a:ext cx="272" cy="272"/>
            </a:xfrm>
            <a:prstGeom prst="line">
              <a:avLst/>
            </a:prstGeom>
            <a:noFill/>
            <a:ln w="2540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86" name="Line 157"/>
            <p:cNvSpPr>
              <a:spLocks noChangeShapeType="1"/>
            </p:cNvSpPr>
            <p:nvPr/>
          </p:nvSpPr>
          <p:spPr bwMode="auto">
            <a:xfrm flipV="1">
              <a:off x="3969" y="1752"/>
              <a:ext cx="998" cy="177"/>
            </a:xfrm>
            <a:prstGeom prst="line">
              <a:avLst/>
            </a:prstGeom>
            <a:noFill/>
            <a:ln w="2540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87" name="Line 158"/>
            <p:cNvSpPr>
              <a:spLocks noChangeShapeType="1"/>
            </p:cNvSpPr>
            <p:nvPr/>
          </p:nvSpPr>
          <p:spPr bwMode="auto">
            <a:xfrm flipV="1">
              <a:off x="3969" y="3339"/>
              <a:ext cx="998" cy="177"/>
            </a:xfrm>
            <a:prstGeom prst="line">
              <a:avLst/>
            </a:prstGeom>
            <a:noFill/>
            <a:ln w="25400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650" name="Oval 17"/>
            <p:cNvSpPr>
              <a:spLocks noChangeArrowheads="1"/>
            </p:cNvSpPr>
            <p:nvPr/>
          </p:nvSpPr>
          <p:spPr bwMode="auto">
            <a:xfrm>
              <a:off x="657" y="3294"/>
              <a:ext cx="91" cy="91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</p:grp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0" y="1727200"/>
            <a:ext cx="9144000" cy="22780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kumimoji="0" lang="ru-RU" sz="6600" dirty="0">
                <a:latin typeface="Times New Roman" pitchFamily="18" charset="0"/>
              </a:rPr>
              <a:t>Практическое</a:t>
            </a:r>
          </a:p>
          <a:p>
            <a:pPr algn="ctr">
              <a:spcBef>
                <a:spcPts val="1200"/>
              </a:spcBef>
              <a:defRPr/>
            </a:pPr>
            <a:r>
              <a:rPr kumimoji="0" lang="ru-RU" sz="6600" dirty="0">
                <a:latin typeface="Times New Roman" pitchFamily="18" charset="0"/>
              </a:rPr>
              <a:t> задание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AutoShape 8"/>
          <p:cNvSpPr>
            <a:spLocks noChangeArrowheads="1"/>
          </p:cNvSpPr>
          <p:nvPr/>
        </p:nvSpPr>
        <p:spPr bwMode="auto">
          <a:xfrm>
            <a:off x="250825" y="4149725"/>
            <a:ext cx="8893175" cy="1584325"/>
          </a:xfrm>
          <a:prstGeom prst="parallelogram">
            <a:avLst>
              <a:gd name="adj" fmla="val 10080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382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ru-RU" altLang="ru-RU" sz="2800" b="1" i="1">
                <a:latin typeface="Times New Roman" pitchFamily="18" charset="0"/>
              </a:rPr>
              <a:t>Построение перспективного изображения прямых, перпендикулярных и параллельных картинной плоскости</a:t>
            </a:r>
          </a:p>
        </p:txBody>
      </p:sp>
      <p:sp>
        <p:nvSpPr>
          <p:cNvPr id="28675" name="AutoShape 14"/>
          <p:cNvSpPr>
            <a:spLocks noChangeArrowheads="1"/>
          </p:cNvSpPr>
          <p:nvPr/>
        </p:nvSpPr>
        <p:spPr bwMode="auto">
          <a:xfrm rot="-1604499">
            <a:off x="3276600" y="2349500"/>
            <a:ext cx="4679950" cy="2447925"/>
          </a:xfrm>
          <a:prstGeom prst="parallelogram">
            <a:avLst>
              <a:gd name="adj" fmla="val 47795"/>
            </a:avLst>
          </a:prstGeom>
          <a:solidFill>
            <a:schemeClr val="accent1">
              <a:alpha val="65097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8679" name="Oval 7"/>
          <p:cNvSpPr>
            <a:spLocks noChangeArrowheads="1"/>
          </p:cNvSpPr>
          <p:nvPr/>
        </p:nvSpPr>
        <p:spPr bwMode="auto">
          <a:xfrm>
            <a:off x="7596188" y="2852738"/>
            <a:ext cx="144462" cy="144462"/>
          </a:xfrm>
          <a:prstGeom prst="ellipse">
            <a:avLst/>
          </a:prstGeom>
          <a:solidFill>
            <a:srgbClr val="FFFF0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8677" name="Line 15"/>
          <p:cNvSpPr>
            <a:spLocks noChangeShapeType="1"/>
          </p:cNvSpPr>
          <p:nvPr/>
        </p:nvSpPr>
        <p:spPr bwMode="auto">
          <a:xfrm>
            <a:off x="395288" y="5300663"/>
            <a:ext cx="44640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78" name="Line 16"/>
          <p:cNvSpPr>
            <a:spLocks noChangeShapeType="1"/>
          </p:cNvSpPr>
          <p:nvPr/>
        </p:nvSpPr>
        <p:spPr bwMode="auto">
          <a:xfrm>
            <a:off x="1476375" y="4365625"/>
            <a:ext cx="525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89" name="Line 17"/>
          <p:cNvSpPr>
            <a:spLocks noChangeShapeType="1"/>
          </p:cNvSpPr>
          <p:nvPr/>
        </p:nvSpPr>
        <p:spPr bwMode="auto">
          <a:xfrm flipH="1">
            <a:off x="539750" y="2924175"/>
            <a:ext cx="7127875" cy="0"/>
          </a:xfrm>
          <a:prstGeom prst="line">
            <a:avLst/>
          </a:prstGeom>
          <a:noFill/>
          <a:ln w="9525">
            <a:solidFill>
              <a:schemeClr val="tx1">
                <a:alpha val="9294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94" name="Line 22"/>
          <p:cNvSpPr>
            <a:spLocks noChangeShapeType="1"/>
          </p:cNvSpPr>
          <p:nvPr/>
        </p:nvSpPr>
        <p:spPr bwMode="auto">
          <a:xfrm flipH="1">
            <a:off x="4859338" y="2924175"/>
            <a:ext cx="865187" cy="2376488"/>
          </a:xfrm>
          <a:prstGeom prst="line">
            <a:avLst/>
          </a:prstGeom>
          <a:noFill/>
          <a:ln w="28575">
            <a:solidFill>
              <a:srgbClr val="990099">
                <a:alpha val="92940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95" name="Line 23"/>
          <p:cNvSpPr>
            <a:spLocks noChangeShapeType="1"/>
          </p:cNvSpPr>
          <p:nvPr/>
        </p:nvSpPr>
        <p:spPr bwMode="auto">
          <a:xfrm>
            <a:off x="5724525" y="2924175"/>
            <a:ext cx="1008063" cy="1441450"/>
          </a:xfrm>
          <a:prstGeom prst="line">
            <a:avLst/>
          </a:prstGeom>
          <a:noFill/>
          <a:ln w="28575">
            <a:solidFill>
              <a:srgbClr val="990099">
                <a:alpha val="92940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96" name="Line 24"/>
          <p:cNvSpPr>
            <a:spLocks noChangeShapeType="1"/>
          </p:cNvSpPr>
          <p:nvPr/>
        </p:nvSpPr>
        <p:spPr bwMode="auto">
          <a:xfrm flipV="1">
            <a:off x="4067175" y="2205038"/>
            <a:ext cx="3097213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97" name="Line 25"/>
          <p:cNvSpPr>
            <a:spLocks noChangeShapeType="1"/>
          </p:cNvSpPr>
          <p:nvPr/>
        </p:nvSpPr>
        <p:spPr bwMode="auto">
          <a:xfrm>
            <a:off x="7667625" y="2924175"/>
            <a:ext cx="1588" cy="1944688"/>
          </a:xfrm>
          <a:prstGeom prst="line">
            <a:avLst/>
          </a:prstGeom>
          <a:noFill/>
          <a:ln w="9525">
            <a:solidFill>
              <a:schemeClr val="tx1">
                <a:alpha val="92940"/>
              </a:schemeClr>
            </a:solidFill>
            <a:round/>
            <a:headEnd/>
            <a:tailEnd type="arrow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28698" name="Line 26"/>
          <p:cNvSpPr>
            <a:spLocks noChangeShapeType="1"/>
          </p:cNvSpPr>
          <p:nvPr/>
        </p:nvSpPr>
        <p:spPr bwMode="auto">
          <a:xfrm>
            <a:off x="5795963" y="4868863"/>
            <a:ext cx="1873250" cy="0"/>
          </a:xfrm>
          <a:prstGeom prst="line">
            <a:avLst/>
          </a:prstGeom>
          <a:noFill/>
          <a:ln w="9525">
            <a:solidFill>
              <a:schemeClr val="tx1">
                <a:alpha val="92940"/>
              </a:schemeClr>
            </a:solidFill>
            <a:round/>
            <a:headEnd type="arrow" w="med" len="lg"/>
            <a:tailEnd type="non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28685" name="Line 27"/>
          <p:cNvSpPr>
            <a:spLocks noChangeShapeType="1"/>
          </p:cNvSpPr>
          <p:nvPr/>
        </p:nvSpPr>
        <p:spPr bwMode="auto">
          <a:xfrm flipV="1">
            <a:off x="1042988" y="4365625"/>
            <a:ext cx="2016125" cy="9350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686" name="Line 29"/>
          <p:cNvSpPr>
            <a:spLocks noChangeShapeType="1"/>
          </p:cNvSpPr>
          <p:nvPr/>
        </p:nvSpPr>
        <p:spPr bwMode="auto">
          <a:xfrm flipV="1">
            <a:off x="3203575" y="4365625"/>
            <a:ext cx="1944688" cy="9350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702" name="Line 30"/>
          <p:cNvSpPr>
            <a:spLocks noChangeShapeType="1"/>
          </p:cNvSpPr>
          <p:nvPr/>
        </p:nvSpPr>
        <p:spPr bwMode="auto">
          <a:xfrm flipH="1" flipV="1">
            <a:off x="5724525" y="2924175"/>
            <a:ext cx="71438" cy="1944688"/>
          </a:xfrm>
          <a:prstGeom prst="line">
            <a:avLst/>
          </a:prstGeom>
          <a:noFill/>
          <a:ln w="9525">
            <a:solidFill>
              <a:schemeClr val="tx1">
                <a:alpha val="92940"/>
              </a:schemeClr>
            </a:solidFill>
            <a:round/>
            <a:headEnd/>
            <a:tailEnd type="arrow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28715" name="Line 43"/>
          <p:cNvSpPr>
            <a:spLocks noChangeShapeType="1"/>
          </p:cNvSpPr>
          <p:nvPr/>
        </p:nvSpPr>
        <p:spPr bwMode="auto">
          <a:xfrm flipH="1">
            <a:off x="3059113" y="2924175"/>
            <a:ext cx="4608512" cy="144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716" name="Line 44"/>
          <p:cNvSpPr>
            <a:spLocks noChangeShapeType="1"/>
          </p:cNvSpPr>
          <p:nvPr/>
        </p:nvSpPr>
        <p:spPr bwMode="auto">
          <a:xfrm flipH="1">
            <a:off x="1042988" y="2924175"/>
            <a:ext cx="6624637" cy="2376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717" name="Line 45"/>
          <p:cNvSpPr>
            <a:spLocks noChangeShapeType="1"/>
          </p:cNvSpPr>
          <p:nvPr/>
        </p:nvSpPr>
        <p:spPr bwMode="auto">
          <a:xfrm flipV="1">
            <a:off x="5435600" y="3429000"/>
            <a:ext cx="649288" cy="2873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718" name="Line 46"/>
          <p:cNvSpPr>
            <a:spLocks noChangeShapeType="1"/>
          </p:cNvSpPr>
          <p:nvPr/>
        </p:nvSpPr>
        <p:spPr bwMode="auto">
          <a:xfrm flipH="1">
            <a:off x="3132138" y="2924175"/>
            <a:ext cx="4535487" cy="2376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719" name="Line 47"/>
          <p:cNvSpPr>
            <a:spLocks noChangeShapeType="1"/>
          </p:cNvSpPr>
          <p:nvPr/>
        </p:nvSpPr>
        <p:spPr bwMode="auto">
          <a:xfrm flipH="1">
            <a:off x="5148263" y="2924175"/>
            <a:ext cx="2519362" cy="144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720" name="Line 48"/>
          <p:cNvSpPr>
            <a:spLocks noChangeShapeType="1"/>
          </p:cNvSpPr>
          <p:nvPr/>
        </p:nvSpPr>
        <p:spPr bwMode="auto">
          <a:xfrm flipV="1">
            <a:off x="5219700" y="3716338"/>
            <a:ext cx="1081088" cy="5048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28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28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8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28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28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8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 animBg="1"/>
      <p:bldP spid="28689" grpId="0" animBg="1"/>
      <p:bldP spid="28694" grpId="0" animBg="1"/>
      <p:bldP spid="28695" grpId="0" animBg="1"/>
      <p:bldP spid="28696" grpId="0" animBg="1"/>
      <p:bldP spid="28697" grpId="0" animBg="1"/>
      <p:bldP spid="28698" grpId="0" animBg="1"/>
      <p:bldP spid="28702" grpId="0" animBg="1"/>
      <p:bldP spid="28715" grpId="0" animBg="1"/>
      <p:bldP spid="28716" grpId="0" animBg="1"/>
      <p:bldP spid="28717" grpId="0" animBg="1"/>
      <p:bldP spid="28718" grpId="0" animBg="1"/>
      <p:bldP spid="28719" grpId="0" animBg="1"/>
      <p:bldP spid="287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83" name="Freeform 87"/>
          <p:cNvSpPr>
            <a:spLocks/>
          </p:cNvSpPr>
          <p:nvPr/>
        </p:nvSpPr>
        <p:spPr bwMode="auto">
          <a:xfrm>
            <a:off x="3708400" y="476250"/>
            <a:ext cx="5062538" cy="3422650"/>
          </a:xfrm>
          <a:custGeom>
            <a:avLst/>
            <a:gdLst>
              <a:gd name="T0" fmla="*/ 2147483647 w 3189"/>
              <a:gd name="T1" fmla="*/ 2147483647 h 2156"/>
              <a:gd name="T2" fmla="*/ 2147483647 w 3189"/>
              <a:gd name="T3" fmla="*/ 2147483647 h 2156"/>
              <a:gd name="T4" fmla="*/ 2147483647 w 3189"/>
              <a:gd name="T5" fmla="*/ 2147483647 h 2156"/>
              <a:gd name="T6" fmla="*/ 2147483647 w 3189"/>
              <a:gd name="T7" fmla="*/ 2147483647 h 2156"/>
              <a:gd name="T8" fmla="*/ 2147483647 w 3189"/>
              <a:gd name="T9" fmla="*/ 2147483647 h 2156"/>
              <a:gd name="T10" fmla="*/ 2147483647 w 3189"/>
              <a:gd name="T11" fmla="*/ 2147483647 h 2156"/>
              <a:gd name="T12" fmla="*/ 2147483647 w 3189"/>
              <a:gd name="T13" fmla="*/ 2147483647 h 2156"/>
              <a:gd name="T14" fmla="*/ 2147483647 w 3189"/>
              <a:gd name="T15" fmla="*/ 2147483647 h 2156"/>
              <a:gd name="T16" fmla="*/ 2147483647 w 3189"/>
              <a:gd name="T17" fmla="*/ 2147483647 h 2156"/>
              <a:gd name="T18" fmla="*/ 0 w 3189"/>
              <a:gd name="T19" fmla="*/ 2147483647 h 2156"/>
              <a:gd name="T20" fmla="*/ 2147483647 w 3189"/>
              <a:gd name="T21" fmla="*/ 2147483647 h 2156"/>
              <a:gd name="T22" fmla="*/ 2147483647 w 3189"/>
              <a:gd name="T23" fmla="*/ 2147483647 h 2156"/>
              <a:gd name="T24" fmla="*/ 2147483647 w 3189"/>
              <a:gd name="T25" fmla="*/ 2147483647 h 2156"/>
              <a:gd name="T26" fmla="*/ 2147483647 w 3189"/>
              <a:gd name="T27" fmla="*/ 2147483647 h 2156"/>
              <a:gd name="T28" fmla="*/ 2147483647 w 3189"/>
              <a:gd name="T29" fmla="*/ 2147483647 h 2156"/>
              <a:gd name="T30" fmla="*/ 2147483647 w 3189"/>
              <a:gd name="T31" fmla="*/ 2147483647 h 2156"/>
              <a:gd name="T32" fmla="*/ 2147483647 w 3189"/>
              <a:gd name="T33" fmla="*/ 2147483647 h 2156"/>
              <a:gd name="T34" fmla="*/ 2147483647 w 3189"/>
              <a:gd name="T35" fmla="*/ 2147483647 h 2156"/>
              <a:gd name="T36" fmla="*/ 2147483647 w 3189"/>
              <a:gd name="T37" fmla="*/ 2147483647 h 2156"/>
              <a:gd name="T38" fmla="*/ 2147483647 w 3189"/>
              <a:gd name="T39" fmla="*/ 2147483647 h 2156"/>
              <a:gd name="T40" fmla="*/ 2147483647 w 3189"/>
              <a:gd name="T41" fmla="*/ 2147483647 h 2156"/>
              <a:gd name="T42" fmla="*/ 2147483647 w 3189"/>
              <a:gd name="T43" fmla="*/ 2147483647 h 2156"/>
              <a:gd name="T44" fmla="*/ 2147483647 w 3189"/>
              <a:gd name="T45" fmla="*/ 2147483647 h 2156"/>
              <a:gd name="T46" fmla="*/ 2147483647 w 3189"/>
              <a:gd name="T47" fmla="*/ 2147483647 h 2156"/>
              <a:gd name="T48" fmla="*/ 2147483647 w 3189"/>
              <a:gd name="T49" fmla="*/ 2147483647 h 2156"/>
              <a:gd name="T50" fmla="*/ 2147483647 w 3189"/>
              <a:gd name="T51" fmla="*/ 2147483647 h 2156"/>
              <a:gd name="T52" fmla="*/ 2147483647 w 3189"/>
              <a:gd name="T53" fmla="*/ 2147483647 h 2156"/>
              <a:gd name="T54" fmla="*/ 2147483647 w 3189"/>
              <a:gd name="T55" fmla="*/ 2147483647 h 2156"/>
              <a:gd name="T56" fmla="*/ 2147483647 w 3189"/>
              <a:gd name="T57" fmla="*/ 2147483647 h 2156"/>
              <a:gd name="T58" fmla="*/ 2147483647 w 3189"/>
              <a:gd name="T59" fmla="*/ 2147483647 h 2156"/>
              <a:gd name="T60" fmla="*/ 2147483647 w 3189"/>
              <a:gd name="T61" fmla="*/ 2147483647 h 2156"/>
              <a:gd name="T62" fmla="*/ 2147483647 w 3189"/>
              <a:gd name="T63" fmla="*/ 2147483647 h 2156"/>
              <a:gd name="T64" fmla="*/ 2147483647 w 3189"/>
              <a:gd name="T65" fmla="*/ 2147483647 h 2156"/>
              <a:gd name="T66" fmla="*/ 2147483647 w 3189"/>
              <a:gd name="T67" fmla="*/ 2147483647 h 2156"/>
              <a:gd name="T68" fmla="*/ 2147483647 w 3189"/>
              <a:gd name="T69" fmla="*/ 2147483647 h 2156"/>
              <a:gd name="T70" fmla="*/ 2147483647 w 3189"/>
              <a:gd name="T71" fmla="*/ 2147483647 h 2156"/>
              <a:gd name="T72" fmla="*/ 2147483647 w 3189"/>
              <a:gd name="T73" fmla="*/ 2147483647 h 2156"/>
              <a:gd name="T74" fmla="*/ 2147483647 w 3189"/>
              <a:gd name="T75" fmla="*/ 2147483647 h 2156"/>
              <a:gd name="T76" fmla="*/ 2147483647 w 3189"/>
              <a:gd name="T77" fmla="*/ 2147483647 h 2156"/>
              <a:gd name="T78" fmla="*/ 2147483647 w 3189"/>
              <a:gd name="T79" fmla="*/ 2147483647 h 2156"/>
              <a:gd name="T80" fmla="*/ 2147483647 w 3189"/>
              <a:gd name="T81" fmla="*/ 2147483647 h 2156"/>
              <a:gd name="T82" fmla="*/ 2147483647 w 3189"/>
              <a:gd name="T83" fmla="*/ 2147483647 h 2156"/>
              <a:gd name="T84" fmla="*/ 2147483647 w 3189"/>
              <a:gd name="T85" fmla="*/ 2147483647 h 2156"/>
              <a:gd name="T86" fmla="*/ 2147483647 w 3189"/>
              <a:gd name="T87" fmla="*/ 2147483647 h 2156"/>
              <a:gd name="T88" fmla="*/ 2147483647 w 3189"/>
              <a:gd name="T89" fmla="*/ 2147483647 h 2156"/>
              <a:gd name="T90" fmla="*/ 2147483647 w 3189"/>
              <a:gd name="T91" fmla="*/ 2147483647 h 2156"/>
              <a:gd name="T92" fmla="*/ 2147483647 w 3189"/>
              <a:gd name="T93" fmla="*/ 2147483647 h 215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3189"/>
              <a:gd name="T142" fmla="*/ 0 h 2156"/>
              <a:gd name="T143" fmla="*/ 3189 w 3189"/>
              <a:gd name="T144" fmla="*/ 2156 h 215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3189" h="2156">
                <a:moveTo>
                  <a:pt x="556" y="1948"/>
                </a:moveTo>
                <a:cubicBezTo>
                  <a:pt x="507" y="1942"/>
                  <a:pt x="480" y="1936"/>
                  <a:pt x="443" y="1901"/>
                </a:cubicBezTo>
                <a:cubicBezTo>
                  <a:pt x="415" y="1875"/>
                  <a:pt x="389" y="1848"/>
                  <a:pt x="362" y="1821"/>
                </a:cubicBezTo>
                <a:cubicBezTo>
                  <a:pt x="355" y="1814"/>
                  <a:pt x="342" y="1801"/>
                  <a:pt x="342" y="1801"/>
                </a:cubicBezTo>
                <a:cubicBezTo>
                  <a:pt x="326" y="1755"/>
                  <a:pt x="296" y="1748"/>
                  <a:pt x="262" y="1714"/>
                </a:cubicBezTo>
                <a:cubicBezTo>
                  <a:pt x="222" y="1674"/>
                  <a:pt x="187" y="1627"/>
                  <a:pt x="141" y="1593"/>
                </a:cubicBezTo>
                <a:cubicBezTo>
                  <a:pt x="124" y="1568"/>
                  <a:pt x="127" y="1573"/>
                  <a:pt x="114" y="1540"/>
                </a:cubicBezTo>
                <a:cubicBezTo>
                  <a:pt x="112" y="1533"/>
                  <a:pt x="101" y="1522"/>
                  <a:pt x="108" y="1520"/>
                </a:cubicBezTo>
                <a:cubicBezTo>
                  <a:pt x="125" y="1515"/>
                  <a:pt x="143" y="1524"/>
                  <a:pt x="161" y="1526"/>
                </a:cubicBezTo>
                <a:cubicBezTo>
                  <a:pt x="100" y="1436"/>
                  <a:pt x="64" y="1334"/>
                  <a:pt x="0" y="1245"/>
                </a:cubicBezTo>
                <a:cubicBezTo>
                  <a:pt x="18" y="1044"/>
                  <a:pt x="54" y="885"/>
                  <a:pt x="168" y="716"/>
                </a:cubicBezTo>
                <a:cubicBezTo>
                  <a:pt x="179" y="675"/>
                  <a:pt x="206" y="661"/>
                  <a:pt x="242" y="642"/>
                </a:cubicBezTo>
                <a:cubicBezTo>
                  <a:pt x="258" y="610"/>
                  <a:pt x="295" y="548"/>
                  <a:pt x="295" y="548"/>
                </a:cubicBezTo>
                <a:cubicBezTo>
                  <a:pt x="303" y="519"/>
                  <a:pt x="317" y="502"/>
                  <a:pt x="329" y="475"/>
                </a:cubicBezTo>
                <a:cubicBezTo>
                  <a:pt x="382" y="355"/>
                  <a:pt x="465" y="291"/>
                  <a:pt x="590" y="254"/>
                </a:cubicBezTo>
                <a:cubicBezTo>
                  <a:pt x="624" y="218"/>
                  <a:pt x="681" y="192"/>
                  <a:pt x="724" y="167"/>
                </a:cubicBezTo>
                <a:cubicBezTo>
                  <a:pt x="747" y="154"/>
                  <a:pt x="762" y="134"/>
                  <a:pt x="784" y="120"/>
                </a:cubicBezTo>
                <a:cubicBezTo>
                  <a:pt x="799" y="63"/>
                  <a:pt x="869" y="80"/>
                  <a:pt x="925" y="73"/>
                </a:cubicBezTo>
                <a:cubicBezTo>
                  <a:pt x="1133" y="0"/>
                  <a:pt x="1373" y="21"/>
                  <a:pt x="1588" y="13"/>
                </a:cubicBezTo>
                <a:cubicBezTo>
                  <a:pt x="1875" y="18"/>
                  <a:pt x="2159" y="33"/>
                  <a:pt x="2445" y="53"/>
                </a:cubicBezTo>
                <a:cubicBezTo>
                  <a:pt x="2525" y="67"/>
                  <a:pt x="2610" y="90"/>
                  <a:pt x="2680" y="133"/>
                </a:cubicBezTo>
                <a:cubicBezTo>
                  <a:pt x="2737" y="221"/>
                  <a:pt x="2807" y="292"/>
                  <a:pt x="2901" y="341"/>
                </a:cubicBezTo>
                <a:cubicBezTo>
                  <a:pt x="2914" y="385"/>
                  <a:pt x="2950" y="422"/>
                  <a:pt x="2981" y="455"/>
                </a:cubicBezTo>
                <a:cubicBezTo>
                  <a:pt x="2992" y="509"/>
                  <a:pt x="2989" y="562"/>
                  <a:pt x="3008" y="615"/>
                </a:cubicBezTo>
                <a:cubicBezTo>
                  <a:pt x="3020" y="648"/>
                  <a:pt x="3046" y="671"/>
                  <a:pt x="3061" y="702"/>
                </a:cubicBezTo>
                <a:cubicBezTo>
                  <a:pt x="3084" y="749"/>
                  <a:pt x="3110" y="800"/>
                  <a:pt x="3142" y="843"/>
                </a:cubicBezTo>
                <a:cubicBezTo>
                  <a:pt x="3167" y="927"/>
                  <a:pt x="3164" y="1014"/>
                  <a:pt x="3189" y="1098"/>
                </a:cubicBezTo>
                <a:cubicBezTo>
                  <a:pt x="3179" y="1188"/>
                  <a:pt x="3168" y="1339"/>
                  <a:pt x="3095" y="1412"/>
                </a:cubicBezTo>
                <a:cubicBezTo>
                  <a:pt x="3068" y="1439"/>
                  <a:pt x="3023" y="1458"/>
                  <a:pt x="2988" y="1473"/>
                </a:cubicBezTo>
                <a:cubicBezTo>
                  <a:pt x="2928" y="1533"/>
                  <a:pt x="2839" y="1558"/>
                  <a:pt x="2767" y="1600"/>
                </a:cubicBezTo>
                <a:cubicBezTo>
                  <a:pt x="2654" y="1665"/>
                  <a:pt x="2823" y="1589"/>
                  <a:pt x="2686" y="1647"/>
                </a:cubicBezTo>
                <a:cubicBezTo>
                  <a:pt x="2677" y="1660"/>
                  <a:pt x="2662" y="1671"/>
                  <a:pt x="2659" y="1687"/>
                </a:cubicBezTo>
                <a:cubicBezTo>
                  <a:pt x="2650" y="1730"/>
                  <a:pt x="2686" y="1792"/>
                  <a:pt x="2653" y="1834"/>
                </a:cubicBezTo>
                <a:cubicBezTo>
                  <a:pt x="2616" y="1881"/>
                  <a:pt x="2575" y="1903"/>
                  <a:pt x="2519" y="1921"/>
                </a:cubicBezTo>
                <a:cubicBezTo>
                  <a:pt x="2371" y="2028"/>
                  <a:pt x="2567" y="1892"/>
                  <a:pt x="2425" y="1975"/>
                </a:cubicBezTo>
                <a:cubicBezTo>
                  <a:pt x="2357" y="2015"/>
                  <a:pt x="2421" y="1994"/>
                  <a:pt x="2371" y="2008"/>
                </a:cubicBezTo>
                <a:cubicBezTo>
                  <a:pt x="2355" y="2024"/>
                  <a:pt x="2330" y="2051"/>
                  <a:pt x="2311" y="2062"/>
                </a:cubicBezTo>
                <a:cubicBezTo>
                  <a:pt x="2288" y="2075"/>
                  <a:pt x="2260" y="2080"/>
                  <a:pt x="2238" y="2096"/>
                </a:cubicBezTo>
                <a:cubicBezTo>
                  <a:pt x="2204" y="2121"/>
                  <a:pt x="2222" y="2114"/>
                  <a:pt x="2184" y="2122"/>
                </a:cubicBezTo>
                <a:cubicBezTo>
                  <a:pt x="2154" y="2137"/>
                  <a:pt x="2137" y="2149"/>
                  <a:pt x="2104" y="2156"/>
                </a:cubicBezTo>
                <a:cubicBezTo>
                  <a:pt x="1842" y="2147"/>
                  <a:pt x="1658" y="2127"/>
                  <a:pt x="1414" y="2109"/>
                </a:cubicBezTo>
                <a:cubicBezTo>
                  <a:pt x="1383" y="2103"/>
                  <a:pt x="1350" y="2101"/>
                  <a:pt x="1320" y="2089"/>
                </a:cubicBezTo>
                <a:cubicBezTo>
                  <a:pt x="1299" y="2080"/>
                  <a:pt x="1269" y="2061"/>
                  <a:pt x="1246" y="2055"/>
                </a:cubicBezTo>
                <a:cubicBezTo>
                  <a:pt x="1091" y="2017"/>
                  <a:pt x="915" y="2028"/>
                  <a:pt x="757" y="2015"/>
                </a:cubicBezTo>
                <a:cubicBezTo>
                  <a:pt x="728" y="2007"/>
                  <a:pt x="707" y="1991"/>
                  <a:pt x="677" y="1982"/>
                </a:cubicBezTo>
                <a:cubicBezTo>
                  <a:pt x="646" y="1960"/>
                  <a:pt x="614" y="1954"/>
                  <a:pt x="576" y="1948"/>
                </a:cubicBezTo>
                <a:cubicBezTo>
                  <a:pt x="552" y="1933"/>
                  <a:pt x="556" y="1927"/>
                  <a:pt x="556" y="1948"/>
                </a:cubicBez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ru-RU" altLang="ru-RU" sz="3600" b="1" i="1">
                <a:latin typeface="Times New Roman" pitchFamily="18" charset="0"/>
              </a:rPr>
              <a:t>Построение перспективы комнаты</a:t>
            </a:r>
          </a:p>
        </p:txBody>
      </p:sp>
      <p:sp>
        <p:nvSpPr>
          <p:cNvPr id="29764" name="Rectangle 68"/>
          <p:cNvSpPr>
            <a:spLocks noChangeArrowheads="1"/>
          </p:cNvSpPr>
          <p:nvPr/>
        </p:nvSpPr>
        <p:spPr bwMode="auto">
          <a:xfrm>
            <a:off x="5219700" y="4148138"/>
            <a:ext cx="2305050" cy="230505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9765" name="Line 69"/>
          <p:cNvSpPr>
            <a:spLocks noChangeShapeType="1"/>
          </p:cNvSpPr>
          <p:nvPr/>
        </p:nvSpPr>
        <p:spPr bwMode="auto">
          <a:xfrm>
            <a:off x="5219700" y="5300663"/>
            <a:ext cx="23050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66" name="Line 70"/>
          <p:cNvSpPr>
            <a:spLocks noChangeShapeType="1"/>
          </p:cNvSpPr>
          <p:nvPr/>
        </p:nvSpPr>
        <p:spPr bwMode="auto">
          <a:xfrm>
            <a:off x="6372225" y="4149725"/>
            <a:ext cx="0" cy="23034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49" name="Line 53"/>
          <p:cNvSpPr>
            <a:spLocks noChangeShapeType="1"/>
          </p:cNvSpPr>
          <p:nvPr/>
        </p:nvSpPr>
        <p:spPr bwMode="auto">
          <a:xfrm flipV="1">
            <a:off x="6372225" y="1989138"/>
            <a:ext cx="0" cy="4868862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67" name="Rectangle 71"/>
          <p:cNvSpPr>
            <a:spLocks noChangeArrowheads="1"/>
          </p:cNvSpPr>
          <p:nvPr/>
        </p:nvSpPr>
        <p:spPr bwMode="auto">
          <a:xfrm>
            <a:off x="5219700" y="908050"/>
            <a:ext cx="2305050" cy="2305050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9768" name="Line 72"/>
          <p:cNvSpPr>
            <a:spLocks noChangeShapeType="1"/>
          </p:cNvSpPr>
          <p:nvPr/>
        </p:nvSpPr>
        <p:spPr bwMode="auto">
          <a:xfrm flipV="1">
            <a:off x="5219700" y="4148138"/>
            <a:ext cx="2305050" cy="2305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69" name="Line 73"/>
          <p:cNvSpPr>
            <a:spLocks noChangeShapeType="1"/>
          </p:cNvSpPr>
          <p:nvPr/>
        </p:nvSpPr>
        <p:spPr bwMode="auto">
          <a:xfrm>
            <a:off x="5219700" y="4149725"/>
            <a:ext cx="2305050" cy="23034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71" name="Line 75"/>
          <p:cNvSpPr>
            <a:spLocks noChangeShapeType="1"/>
          </p:cNvSpPr>
          <p:nvPr/>
        </p:nvSpPr>
        <p:spPr bwMode="auto">
          <a:xfrm flipH="1">
            <a:off x="5219700" y="2060575"/>
            <a:ext cx="1152525" cy="1152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72" name="Line 76"/>
          <p:cNvSpPr>
            <a:spLocks noChangeShapeType="1"/>
          </p:cNvSpPr>
          <p:nvPr/>
        </p:nvSpPr>
        <p:spPr bwMode="auto">
          <a:xfrm>
            <a:off x="6372225" y="2060575"/>
            <a:ext cx="1152525" cy="1152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73" name="Line 77"/>
          <p:cNvSpPr>
            <a:spLocks noChangeShapeType="1"/>
          </p:cNvSpPr>
          <p:nvPr/>
        </p:nvSpPr>
        <p:spPr bwMode="auto">
          <a:xfrm>
            <a:off x="4140200" y="2060575"/>
            <a:ext cx="4392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76" name="Line 80"/>
          <p:cNvSpPr>
            <a:spLocks noChangeShapeType="1"/>
          </p:cNvSpPr>
          <p:nvPr/>
        </p:nvSpPr>
        <p:spPr bwMode="auto">
          <a:xfrm>
            <a:off x="6372225" y="2565400"/>
            <a:ext cx="0" cy="647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77" name="Line 81"/>
          <p:cNvSpPr>
            <a:spLocks noChangeShapeType="1"/>
          </p:cNvSpPr>
          <p:nvPr/>
        </p:nvSpPr>
        <p:spPr bwMode="auto">
          <a:xfrm>
            <a:off x="5508625" y="2924175"/>
            <a:ext cx="172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80" name="Rectangle 84"/>
          <p:cNvSpPr>
            <a:spLocks noChangeArrowheads="1"/>
          </p:cNvSpPr>
          <p:nvPr/>
        </p:nvSpPr>
        <p:spPr bwMode="auto">
          <a:xfrm>
            <a:off x="5867400" y="1557338"/>
            <a:ext cx="1009650" cy="1009650"/>
          </a:xfrm>
          <a:prstGeom prst="rect">
            <a:avLst/>
          </a:prstGeom>
          <a:noFill/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9781" name="Line 85"/>
          <p:cNvSpPr>
            <a:spLocks noChangeShapeType="1"/>
          </p:cNvSpPr>
          <p:nvPr/>
        </p:nvSpPr>
        <p:spPr bwMode="auto">
          <a:xfrm>
            <a:off x="5219700" y="908050"/>
            <a:ext cx="647700" cy="647700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82" name="Line 86"/>
          <p:cNvSpPr>
            <a:spLocks noChangeShapeType="1"/>
          </p:cNvSpPr>
          <p:nvPr/>
        </p:nvSpPr>
        <p:spPr bwMode="auto">
          <a:xfrm flipH="1">
            <a:off x="6877050" y="908050"/>
            <a:ext cx="647700" cy="649288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86" name="Line 90"/>
          <p:cNvSpPr>
            <a:spLocks noChangeShapeType="1"/>
          </p:cNvSpPr>
          <p:nvPr/>
        </p:nvSpPr>
        <p:spPr bwMode="auto">
          <a:xfrm flipV="1">
            <a:off x="5867400" y="908050"/>
            <a:ext cx="1657350" cy="649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87" name="Line 91"/>
          <p:cNvSpPr>
            <a:spLocks noChangeShapeType="1"/>
          </p:cNvSpPr>
          <p:nvPr/>
        </p:nvSpPr>
        <p:spPr bwMode="auto">
          <a:xfrm>
            <a:off x="5219700" y="909638"/>
            <a:ext cx="1657350" cy="647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91" name="Line 95"/>
          <p:cNvSpPr>
            <a:spLocks noChangeShapeType="1"/>
          </p:cNvSpPr>
          <p:nvPr/>
        </p:nvSpPr>
        <p:spPr bwMode="auto">
          <a:xfrm flipV="1">
            <a:off x="5508625" y="1916113"/>
            <a:ext cx="0" cy="1008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92" name="Line 96"/>
          <p:cNvSpPr>
            <a:spLocks noChangeShapeType="1"/>
          </p:cNvSpPr>
          <p:nvPr/>
        </p:nvSpPr>
        <p:spPr bwMode="auto">
          <a:xfrm>
            <a:off x="5219700" y="1844675"/>
            <a:ext cx="1152525" cy="2159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93" name="Line 97"/>
          <p:cNvSpPr>
            <a:spLocks noChangeShapeType="1"/>
          </p:cNvSpPr>
          <p:nvPr/>
        </p:nvSpPr>
        <p:spPr bwMode="auto">
          <a:xfrm flipH="1" flipV="1">
            <a:off x="5219700" y="1844675"/>
            <a:ext cx="288925" cy="539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94" name="AutoShape 98"/>
          <p:cNvSpPr>
            <a:spLocks noChangeArrowheads="1"/>
          </p:cNvSpPr>
          <p:nvPr/>
        </p:nvSpPr>
        <p:spPr bwMode="auto">
          <a:xfrm>
            <a:off x="5364163" y="2492375"/>
            <a:ext cx="71437" cy="71438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grpSp>
        <p:nvGrpSpPr>
          <p:cNvPr id="29720" name="Group 101"/>
          <p:cNvGrpSpPr>
            <a:grpSpLocks/>
          </p:cNvGrpSpPr>
          <p:nvPr/>
        </p:nvGrpSpPr>
        <p:grpSpPr bwMode="auto">
          <a:xfrm>
            <a:off x="250825" y="2132013"/>
            <a:ext cx="2592388" cy="2435225"/>
            <a:chOff x="158" y="1343"/>
            <a:chExt cx="1633" cy="1534"/>
          </a:xfrm>
        </p:grpSpPr>
        <p:grpSp>
          <p:nvGrpSpPr>
            <p:cNvPr id="29724" name="Group 47"/>
            <p:cNvGrpSpPr>
              <a:grpSpLocks/>
            </p:cNvGrpSpPr>
            <p:nvPr/>
          </p:nvGrpSpPr>
          <p:grpSpPr bwMode="auto">
            <a:xfrm>
              <a:off x="158" y="1343"/>
              <a:ext cx="1633" cy="1534"/>
              <a:chOff x="295" y="1253"/>
              <a:chExt cx="1497" cy="1406"/>
            </a:xfrm>
          </p:grpSpPr>
          <p:grpSp>
            <p:nvGrpSpPr>
              <p:cNvPr id="29730" name="Group 10"/>
              <p:cNvGrpSpPr>
                <a:grpSpLocks/>
              </p:cNvGrpSpPr>
              <p:nvPr/>
            </p:nvGrpSpPr>
            <p:grpSpPr bwMode="auto">
              <a:xfrm>
                <a:off x="295" y="1253"/>
                <a:ext cx="1497" cy="1406"/>
                <a:chOff x="340" y="1117"/>
                <a:chExt cx="2178" cy="2133"/>
              </a:xfrm>
            </p:grpSpPr>
            <p:sp>
              <p:nvSpPr>
                <p:cNvPr id="29738" name="AutoShape 6"/>
                <p:cNvSpPr>
                  <a:spLocks noChangeArrowheads="1"/>
                </p:cNvSpPr>
                <p:nvPr/>
              </p:nvSpPr>
              <p:spPr bwMode="auto">
                <a:xfrm>
                  <a:off x="340" y="1117"/>
                  <a:ext cx="2177" cy="2132"/>
                </a:xfrm>
                <a:prstGeom prst="cube">
                  <a:avLst>
                    <a:gd name="adj" fmla="val 25000"/>
                  </a:avLst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sp>
              <p:nvSpPr>
                <p:cNvPr id="29739" name="Line 7"/>
                <p:cNvSpPr>
                  <a:spLocks noChangeShapeType="1"/>
                </p:cNvSpPr>
                <p:nvPr/>
              </p:nvSpPr>
              <p:spPr bwMode="auto">
                <a:xfrm>
                  <a:off x="884" y="1117"/>
                  <a:ext cx="0" cy="158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740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884" y="2704"/>
                  <a:ext cx="163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741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340" y="2704"/>
                  <a:ext cx="544" cy="54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9731" name="Group 26"/>
              <p:cNvGrpSpPr>
                <a:grpSpLocks/>
              </p:cNvGrpSpPr>
              <p:nvPr/>
            </p:nvGrpSpPr>
            <p:grpSpPr bwMode="auto">
              <a:xfrm>
                <a:off x="295" y="1253"/>
                <a:ext cx="1497" cy="1406"/>
                <a:chOff x="340" y="1117"/>
                <a:chExt cx="2178" cy="2133"/>
              </a:xfrm>
            </p:grpSpPr>
            <p:sp>
              <p:nvSpPr>
                <p:cNvPr id="29734" name="AutoShape 27"/>
                <p:cNvSpPr>
                  <a:spLocks noChangeArrowheads="1"/>
                </p:cNvSpPr>
                <p:nvPr/>
              </p:nvSpPr>
              <p:spPr bwMode="auto">
                <a:xfrm>
                  <a:off x="340" y="1117"/>
                  <a:ext cx="2177" cy="2132"/>
                </a:xfrm>
                <a:prstGeom prst="cube">
                  <a:avLst>
                    <a:gd name="adj" fmla="val 25000"/>
                  </a:avLst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altLang="ru-RU"/>
                </a:p>
              </p:txBody>
            </p:sp>
            <p:sp>
              <p:nvSpPr>
                <p:cNvPr id="29735" name="Line 28"/>
                <p:cNvSpPr>
                  <a:spLocks noChangeShapeType="1"/>
                </p:cNvSpPr>
                <p:nvPr/>
              </p:nvSpPr>
              <p:spPr bwMode="auto">
                <a:xfrm>
                  <a:off x="884" y="1117"/>
                  <a:ext cx="0" cy="158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736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884" y="2704"/>
                  <a:ext cx="163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737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340" y="2704"/>
                  <a:ext cx="544" cy="54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9732" name="Line 32"/>
              <p:cNvSpPr>
                <a:spLocks noChangeShapeType="1"/>
              </p:cNvSpPr>
              <p:nvPr/>
            </p:nvSpPr>
            <p:spPr bwMode="auto">
              <a:xfrm>
                <a:off x="476" y="2478"/>
                <a:ext cx="117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33" name="Line 46"/>
              <p:cNvSpPr>
                <a:spLocks noChangeShapeType="1"/>
              </p:cNvSpPr>
              <p:nvPr/>
            </p:nvSpPr>
            <p:spPr bwMode="auto">
              <a:xfrm flipV="1">
                <a:off x="884" y="2296"/>
                <a:ext cx="362" cy="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9725" name="Line 88"/>
            <p:cNvSpPr>
              <a:spLocks noChangeShapeType="1"/>
            </p:cNvSpPr>
            <p:nvPr/>
          </p:nvSpPr>
          <p:spPr bwMode="auto">
            <a:xfrm flipH="1" flipV="1">
              <a:off x="567" y="1344"/>
              <a:ext cx="817" cy="3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26" name="Line 89"/>
            <p:cNvSpPr>
              <a:spLocks noChangeShapeType="1"/>
            </p:cNvSpPr>
            <p:nvPr/>
          </p:nvSpPr>
          <p:spPr bwMode="auto">
            <a:xfrm flipH="1">
              <a:off x="158" y="1344"/>
              <a:ext cx="1633" cy="3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27" name="Line 92"/>
            <p:cNvSpPr>
              <a:spLocks noChangeShapeType="1"/>
            </p:cNvSpPr>
            <p:nvPr/>
          </p:nvSpPr>
          <p:spPr bwMode="auto">
            <a:xfrm flipH="1" flipV="1">
              <a:off x="385" y="1978"/>
              <a:ext cx="0" cy="72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28" name="Line 93"/>
            <p:cNvSpPr>
              <a:spLocks noChangeShapeType="1"/>
            </p:cNvSpPr>
            <p:nvPr/>
          </p:nvSpPr>
          <p:spPr bwMode="auto">
            <a:xfrm flipH="1">
              <a:off x="158" y="1978"/>
              <a:ext cx="227" cy="2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29" name="AutoShape 99"/>
            <p:cNvSpPr>
              <a:spLocks noChangeArrowheads="1"/>
            </p:cNvSpPr>
            <p:nvPr/>
          </p:nvSpPr>
          <p:spPr bwMode="auto">
            <a:xfrm>
              <a:off x="294" y="2387"/>
              <a:ext cx="45" cy="45"/>
            </a:xfrm>
            <a:prstGeom prst="flowChartConnector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</p:grpSp>
      <p:sp>
        <p:nvSpPr>
          <p:cNvPr id="29748" name="Oval 52"/>
          <p:cNvSpPr>
            <a:spLocks noChangeArrowheads="1"/>
          </p:cNvSpPr>
          <p:nvPr/>
        </p:nvSpPr>
        <p:spPr bwMode="auto">
          <a:xfrm>
            <a:off x="6300788" y="6713538"/>
            <a:ext cx="144462" cy="14446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9779" name="Line 83"/>
          <p:cNvSpPr>
            <a:spLocks noChangeShapeType="1"/>
          </p:cNvSpPr>
          <p:nvPr/>
        </p:nvSpPr>
        <p:spPr bwMode="auto">
          <a:xfrm>
            <a:off x="6877050" y="2565400"/>
            <a:ext cx="647700" cy="647700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778" name="Line 82"/>
          <p:cNvSpPr>
            <a:spLocks noChangeShapeType="1"/>
          </p:cNvSpPr>
          <p:nvPr/>
        </p:nvSpPr>
        <p:spPr bwMode="auto">
          <a:xfrm flipH="1">
            <a:off x="5219700" y="2565400"/>
            <a:ext cx="647700" cy="647700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9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9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9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9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9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9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9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29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29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29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29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29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29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9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9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500"/>
                                        <p:tgtEl>
                                          <p:spTgt spid="29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" dur="500"/>
                                        <p:tgtEl>
                                          <p:spTgt spid="29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500"/>
                                        <p:tgtEl>
                                          <p:spTgt spid="29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9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29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500"/>
                                        <p:tgtEl>
                                          <p:spTgt spid="29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29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83" grpId="0" animBg="1"/>
      <p:bldP spid="29764" grpId="0" animBg="1"/>
      <p:bldP spid="29765" grpId="0" animBg="1"/>
      <p:bldP spid="29766" grpId="0" animBg="1"/>
      <p:bldP spid="29749" grpId="0" animBg="1"/>
      <p:bldP spid="29767" grpId="0" animBg="1"/>
      <p:bldP spid="29768" grpId="0" animBg="1"/>
      <p:bldP spid="29769" grpId="0" animBg="1"/>
      <p:bldP spid="29771" grpId="0" animBg="1"/>
      <p:bldP spid="29772" grpId="0" animBg="1"/>
      <p:bldP spid="29773" grpId="0" animBg="1"/>
      <p:bldP spid="29776" grpId="0" animBg="1"/>
      <p:bldP spid="29777" grpId="0" animBg="1"/>
      <p:bldP spid="29780" grpId="0" animBg="1"/>
      <p:bldP spid="29781" grpId="0" animBg="1"/>
      <p:bldP spid="29782" grpId="0" animBg="1"/>
      <p:bldP spid="29786" grpId="0" animBg="1"/>
      <p:bldP spid="29787" grpId="0" animBg="1"/>
      <p:bldP spid="29791" grpId="0" animBg="1"/>
      <p:bldP spid="29792" grpId="0" animBg="1"/>
      <p:bldP spid="29793" grpId="0" animBg="1"/>
      <p:bldP spid="29794" grpId="0" animBg="1"/>
      <p:bldP spid="29748" grpId="0" animBg="1"/>
      <p:bldP spid="29779" grpId="0" animBg="1"/>
      <p:bldP spid="2977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5254625" y="2133600"/>
            <a:ext cx="3889375" cy="3140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ru-RU" sz="2000" b="1" i="1">
                <a:solidFill>
                  <a:srgbClr val="B23B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Перспектива </a:t>
            </a:r>
            <a:r>
              <a:rPr kumimoji="0" lang="ru-RU" sz="2000" b="1" i="1">
                <a:latin typeface="Times New Roman" pitchFamily="18" charset="0"/>
              </a:rPr>
              <a:t>– это только геометрическая основа живописи.</a:t>
            </a:r>
          </a:p>
          <a:p>
            <a:pPr algn="ctr">
              <a:spcBef>
                <a:spcPct val="50000"/>
              </a:spcBef>
            </a:pPr>
            <a:r>
              <a:rPr kumimoji="0" lang="ru-RU" sz="2000" b="1" i="1">
                <a:latin typeface="Times New Roman" pitchFamily="18" charset="0"/>
              </a:rPr>
              <a:t> Но это не значит, что каждый может стать художником.</a:t>
            </a:r>
          </a:p>
          <a:p>
            <a:pPr algn="ctr">
              <a:spcBef>
                <a:spcPct val="50000"/>
              </a:spcBef>
            </a:pPr>
            <a:r>
              <a:rPr kumimoji="0" lang="ru-RU" sz="2000" b="1" i="1">
                <a:latin typeface="Times New Roman" pitchFamily="18" charset="0"/>
              </a:rPr>
              <a:t>Но эта основа мертва до тех пор, пока художник не вложит в нее частичку своей души,      не сделает ее</a:t>
            </a:r>
            <a:r>
              <a:rPr kumimoji="0" lang="ru-RU" sz="2000" b="1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kumimoji="0" lang="ru-RU" sz="20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живописью.</a:t>
            </a: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1763713" y="333375"/>
            <a:ext cx="6769100" cy="923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5400" b="1" i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Геометрия и живопись</a:t>
            </a:r>
          </a:p>
        </p:txBody>
      </p:sp>
      <p:pic>
        <p:nvPicPr>
          <p:cNvPr id="3072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557338"/>
            <a:ext cx="506095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8"/>
          <p:cNvSpPr txBox="1">
            <a:spLocks noChangeArrowheads="1"/>
          </p:cNvSpPr>
          <p:nvPr/>
        </p:nvSpPr>
        <p:spPr bwMode="auto">
          <a:xfrm>
            <a:off x="160338" y="5589588"/>
            <a:ext cx="5076825" cy="3365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/>
              <a:t>Поленов.   Московский дворик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LW4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700213"/>
            <a:ext cx="3167063" cy="4646612"/>
          </a:xfrm>
          <a:prstGeom prst="rect">
            <a:avLst/>
          </a:prstGeom>
          <a:noFill/>
          <a:ln w="9525">
            <a:solidFill>
              <a:schemeClr val="accent4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pic>
        <p:nvPicPr>
          <p:cNvPr id="20483" name="Picture 5" descr="LW4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1700213"/>
            <a:ext cx="3524250" cy="4672012"/>
          </a:xfrm>
          <a:prstGeom prst="rect">
            <a:avLst/>
          </a:prstGeom>
          <a:noFill/>
          <a:ln w="9525" cmpd="thickThin">
            <a:solidFill>
              <a:schemeClr val="accent4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1547813" y="260350"/>
            <a:ext cx="7272337" cy="830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8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Невозможный мир М.Эшера</a:t>
            </a:r>
          </a:p>
        </p:txBody>
      </p:sp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5435600" y="6308725"/>
            <a:ext cx="3529013" cy="3667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/>
              <a:t>Водопад</a:t>
            </a:r>
          </a:p>
        </p:txBody>
      </p:sp>
      <p:sp>
        <p:nvSpPr>
          <p:cNvPr id="20486" name="Text Box 8"/>
          <p:cNvSpPr txBox="1">
            <a:spLocks noChangeArrowheads="1"/>
          </p:cNvSpPr>
          <p:nvPr/>
        </p:nvSpPr>
        <p:spPr bwMode="auto">
          <a:xfrm>
            <a:off x="1609725" y="6308725"/>
            <a:ext cx="3197225" cy="3667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/>
              <a:t>Бельведер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843808" y="188640"/>
            <a:ext cx="4104456" cy="1143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92075" tIns="46038" rIns="92075" bIns="46038" anchor="ctr"/>
          <a:lstStyle/>
          <a:p>
            <a:pPr algn="ctr">
              <a:lnSpc>
                <a:spcPct val="80000"/>
              </a:lnSpc>
              <a:defRPr/>
            </a:pPr>
            <a:r>
              <a:rPr kumimoji="0" lang="ru-RU" sz="4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Цель занятия</a:t>
            </a: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763713" y="1906588"/>
            <a:ext cx="7056437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541338" indent="-541338" algn="just" eaLnBrk="0" hangingPunct="0">
              <a:buClr>
                <a:srgbClr val="F2D7E0"/>
              </a:buClr>
              <a:buFont typeface="Wingdings" pitchFamily="2" charset="2"/>
              <a:buChar char="Ø"/>
            </a:pPr>
            <a:r>
              <a:rPr lang="ru-RU" altLang="ru-RU" sz="3200">
                <a:latin typeface="Monotype Corsiva" pitchFamily="66" charset="0"/>
                <a:cs typeface="Times New Roman" pitchFamily="18" charset="0"/>
              </a:rPr>
              <a:t>познакомиться с  основными идеями перспективы,</a:t>
            </a:r>
          </a:p>
          <a:p>
            <a:pPr marL="541338" indent="-541338" algn="just" eaLnBrk="0" hangingPunct="0">
              <a:buClr>
                <a:srgbClr val="F2D7E0"/>
              </a:buClr>
              <a:buFont typeface="Wingdings" pitchFamily="2" charset="2"/>
              <a:buChar char="Ø"/>
            </a:pPr>
            <a:r>
              <a:rPr lang="ru-RU" altLang="ru-RU" sz="3200">
                <a:latin typeface="Monotype Corsiva" pitchFamily="66" charset="0"/>
                <a:cs typeface="Times New Roman" pitchFamily="18" charset="0"/>
              </a:rPr>
              <a:t>рассмотреть правила построения перспективных проекций пространственных тел, </a:t>
            </a:r>
          </a:p>
          <a:p>
            <a:pPr marL="541338" indent="-541338" algn="just" eaLnBrk="0" hangingPunct="0">
              <a:buClr>
                <a:srgbClr val="F2D7E0"/>
              </a:buClr>
              <a:buFont typeface="Wingdings" pitchFamily="2" charset="2"/>
              <a:buChar char="Ø"/>
            </a:pPr>
            <a:r>
              <a:rPr lang="ru-RU" altLang="ru-RU" sz="3200">
                <a:latin typeface="Monotype Corsiva" pitchFamily="66" charset="0"/>
                <a:cs typeface="Times New Roman" pitchFamily="18" charset="0"/>
              </a:rPr>
              <a:t>выявить степень влияния геометрических познаний на развитие живописи.</a:t>
            </a:r>
            <a:endParaRPr lang="ru-RU" altLang="ru-RU" sz="3200"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LW3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773238"/>
            <a:ext cx="3311525" cy="4479925"/>
          </a:xfrm>
          <a:prstGeom prst="rect">
            <a:avLst/>
          </a:prstGeom>
          <a:noFill/>
          <a:ln w="9525">
            <a:solidFill>
              <a:schemeClr val="accent4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pic>
        <p:nvPicPr>
          <p:cNvPr id="21507" name="Picture 6" descr="LW4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1773238"/>
            <a:ext cx="3529013" cy="4556125"/>
          </a:xfrm>
          <a:prstGeom prst="rect">
            <a:avLst/>
          </a:prstGeom>
          <a:noFill/>
          <a:ln w="9525">
            <a:solidFill>
              <a:schemeClr val="accent4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sp>
        <p:nvSpPr>
          <p:cNvPr id="21509" name="Text Box 8"/>
          <p:cNvSpPr txBox="1">
            <a:spLocks noChangeArrowheads="1"/>
          </p:cNvSpPr>
          <p:nvPr/>
        </p:nvSpPr>
        <p:spPr bwMode="auto">
          <a:xfrm>
            <a:off x="5435600" y="6237288"/>
            <a:ext cx="3529013" cy="3365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/>
              <a:t>Подъём и спуск</a:t>
            </a:r>
          </a:p>
        </p:txBody>
      </p:sp>
      <p:sp>
        <p:nvSpPr>
          <p:cNvPr id="21510" name="Text Box 9"/>
          <p:cNvSpPr txBox="1">
            <a:spLocks noChangeArrowheads="1"/>
          </p:cNvSpPr>
          <p:nvPr/>
        </p:nvSpPr>
        <p:spPr bwMode="auto">
          <a:xfrm>
            <a:off x="1682750" y="6237288"/>
            <a:ext cx="3321050" cy="3365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accent4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/>
              <a:t>Балкон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547813" y="260350"/>
            <a:ext cx="7272337" cy="823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i="1">
                <a:solidFill>
                  <a:srgbClr val="8A2E4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Невозможный мир М.</a:t>
            </a:r>
            <a:r>
              <a:rPr lang="ru-RU" sz="4800" b="1" i="1">
                <a:solidFill>
                  <a:srgbClr val="8A2E4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800" b="1" i="1">
                <a:solidFill>
                  <a:srgbClr val="8A2E4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Эшера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7"/>
          <p:cNvSpPr txBox="1">
            <a:spLocks noChangeArrowheads="1"/>
          </p:cNvSpPr>
          <p:nvPr/>
        </p:nvSpPr>
        <p:spPr bwMode="auto">
          <a:xfrm>
            <a:off x="2267744" y="188640"/>
            <a:ext cx="6119813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6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Домашнее задание</a:t>
            </a:r>
          </a:p>
        </p:txBody>
      </p:sp>
      <p:sp>
        <p:nvSpPr>
          <p:cNvPr id="22531" name="Text Box 8"/>
          <p:cNvSpPr txBox="1">
            <a:spLocks noChangeArrowheads="1"/>
          </p:cNvSpPr>
          <p:nvPr/>
        </p:nvSpPr>
        <p:spPr bwMode="auto">
          <a:xfrm>
            <a:off x="1763713" y="1700213"/>
            <a:ext cx="7056437" cy="4770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1. Построить перспективное изображение</a:t>
            </a:r>
          </a:p>
          <a:p>
            <a:pPr marL="1347788" indent="-544513"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ru-RU" sz="2400" b="1" dirty="0">
                <a:latin typeface="Monotype Corsiva" pitchFamily="66" charset="0"/>
                <a:cs typeface="Times New Roman" pitchFamily="18" charset="0"/>
              </a:rPr>
              <a:t>  правильного треугольника,</a:t>
            </a:r>
          </a:p>
          <a:p>
            <a:pPr marL="1347788" indent="-544513"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ru-RU" sz="2400" b="1" dirty="0">
                <a:latin typeface="Monotype Corsiva" pitchFamily="66" charset="0"/>
              </a:rPr>
              <a:t>   квадрата,</a:t>
            </a:r>
          </a:p>
          <a:p>
            <a:pPr marL="1347788" indent="-544513"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ru-RU" sz="2400" b="1" dirty="0">
                <a:latin typeface="Monotype Corsiva" pitchFamily="66" charset="0"/>
              </a:rPr>
              <a:t>   трапеции.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В каждом случае плоскости заданных фигур параллельны картинной плоскости, а основания фигур принадлежат предметной плоскости.</a:t>
            </a:r>
          </a:p>
          <a:p>
            <a:pPr algn="ctr">
              <a:spcBef>
                <a:spcPts val="1200"/>
              </a:spcBef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2. Исследовать геометрические композиции одного из полотен русских художников И.Е.Репина, И.И. Левитана. И.К. Айвазовского.</a:t>
            </a:r>
          </a:p>
          <a:p>
            <a:pPr algn="ctr">
              <a:defRPr/>
            </a:pPr>
            <a:endParaRPr lang="ru-RU" sz="2400" b="1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1476375" y="188913"/>
            <a:ext cx="7667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ru-RU" sz="2000" b="1" i="1" dirty="0">
                <a:latin typeface="Times New Roman" pitchFamily="18" charset="0"/>
              </a:rPr>
              <a:t>«</a:t>
            </a:r>
            <a:r>
              <a:rPr kumimoji="0" lang="ru-RU" sz="2400" b="1" i="1" dirty="0">
                <a:latin typeface="Times New Roman" pitchFamily="18" charset="0"/>
              </a:rPr>
              <a:t>Все проблемы перспективы можно пояснить при помощи </a:t>
            </a:r>
            <a:r>
              <a:rPr kumimoji="0" lang="ru-RU" sz="2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пяти терминов математики</a:t>
            </a:r>
            <a:r>
              <a:rPr kumimoji="0" lang="ru-RU" sz="2400" b="1" i="1" dirty="0">
                <a:latin typeface="Times New Roman" pitchFamily="18" charset="0"/>
              </a:rPr>
              <a:t>:                 точка, линия, угол, поверхность и тело».</a:t>
            </a:r>
          </a:p>
        </p:txBody>
      </p:sp>
      <p:pic>
        <p:nvPicPr>
          <p:cNvPr id="4099" name="Picture 6" descr="ldv_p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23528" y="2132856"/>
            <a:ext cx="277177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3635375" y="2565400"/>
            <a:ext cx="5256213" cy="3444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</a:rPr>
              <a:t>Наибольшую радость телу даёт свет солнца, наибольшую радость духу – ясность математической истины. </a:t>
            </a:r>
          </a:p>
          <a:p>
            <a:pPr algn="ctr">
              <a:defRPr/>
            </a:pPr>
            <a:r>
              <a:rPr lang="ru-RU" sz="2000" b="1" dirty="0">
                <a:latin typeface="Times New Roman" pitchFamily="18" charset="0"/>
              </a:rPr>
              <a:t>Вот почему науку о перспективе, в которой созерцание светлой линии – величайшая отрада глаз – соединяется с ясностью математики – величайшей отрадой ума, - должно предпочитать всем остальным человеческим исследованиям и наукам.</a:t>
            </a:r>
          </a:p>
          <a:p>
            <a:pPr algn="ctr">
              <a:defRPr/>
            </a:pPr>
            <a:endParaRPr lang="ru-RU" sz="2000" b="1" dirty="0">
              <a:latin typeface="Times New Roman" pitchFamily="18" charset="0"/>
            </a:endParaRPr>
          </a:p>
          <a:p>
            <a:pPr algn="r">
              <a:defRPr/>
            </a:pPr>
            <a:r>
              <a:rPr lang="ru-RU" sz="2000" b="1" dirty="0">
                <a:latin typeface="Times New Roman" pitchFamily="18" charset="0"/>
              </a:rPr>
              <a:t>Леонардо да Винчи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1620838" y="115888"/>
            <a:ext cx="7343775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kumimoji="0" lang="ru-RU" sz="2400" b="1" i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Перспектива</a:t>
            </a:r>
            <a:r>
              <a:rPr kumimoji="0" lang="ru-RU" sz="2400" b="1" i="1" dirty="0">
                <a:latin typeface="Times New Roman" pitchFamily="18" charset="0"/>
              </a:rPr>
              <a:t> – это система изображения предметного мира на плоскости в соответствии со зрительным восприятием предметов человеком.</a:t>
            </a:r>
          </a:p>
        </p:txBody>
      </p:sp>
      <p:pic>
        <p:nvPicPr>
          <p:cNvPr id="16386" name="Picture 9" descr="academy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4292600"/>
            <a:ext cx="3717925" cy="23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11" descr="aivazovsky_s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1585913"/>
            <a:ext cx="3778250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3"/>
          <p:cNvPicPr>
            <a:picLocks noChangeAspect="1" noChangeArrowheads="1"/>
          </p:cNvPicPr>
          <p:nvPr/>
        </p:nvPicPr>
        <p:blipFill>
          <a:blip r:embed="rId4">
            <a:lum bright="-20000"/>
          </a:blip>
          <a:srcRect/>
          <a:stretch>
            <a:fillRect/>
          </a:stretch>
        </p:blipFill>
        <p:spPr bwMode="auto">
          <a:xfrm>
            <a:off x="5364163" y="1557338"/>
            <a:ext cx="3744912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4" descr="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4163" y="4292600"/>
            <a:ext cx="3744912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 Box 15"/>
          <p:cNvSpPr txBox="1">
            <a:spLocks noChangeArrowheads="1"/>
          </p:cNvSpPr>
          <p:nvPr/>
        </p:nvSpPr>
        <p:spPr bwMode="auto">
          <a:xfrm>
            <a:off x="1476375" y="3933825"/>
            <a:ext cx="381635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400" b="1"/>
              <a:t>Айвазовский.  Девятый вал</a:t>
            </a:r>
          </a:p>
        </p:txBody>
      </p:sp>
      <p:sp>
        <p:nvSpPr>
          <p:cNvPr id="16391" name="Text Box 16"/>
          <p:cNvSpPr txBox="1">
            <a:spLocks noChangeArrowheads="1"/>
          </p:cNvSpPr>
          <p:nvPr/>
        </p:nvSpPr>
        <p:spPr bwMode="auto">
          <a:xfrm>
            <a:off x="5364163" y="3933825"/>
            <a:ext cx="3743325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400" b="1"/>
              <a:t>Левитан.   Вечерний звон</a:t>
            </a:r>
          </a:p>
        </p:txBody>
      </p:sp>
      <p:sp>
        <p:nvSpPr>
          <p:cNvPr id="16392" name="Text Box 17"/>
          <p:cNvSpPr txBox="1">
            <a:spLocks noChangeArrowheads="1"/>
          </p:cNvSpPr>
          <p:nvPr/>
        </p:nvSpPr>
        <p:spPr bwMode="auto">
          <a:xfrm>
            <a:off x="1528763" y="6524625"/>
            <a:ext cx="3725862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400" b="1"/>
              <a:t>Левитан.   Золотая осень</a:t>
            </a:r>
          </a:p>
        </p:txBody>
      </p:sp>
      <p:sp>
        <p:nvSpPr>
          <p:cNvPr id="16393" name="Text Box 18"/>
          <p:cNvSpPr txBox="1">
            <a:spLocks noChangeArrowheads="1"/>
          </p:cNvSpPr>
          <p:nvPr/>
        </p:nvSpPr>
        <p:spPr bwMode="auto">
          <a:xfrm>
            <a:off x="5364163" y="6453188"/>
            <a:ext cx="3743325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400" b="1"/>
              <a:t>Шишкин. </a:t>
            </a:r>
            <a:r>
              <a:rPr lang="en-US" altLang="ru-RU" sz="1400" b="1"/>
              <a:t> </a:t>
            </a:r>
            <a:r>
              <a:rPr lang="ru-RU" altLang="ru-RU" sz="1400" b="1"/>
              <a:t>Корабельная роща</a:t>
            </a:r>
            <a:r>
              <a:rPr lang="ru-RU" altLang="ru-RU"/>
              <a:t> </a:t>
            </a:r>
            <a:r>
              <a:rPr lang="ru-RU" altLang="ru-RU" sz="1400" b="1"/>
              <a:t>  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4"/>
          <p:cNvSpPr txBox="1">
            <a:spLocks noChangeArrowheads="1"/>
          </p:cNvSpPr>
          <p:nvPr/>
        </p:nvSpPr>
        <p:spPr bwMode="auto">
          <a:xfrm>
            <a:off x="1474788" y="2082800"/>
            <a:ext cx="4033837" cy="433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ru-RU" altLang="ru-RU" sz="2400" b="1">
                <a:latin typeface="Times New Roman" pitchFamily="18" charset="0"/>
              </a:rPr>
              <a:t>Люди давно научились отображать всевозможные объекты окружающего их трехмерного мира на двумерную плоскость. </a:t>
            </a:r>
          </a:p>
          <a:p>
            <a:pPr algn="ctr">
              <a:spcBef>
                <a:spcPct val="50000"/>
              </a:spcBef>
            </a:pPr>
            <a:r>
              <a:rPr kumimoji="0" lang="ru-RU" altLang="ru-RU" sz="2400" b="1">
                <a:latin typeface="Times New Roman" pitchFamily="18" charset="0"/>
              </a:rPr>
              <a:t>При развитии искусства отображения возникало множество вопросов.        На эти вопросы призвана была отвечать наука, и прежде всего, геометрия.</a:t>
            </a:r>
          </a:p>
        </p:txBody>
      </p:sp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1619250" y="404813"/>
            <a:ext cx="7273925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 i="1" dirty="0">
                <a:latin typeface="Times New Roman" pitchFamily="18" charset="0"/>
              </a:rPr>
              <a:t>Перспектива – </a:t>
            </a:r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«ясно вижу»</a:t>
            </a:r>
          </a:p>
        </p:txBody>
      </p:sp>
      <p:pic>
        <p:nvPicPr>
          <p:cNvPr id="17411" name="Picture 8" descr="xb_ivanov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3550" y="1555750"/>
            <a:ext cx="3563938" cy="236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11"/>
          <p:cNvSpPr txBox="1">
            <a:spLocks noChangeArrowheads="1"/>
          </p:cNvSpPr>
          <p:nvPr/>
        </p:nvSpPr>
        <p:spPr bwMode="auto">
          <a:xfrm>
            <a:off x="5543550" y="3932238"/>
            <a:ext cx="360045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400" b="1"/>
              <a:t>Иванов.  Явление Христа народу</a:t>
            </a:r>
          </a:p>
        </p:txBody>
      </p:sp>
      <p:pic>
        <p:nvPicPr>
          <p:cNvPr id="17413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3550" y="4278313"/>
            <a:ext cx="36004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 Box 13"/>
          <p:cNvSpPr txBox="1">
            <a:spLocks noChangeArrowheads="1"/>
          </p:cNvSpPr>
          <p:nvPr/>
        </p:nvSpPr>
        <p:spPr bwMode="auto">
          <a:xfrm>
            <a:off x="5543550" y="6565900"/>
            <a:ext cx="3600450" cy="292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300" b="1"/>
              <a:t>Щедрин. Веранда обвитая виноградом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4"/>
          <p:cNvSpPr txBox="1">
            <a:spLocks noChangeArrowheads="1"/>
          </p:cNvSpPr>
          <p:nvPr/>
        </p:nvSpPr>
        <p:spPr bwMode="auto">
          <a:xfrm>
            <a:off x="1150938" y="260350"/>
            <a:ext cx="79930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kumimoji="0" lang="ru-RU" altLang="ru-RU" sz="3200" b="1" i="1">
                <a:latin typeface="Times New Roman" pitchFamily="18" charset="0"/>
              </a:rPr>
              <a:t>Геометрические методы изображения пространственных фигур:</a:t>
            </a:r>
          </a:p>
        </p:txBody>
      </p:sp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3059113" y="2505075"/>
            <a:ext cx="6084887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Char char="Ø"/>
            </a:pPr>
            <a:r>
              <a:rPr kumimoji="0" lang="ru-RU" altLang="ru-RU" sz="2800" b="1">
                <a:latin typeface="Times New Roman" pitchFamily="18" charset="0"/>
              </a:rPr>
              <a:t> Центральное проектирование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None/>
            </a:pPr>
            <a:endParaRPr kumimoji="0" lang="ru-RU" altLang="ru-RU" sz="2800" b="1">
              <a:latin typeface="Times New Roman" pitchFamily="18" charset="0"/>
            </a:endParaRP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Ø"/>
            </a:pPr>
            <a:r>
              <a:rPr kumimoji="0" lang="ru-RU" altLang="ru-RU" sz="2800" b="1">
                <a:latin typeface="Times New Roman" pitchFamily="18" charset="0"/>
              </a:rPr>
              <a:t> Параллельное проектирование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None/>
            </a:pPr>
            <a:endParaRPr kumimoji="0" lang="ru-RU" altLang="ru-RU" sz="2800" b="1">
              <a:latin typeface="Times New Roman" pitchFamily="18" charset="0"/>
            </a:endParaRP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Ø"/>
            </a:pPr>
            <a:r>
              <a:rPr kumimoji="0" lang="ru-RU" altLang="ru-RU" sz="2800" b="1">
                <a:latin typeface="Times New Roman" pitchFamily="18" charset="0"/>
              </a:rPr>
              <a:t> Ортогональное проектирование</a:t>
            </a:r>
          </a:p>
        </p:txBody>
      </p:sp>
      <p:grpSp>
        <p:nvGrpSpPr>
          <p:cNvPr id="18435" name="Group 56"/>
          <p:cNvGrpSpPr>
            <a:grpSpLocks/>
          </p:cNvGrpSpPr>
          <p:nvPr/>
        </p:nvGrpSpPr>
        <p:grpSpPr bwMode="auto">
          <a:xfrm>
            <a:off x="250825" y="1557338"/>
            <a:ext cx="2376488" cy="1439862"/>
            <a:chOff x="249" y="1162"/>
            <a:chExt cx="1248" cy="726"/>
          </a:xfrm>
        </p:grpSpPr>
        <p:sp>
          <p:nvSpPr>
            <p:cNvPr id="18466" name="AutoShape 7"/>
            <p:cNvSpPr>
              <a:spLocks noChangeArrowheads="1"/>
            </p:cNvSpPr>
            <p:nvPr/>
          </p:nvSpPr>
          <p:spPr bwMode="auto">
            <a:xfrm>
              <a:off x="249" y="1518"/>
              <a:ext cx="1248" cy="370"/>
            </a:xfrm>
            <a:prstGeom prst="parallelogram">
              <a:avLst>
                <a:gd name="adj" fmla="val 84324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8467" name="AutoShape 8"/>
            <p:cNvSpPr>
              <a:spLocks noChangeArrowheads="1"/>
            </p:cNvSpPr>
            <p:nvPr/>
          </p:nvSpPr>
          <p:spPr bwMode="auto">
            <a:xfrm>
              <a:off x="941" y="1381"/>
              <a:ext cx="195" cy="112"/>
            </a:xfrm>
            <a:prstGeom prst="flowChartMerg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8468" name="Oval 9"/>
            <p:cNvSpPr>
              <a:spLocks noChangeArrowheads="1"/>
            </p:cNvSpPr>
            <p:nvPr/>
          </p:nvSpPr>
          <p:spPr bwMode="auto">
            <a:xfrm>
              <a:off x="1151" y="1162"/>
              <a:ext cx="15" cy="14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8469" name="Line 10"/>
            <p:cNvSpPr>
              <a:spLocks noChangeShapeType="1"/>
            </p:cNvSpPr>
            <p:nvPr/>
          </p:nvSpPr>
          <p:spPr bwMode="auto">
            <a:xfrm flipH="1">
              <a:off x="565" y="1162"/>
              <a:ext cx="601" cy="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0" name="Line 11"/>
            <p:cNvSpPr>
              <a:spLocks noChangeShapeType="1"/>
            </p:cNvSpPr>
            <p:nvPr/>
          </p:nvSpPr>
          <p:spPr bwMode="auto">
            <a:xfrm flipH="1">
              <a:off x="1106" y="1162"/>
              <a:ext cx="60" cy="4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71" name="Line 12"/>
            <p:cNvSpPr>
              <a:spLocks noChangeShapeType="1"/>
            </p:cNvSpPr>
            <p:nvPr/>
          </p:nvSpPr>
          <p:spPr bwMode="auto">
            <a:xfrm flipH="1">
              <a:off x="926" y="1162"/>
              <a:ext cx="240" cy="6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8472" name="Group 13"/>
            <p:cNvGrpSpPr>
              <a:grpSpLocks/>
            </p:cNvGrpSpPr>
            <p:nvPr/>
          </p:nvGrpSpPr>
          <p:grpSpPr bwMode="auto">
            <a:xfrm>
              <a:off x="565" y="1614"/>
              <a:ext cx="541" cy="164"/>
              <a:chOff x="1837" y="2704"/>
              <a:chExt cx="1633" cy="545"/>
            </a:xfrm>
          </p:grpSpPr>
          <p:sp>
            <p:nvSpPr>
              <p:cNvPr id="18480" name="Line 14"/>
              <p:cNvSpPr>
                <a:spLocks noChangeShapeType="1"/>
              </p:cNvSpPr>
              <p:nvPr/>
            </p:nvSpPr>
            <p:spPr bwMode="auto">
              <a:xfrm flipV="1">
                <a:off x="1837" y="2704"/>
                <a:ext cx="1633" cy="40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81" name="Line 15"/>
              <p:cNvSpPr>
                <a:spLocks noChangeShapeType="1"/>
              </p:cNvSpPr>
              <p:nvPr/>
            </p:nvSpPr>
            <p:spPr bwMode="auto">
              <a:xfrm>
                <a:off x="1837" y="3113"/>
                <a:ext cx="1088" cy="13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82" name="Line 16"/>
              <p:cNvSpPr>
                <a:spLocks noChangeShapeType="1"/>
              </p:cNvSpPr>
              <p:nvPr/>
            </p:nvSpPr>
            <p:spPr bwMode="auto">
              <a:xfrm flipV="1">
                <a:off x="2925" y="2704"/>
                <a:ext cx="545" cy="54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8473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896" y="1313"/>
              <a:ext cx="49" cy="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latin typeface="Arial"/>
                  <a:cs typeface="Arial"/>
                </a:rPr>
                <a:t>A</a:t>
              </a:r>
              <a:endPara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endParaRPr>
            </a:p>
          </p:txBody>
        </p:sp>
        <p:sp>
          <p:nvSpPr>
            <p:cNvPr id="18474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1166" y="1313"/>
              <a:ext cx="30" cy="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latin typeface="Arial"/>
                  <a:cs typeface="Arial"/>
                </a:rPr>
                <a:t>B</a:t>
              </a:r>
              <a:endPara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endParaRPr>
            </a:p>
          </p:txBody>
        </p:sp>
        <p:sp>
          <p:nvSpPr>
            <p:cNvPr id="18475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1061" y="1491"/>
              <a:ext cx="50" cy="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latin typeface="Arial"/>
                  <a:cs typeface="Arial"/>
                </a:rPr>
                <a:t>C</a:t>
              </a:r>
              <a:endPara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endParaRPr>
            </a:p>
          </p:txBody>
        </p:sp>
        <p:sp>
          <p:nvSpPr>
            <p:cNvPr id="18476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490" y="1737"/>
              <a:ext cx="49" cy="5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latin typeface="Arial"/>
                  <a:cs typeface="Arial"/>
                </a:rPr>
                <a:t>A'</a:t>
              </a:r>
              <a:endPara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endParaRPr>
            </a:p>
          </p:txBody>
        </p:sp>
        <p:sp>
          <p:nvSpPr>
            <p:cNvPr id="18477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1121" y="1628"/>
              <a:ext cx="30" cy="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latin typeface="Arial"/>
                  <a:cs typeface="Arial"/>
                </a:rPr>
                <a:t>B'</a:t>
              </a:r>
              <a:endPara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endParaRPr>
            </a:p>
          </p:txBody>
        </p:sp>
        <p:sp>
          <p:nvSpPr>
            <p:cNvPr id="18478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956" y="1792"/>
              <a:ext cx="49" cy="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latin typeface="Arial"/>
                  <a:cs typeface="Arial"/>
                </a:rPr>
                <a:t>C'</a:t>
              </a:r>
              <a:endPara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endParaRPr>
            </a:p>
          </p:txBody>
        </p:sp>
        <p:sp>
          <p:nvSpPr>
            <p:cNvPr id="18479" name="Rectangle 23"/>
            <p:cNvSpPr>
              <a:spLocks noChangeArrowheads="1"/>
            </p:cNvSpPr>
            <p:nvPr/>
          </p:nvSpPr>
          <p:spPr bwMode="auto">
            <a:xfrm>
              <a:off x="1202" y="1434"/>
              <a:ext cx="1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tabLst>
                  <a:tab pos="619125" algn="l"/>
                </a:tabLst>
              </a:pPr>
              <a:r>
                <a:rPr kumimoji="0" lang="ru-RU" altLang="ru-RU" sz="2400">
                  <a:latin typeface="Times New Roman" pitchFamily="18" charset="0"/>
                </a:rPr>
                <a:t>α</a:t>
              </a:r>
            </a:p>
          </p:txBody>
        </p:sp>
      </p:grpSp>
      <p:grpSp>
        <p:nvGrpSpPr>
          <p:cNvPr id="18436" name="Group 55"/>
          <p:cNvGrpSpPr>
            <a:grpSpLocks/>
          </p:cNvGrpSpPr>
          <p:nvPr/>
        </p:nvGrpSpPr>
        <p:grpSpPr bwMode="auto">
          <a:xfrm>
            <a:off x="160338" y="3070225"/>
            <a:ext cx="2898775" cy="1511300"/>
            <a:chOff x="101" y="2007"/>
            <a:chExt cx="1610" cy="742"/>
          </a:xfrm>
        </p:grpSpPr>
        <p:sp>
          <p:nvSpPr>
            <p:cNvPr id="18451" name="AutoShape 25"/>
            <p:cNvSpPr>
              <a:spLocks noChangeArrowheads="1"/>
            </p:cNvSpPr>
            <p:nvPr/>
          </p:nvSpPr>
          <p:spPr bwMode="auto">
            <a:xfrm rot="224397">
              <a:off x="628" y="2166"/>
              <a:ext cx="252" cy="113"/>
            </a:xfrm>
            <a:prstGeom prst="flowChartMerg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8452" name="AutoShape 26"/>
            <p:cNvSpPr>
              <a:spLocks noChangeArrowheads="1"/>
            </p:cNvSpPr>
            <p:nvPr/>
          </p:nvSpPr>
          <p:spPr bwMode="auto">
            <a:xfrm rot="224397">
              <a:off x="101" y="2372"/>
              <a:ext cx="1610" cy="377"/>
            </a:xfrm>
            <a:prstGeom prst="parallelogram">
              <a:avLst>
                <a:gd name="adj" fmla="val 106764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8453" name="Line 27"/>
            <p:cNvSpPr>
              <a:spLocks noChangeShapeType="1"/>
            </p:cNvSpPr>
            <p:nvPr/>
          </p:nvSpPr>
          <p:spPr bwMode="auto">
            <a:xfrm rot="224397">
              <a:off x="548" y="2007"/>
              <a:ext cx="232" cy="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4" name="Line 28"/>
            <p:cNvSpPr>
              <a:spLocks noChangeShapeType="1"/>
            </p:cNvSpPr>
            <p:nvPr/>
          </p:nvSpPr>
          <p:spPr bwMode="auto">
            <a:xfrm rot="224397">
              <a:off x="816" y="2039"/>
              <a:ext cx="253" cy="5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5" name="Line 29"/>
            <p:cNvSpPr>
              <a:spLocks noChangeShapeType="1"/>
            </p:cNvSpPr>
            <p:nvPr/>
          </p:nvSpPr>
          <p:spPr bwMode="auto">
            <a:xfrm rot="224397">
              <a:off x="622" y="2014"/>
              <a:ext cx="290" cy="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6" name="Line 30"/>
            <p:cNvSpPr>
              <a:spLocks noChangeShapeType="1"/>
            </p:cNvSpPr>
            <p:nvPr/>
          </p:nvSpPr>
          <p:spPr bwMode="auto">
            <a:xfrm rot="224397">
              <a:off x="760" y="2506"/>
              <a:ext cx="136" cy="1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7" name="Line 31"/>
            <p:cNvSpPr>
              <a:spLocks noChangeShapeType="1"/>
            </p:cNvSpPr>
            <p:nvPr/>
          </p:nvSpPr>
          <p:spPr bwMode="auto">
            <a:xfrm rot="224397" flipV="1">
              <a:off x="894" y="2558"/>
              <a:ext cx="156" cy="7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8" name="Line 32"/>
            <p:cNvSpPr>
              <a:spLocks noChangeShapeType="1"/>
            </p:cNvSpPr>
            <p:nvPr/>
          </p:nvSpPr>
          <p:spPr bwMode="auto">
            <a:xfrm rot="224397" flipH="1" flipV="1">
              <a:off x="762" y="2511"/>
              <a:ext cx="292" cy="4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9" name="WordArt 33"/>
            <p:cNvSpPr>
              <a:spLocks noChangeArrowheads="1" noChangeShapeType="1" noTextEdit="1"/>
            </p:cNvSpPr>
            <p:nvPr/>
          </p:nvSpPr>
          <p:spPr bwMode="auto">
            <a:xfrm rot="224397">
              <a:off x="517" y="2097"/>
              <a:ext cx="64" cy="5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latin typeface="Arial"/>
                  <a:cs typeface="Arial"/>
                </a:rPr>
                <a:t>A</a:t>
              </a:r>
              <a:endPara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endParaRPr>
            </a:p>
          </p:txBody>
        </p:sp>
        <p:sp>
          <p:nvSpPr>
            <p:cNvPr id="18460" name="WordArt 34"/>
            <p:cNvSpPr>
              <a:spLocks noChangeArrowheads="1" noChangeShapeType="1" noTextEdit="1"/>
            </p:cNvSpPr>
            <p:nvPr/>
          </p:nvSpPr>
          <p:spPr bwMode="auto">
            <a:xfrm rot="224397">
              <a:off x="943" y="2110"/>
              <a:ext cx="39" cy="6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latin typeface="Arial"/>
                  <a:cs typeface="Arial"/>
                </a:rPr>
                <a:t>B</a:t>
              </a:r>
              <a:endPara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endParaRPr>
            </a:p>
          </p:txBody>
        </p:sp>
        <p:sp>
          <p:nvSpPr>
            <p:cNvPr id="18461" name="WordArt 35"/>
            <p:cNvSpPr>
              <a:spLocks noChangeArrowheads="1" noChangeShapeType="1" noTextEdit="1"/>
            </p:cNvSpPr>
            <p:nvPr/>
          </p:nvSpPr>
          <p:spPr bwMode="auto">
            <a:xfrm rot="224397">
              <a:off x="737" y="2293"/>
              <a:ext cx="64" cy="6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latin typeface="Arial"/>
                  <a:cs typeface="Arial"/>
                </a:rPr>
                <a:t>C</a:t>
              </a:r>
              <a:endPara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endParaRPr>
            </a:p>
          </p:txBody>
        </p:sp>
        <p:sp>
          <p:nvSpPr>
            <p:cNvPr id="18462" name="WordArt 36"/>
            <p:cNvSpPr>
              <a:spLocks noChangeArrowheads="1" noChangeShapeType="1" noTextEdit="1"/>
            </p:cNvSpPr>
            <p:nvPr/>
          </p:nvSpPr>
          <p:spPr bwMode="auto">
            <a:xfrm rot="224397">
              <a:off x="668" y="2471"/>
              <a:ext cx="64" cy="5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latin typeface="Arial"/>
                  <a:cs typeface="Arial"/>
                </a:rPr>
                <a:t>A'</a:t>
              </a:r>
              <a:endPara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endParaRPr>
            </a:p>
          </p:txBody>
        </p:sp>
        <p:sp>
          <p:nvSpPr>
            <p:cNvPr id="18463" name="WordArt 37"/>
            <p:cNvSpPr>
              <a:spLocks noChangeArrowheads="1" noChangeShapeType="1" noTextEdit="1"/>
            </p:cNvSpPr>
            <p:nvPr/>
          </p:nvSpPr>
          <p:spPr bwMode="auto">
            <a:xfrm rot="224397">
              <a:off x="1090" y="2553"/>
              <a:ext cx="58" cy="6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latin typeface="Arial"/>
                  <a:cs typeface="Arial"/>
                </a:rPr>
                <a:t>B'</a:t>
              </a:r>
              <a:endPara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endParaRPr>
            </a:p>
          </p:txBody>
        </p:sp>
        <p:sp>
          <p:nvSpPr>
            <p:cNvPr id="18464" name="WordArt 38"/>
            <p:cNvSpPr>
              <a:spLocks noChangeArrowheads="1" noChangeShapeType="1" noTextEdit="1"/>
            </p:cNvSpPr>
            <p:nvPr/>
          </p:nvSpPr>
          <p:spPr bwMode="auto">
            <a:xfrm rot="224397">
              <a:off x="812" y="2633"/>
              <a:ext cx="64" cy="6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latin typeface="Arial"/>
                  <a:cs typeface="Arial"/>
                </a:rPr>
                <a:t>C'</a:t>
              </a:r>
              <a:endPara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endParaRPr>
            </a:p>
          </p:txBody>
        </p:sp>
        <p:sp>
          <p:nvSpPr>
            <p:cNvPr id="18465" name="Rectangle 39"/>
            <p:cNvSpPr>
              <a:spLocks noChangeArrowheads="1"/>
            </p:cNvSpPr>
            <p:nvPr/>
          </p:nvSpPr>
          <p:spPr bwMode="auto">
            <a:xfrm rot="224397">
              <a:off x="1383" y="2341"/>
              <a:ext cx="1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tabLst>
                  <a:tab pos="619125" algn="l"/>
                </a:tabLst>
              </a:pPr>
              <a:r>
                <a:rPr kumimoji="0" lang="ru-RU" altLang="ru-RU" sz="2000">
                  <a:latin typeface="Times New Roman" pitchFamily="18" charset="0"/>
                </a:rPr>
                <a:t>α</a:t>
              </a:r>
            </a:p>
          </p:txBody>
        </p:sp>
      </p:grpSp>
      <p:grpSp>
        <p:nvGrpSpPr>
          <p:cNvPr id="18437" name="Group 54"/>
          <p:cNvGrpSpPr>
            <a:grpSpLocks/>
          </p:cNvGrpSpPr>
          <p:nvPr/>
        </p:nvGrpSpPr>
        <p:grpSpPr bwMode="auto">
          <a:xfrm>
            <a:off x="179388" y="4652963"/>
            <a:ext cx="2592387" cy="1512887"/>
            <a:chOff x="113" y="2931"/>
            <a:chExt cx="1497" cy="681"/>
          </a:xfrm>
        </p:grpSpPr>
        <p:sp>
          <p:nvSpPr>
            <p:cNvPr id="18438" name="AutoShape 41"/>
            <p:cNvSpPr>
              <a:spLocks noChangeArrowheads="1"/>
            </p:cNvSpPr>
            <p:nvPr/>
          </p:nvSpPr>
          <p:spPr bwMode="auto">
            <a:xfrm>
              <a:off x="762" y="3046"/>
              <a:ext cx="289" cy="123"/>
            </a:xfrm>
            <a:prstGeom prst="flowChartMerg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8439" name="AutoShape 42"/>
            <p:cNvSpPr>
              <a:spLocks noChangeArrowheads="1"/>
            </p:cNvSpPr>
            <p:nvPr/>
          </p:nvSpPr>
          <p:spPr bwMode="auto">
            <a:xfrm>
              <a:off x="113" y="3280"/>
              <a:ext cx="1497" cy="332"/>
            </a:xfrm>
            <a:prstGeom prst="parallelogram">
              <a:avLst>
                <a:gd name="adj" fmla="val 112726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8440" name="Line 43"/>
            <p:cNvSpPr>
              <a:spLocks noChangeShapeType="1"/>
            </p:cNvSpPr>
            <p:nvPr/>
          </p:nvSpPr>
          <p:spPr bwMode="auto">
            <a:xfrm>
              <a:off x="762" y="2931"/>
              <a:ext cx="0" cy="4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1" name="Line 44"/>
            <p:cNvSpPr>
              <a:spLocks noChangeShapeType="1"/>
            </p:cNvSpPr>
            <p:nvPr/>
          </p:nvSpPr>
          <p:spPr bwMode="auto">
            <a:xfrm>
              <a:off x="1051" y="2931"/>
              <a:ext cx="0" cy="4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2" name="AutoShape 45"/>
            <p:cNvSpPr>
              <a:spLocks noChangeArrowheads="1"/>
            </p:cNvSpPr>
            <p:nvPr/>
          </p:nvSpPr>
          <p:spPr bwMode="auto">
            <a:xfrm>
              <a:off x="762" y="3423"/>
              <a:ext cx="289" cy="123"/>
            </a:xfrm>
            <a:prstGeom prst="flowChartMerge">
              <a:avLst/>
            </a:prstGeom>
            <a:solidFill>
              <a:schemeClr val="accent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8443" name="Line 46"/>
            <p:cNvSpPr>
              <a:spLocks noChangeShapeType="1"/>
            </p:cNvSpPr>
            <p:nvPr/>
          </p:nvSpPr>
          <p:spPr bwMode="auto">
            <a:xfrm>
              <a:off x="907" y="2931"/>
              <a:ext cx="0" cy="6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4" name="WordArt 47"/>
            <p:cNvSpPr>
              <a:spLocks noChangeArrowheads="1" noChangeShapeType="1" noTextEdit="1"/>
            </p:cNvSpPr>
            <p:nvPr/>
          </p:nvSpPr>
          <p:spPr bwMode="auto">
            <a:xfrm>
              <a:off x="672" y="3017"/>
              <a:ext cx="60" cy="4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latin typeface="Arial"/>
                  <a:cs typeface="Arial"/>
                </a:rPr>
                <a:t>A</a:t>
              </a:r>
              <a:endPara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endParaRPr>
            </a:p>
          </p:txBody>
        </p:sp>
        <p:sp>
          <p:nvSpPr>
            <p:cNvPr id="18445" name="WordArt 48"/>
            <p:cNvSpPr>
              <a:spLocks noChangeArrowheads="1" noChangeShapeType="1" noTextEdit="1"/>
            </p:cNvSpPr>
            <p:nvPr/>
          </p:nvSpPr>
          <p:spPr bwMode="auto">
            <a:xfrm>
              <a:off x="1069" y="3017"/>
              <a:ext cx="36" cy="5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latin typeface="Arial"/>
                  <a:cs typeface="Arial"/>
                </a:rPr>
                <a:t>B</a:t>
              </a:r>
              <a:endPara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endParaRPr>
            </a:p>
          </p:txBody>
        </p:sp>
        <p:sp>
          <p:nvSpPr>
            <p:cNvPr id="18446" name="WordArt 49"/>
            <p:cNvSpPr>
              <a:spLocks noChangeArrowheads="1" noChangeShapeType="1" noTextEdit="1"/>
            </p:cNvSpPr>
            <p:nvPr/>
          </p:nvSpPr>
          <p:spPr bwMode="auto">
            <a:xfrm>
              <a:off x="816" y="3165"/>
              <a:ext cx="60" cy="5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latin typeface="Arial"/>
                  <a:cs typeface="Arial"/>
                </a:rPr>
                <a:t>C</a:t>
              </a:r>
              <a:endPara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endParaRPr>
            </a:p>
          </p:txBody>
        </p:sp>
        <p:sp>
          <p:nvSpPr>
            <p:cNvPr id="18447" name="WordArt 50"/>
            <p:cNvSpPr>
              <a:spLocks noChangeArrowheads="1" noChangeShapeType="1" noTextEdit="1"/>
            </p:cNvSpPr>
            <p:nvPr/>
          </p:nvSpPr>
          <p:spPr bwMode="auto">
            <a:xfrm>
              <a:off x="672" y="3386"/>
              <a:ext cx="60" cy="4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latin typeface="Arial"/>
                  <a:cs typeface="Arial"/>
                </a:rPr>
                <a:t>A'</a:t>
              </a:r>
              <a:endPara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endParaRPr>
            </a:p>
          </p:txBody>
        </p:sp>
        <p:sp>
          <p:nvSpPr>
            <p:cNvPr id="18448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1087" y="3411"/>
              <a:ext cx="54" cy="5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latin typeface="Arial"/>
                  <a:cs typeface="Arial"/>
                </a:rPr>
                <a:t>B'</a:t>
              </a:r>
              <a:endPara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endParaRPr>
            </a:p>
          </p:txBody>
        </p:sp>
        <p:sp>
          <p:nvSpPr>
            <p:cNvPr id="18449" name="WordArt 52"/>
            <p:cNvSpPr>
              <a:spLocks noChangeArrowheads="1" noChangeShapeType="1" noTextEdit="1"/>
            </p:cNvSpPr>
            <p:nvPr/>
          </p:nvSpPr>
          <p:spPr bwMode="auto">
            <a:xfrm>
              <a:off x="799" y="3521"/>
              <a:ext cx="59" cy="5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latin typeface="Arial"/>
                  <a:cs typeface="Arial"/>
                </a:rPr>
                <a:t>C'</a:t>
              </a:r>
              <a:endPara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endParaRPr>
            </a:p>
          </p:txBody>
        </p:sp>
        <p:sp>
          <p:nvSpPr>
            <p:cNvPr id="18450" name="Rectangle 53"/>
            <p:cNvSpPr>
              <a:spLocks noChangeArrowheads="1"/>
            </p:cNvSpPr>
            <p:nvPr/>
          </p:nvSpPr>
          <p:spPr bwMode="auto">
            <a:xfrm>
              <a:off x="1292" y="3203"/>
              <a:ext cx="2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tabLst>
                  <a:tab pos="619125" algn="l"/>
                </a:tabLst>
              </a:pPr>
              <a:r>
                <a:rPr kumimoji="0" lang="ru-RU" altLang="ru-RU" sz="2400">
                  <a:latin typeface="Times New Roman" pitchFamily="18" charset="0"/>
                </a:rPr>
                <a:t>α</a:t>
              </a:r>
            </a:p>
          </p:txBody>
        </p:sp>
      </p:grp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5219700" y="2349500"/>
            <a:ext cx="37465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Сохранившиеся свойства оригинала:</a:t>
            </a:r>
          </a:p>
        </p:txBody>
      </p:sp>
      <p:sp>
        <p:nvSpPr>
          <p:cNvPr id="19458" name="Text Box 6"/>
          <p:cNvSpPr txBox="1">
            <a:spLocks noChangeArrowheads="1"/>
          </p:cNvSpPr>
          <p:nvPr/>
        </p:nvSpPr>
        <p:spPr bwMode="auto">
          <a:xfrm>
            <a:off x="5219700" y="3716338"/>
            <a:ext cx="39243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Char char="§"/>
            </a:pPr>
            <a:r>
              <a:rPr kumimoji="0" lang="ru-RU" altLang="ru-RU" sz="2200" b="1" i="1">
                <a:latin typeface="Times New Roman" pitchFamily="18" charset="0"/>
              </a:rPr>
              <a:t>Проекция точки - точка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§"/>
            </a:pPr>
            <a:r>
              <a:rPr kumimoji="0" lang="ru-RU" altLang="ru-RU" sz="2200" b="1" i="1">
                <a:latin typeface="Times New Roman" pitchFamily="18" charset="0"/>
              </a:rPr>
              <a:t>Проекция прямой - прямая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§"/>
            </a:pPr>
            <a:r>
              <a:rPr kumimoji="0" lang="ru-RU" altLang="ru-RU" sz="2200" b="1" i="1">
                <a:latin typeface="Times New Roman" pitchFamily="18" charset="0"/>
              </a:rPr>
              <a:t>Свойство точки принадлежать прямой.</a:t>
            </a:r>
          </a:p>
        </p:txBody>
      </p:sp>
      <p:sp>
        <p:nvSpPr>
          <p:cNvPr id="19459" name="Text Box 8"/>
          <p:cNvSpPr txBox="1">
            <a:spLocks noChangeArrowheads="1"/>
          </p:cNvSpPr>
          <p:nvPr/>
        </p:nvSpPr>
        <p:spPr bwMode="auto">
          <a:xfrm>
            <a:off x="2051050" y="476250"/>
            <a:ext cx="5940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ru-RU" altLang="ru-RU" sz="3600" b="1" i="1">
                <a:latin typeface="Times New Roman" pitchFamily="18" charset="0"/>
              </a:rPr>
              <a:t> Центральная проекция</a:t>
            </a:r>
          </a:p>
        </p:txBody>
      </p:sp>
      <p:grpSp>
        <p:nvGrpSpPr>
          <p:cNvPr id="19460" name="Group 9"/>
          <p:cNvGrpSpPr>
            <a:grpSpLocks/>
          </p:cNvGrpSpPr>
          <p:nvPr/>
        </p:nvGrpSpPr>
        <p:grpSpPr bwMode="auto">
          <a:xfrm>
            <a:off x="0" y="2133600"/>
            <a:ext cx="5329238" cy="3416300"/>
            <a:chOff x="884" y="1207"/>
            <a:chExt cx="3765" cy="2377"/>
          </a:xfrm>
        </p:grpSpPr>
        <p:sp>
          <p:nvSpPr>
            <p:cNvPr id="19462" name="AutoShape 10"/>
            <p:cNvSpPr>
              <a:spLocks noChangeArrowheads="1"/>
            </p:cNvSpPr>
            <p:nvPr/>
          </p:nvSpPr>
          <p:spPr bwMode="auto">
            <a:xfrm>
              <a:off x="884" y="2359"/>
              <a:ext cx="3765" cy="1225"/>
            </a:xfrm>
            <a:prstGeom prst="parallelogram">
              <a:avLst>
                <a:gd name="adj" fmla="val 76837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9463" name="AutoShape 11"/>
            <p:cNvSpPr>
              <a:spLocks noChangeArrowheads="1"/>
            </p:cNvSpPr>
            <p:nvPr/>
          </p:nvSpPr>
          <p:spPr bwMode="auto">
            <a:xfrm>
              <a:off x="2971" y="1933"/>
              <a:ext cx="590" cy="369"/>
            </a:xfrm>
            <a:prstGeom prst="flowChartMerg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9464" name="Oval 12"/>
            <p:cNvSpPr>
              <a:spLocks noChangeArrowheads="1"/>
            </p:cNvSpPr>
            <p:nvPr/>
          </p:nvSpPr>
          <p:spPr bwMode="auto">
            <a:xfrm>
              <a:off x="3606" y="1207"/>
              <a:ext cx="45" cy="4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19465" name="Line 13"/>
            <p:cNvSpPr>
              <a:spLocks noChangeShapeType="1"/>
            </p:cNvSpPr>
            <p:nvPr/>
          </p:nvSpPr>
          <p:spPr bwMode="auto">
            <a:xfrm flipH="1">
              <a:off x="1837" y="1207"/>
              <a:ext cx="1814" cy="19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6" name="Line 14"/>
            <p:cNvSpPr>
              <a:spLocks noChangeShapeType="1"/>
            </p:cNvSpPr>
            <p:nvPr/>
          </p:nvSpPr>
          <p:spPr bwMode="auto">
            <a:xfrm flipH="1">
              <a:off x="3470" y="1207"/>
              <a:ext cx="181" cy="14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7" name="Line 15"/>
            <p:cNvSpPr>
              <a:spLocks noChangeShapeType="1"/>
            </p:cNvSpPr>
            <p:nvPr/>
          </p:nvSpPr>
          <p:spPr bwMode="auto">
            <a:xfrm flipH="1">
              <a:off x="2925" y="1207"/>
              <a:ext cx="726" cy="20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9468" name="Group 16"/>
            <p:cNvGrpSpPr>
              <a:grpSpLocks/>
            </p:cNvGrpSpPr>
            <p:nvPr/>
          </p:nvGrpSpPr>
          <p:grpSpPr bwMode="auto">
            <a:xfrm>
              <a:off x="1837" y="2704"/>
              <a:ext cx="1633" cy="545"/>
              <a:chOff x="1837" y="2704"/>
              <a:chExt cx="1633" cy="545"/>
            </a:xfrm>
          </p:grpSpPr>
          <p:sp>
            <p:nvSpPr>
              <p:cNvPr id="19476" name="Line 17"/>
              <p:cNvSpPr>
                <a:spLocks noChangeShapeType="1"/>
              </p:cNvSpPr>
              <p:nvPr/>
            </p:nvSpPr>
            <p:spPr bwMode="auto">
              <a:xfrm flipV="1">
                <a:off x="1837" y="2704"/>
                <a:ext cx="1633" cy="40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77" name="Line 18"/>
              <p:cNvSpPr>
                <a:spLocks noChangeShapeType="1"/>
              </p:cNvSpPr>
              <p:nvPr/>
            </p:nvSpPr>
            <p:spPr bwMode="auto">
              <a:xfrm>
                <a:off x="1837" y="3113"/>
                <a:ext cx="1088" cy="13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78" name="Line 19"/>
              <p:cNvSpPr>
                <a:spLocks noChangeShapeType="1"/>
              </p:cNvSpPr>
              <p:nvPr/>
            </p:nvSpPr>
            <p:spPr bwMode="auto">
              <a:xfrm flipV="1">
                <a:off x="2925" y="2704"/>
                <a:ext cx="545" cy="54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9469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2835" y="1706"/>
              <a:ext cx="150" cy="16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2"/>
                  </a:solidFill>
                  <a:latin typeface="Arial"/>
                  <a:cs typeface="Arial"/>
                </a:rPr>
                <a:t>A</a:t>
              </a:r>
              <a:endPara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"/>
                <a:cs typeface="Arial"/>
              </a:endParaRPr>
            </a:p>
          </p:txBody>
        </p:sp>
        <p:sp>
          <p:nvSpPr>
            <p:cNvPr id="19470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3651" y="1706"/>
              <a:ext cx="91" cy="21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2"/>
                  </a:solidFill>
                  <a:latin typeface="Arial"/>
                  <a:cs typeface="Arial"/>
                </a:rPr>
                <a:t>B</a:t>
              </a:r>
              <a:endPara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"/>
                <a:cs typeface="Arial"/>
              </a:endParaRPr>
            </a:p>
          </p:txBody>
        </p:sp>
        <p:sp>
          <p:nvSpPr>
            <p:cNvPr id="19471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3334" y="2296"/>
              <a:ext cx="119" cy="21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2"/>
                  </a:solidFill>
                  <a:latin typeface="Arial"/>
                  <a:cs typeface="Arial"/>
                </a:rPr>
                <a:t>C</a:t>
              </a:r>
              <a:endPara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"/>
                <a:cs typeface="Arial"/>
              </a:endParaRPr>
            </a:p>
          </p:txBody>
        </p:sp>
        <p:sp>
          <p:nvSpPr>
            <p:cNvPr id="12311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1672" y="3111"/>
              <a:ext cx="150" cy="16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2"/>
                  </a:solidFill>
                  <a:latin typeface="Arial"/>
                  <a:cs typeface="Arial"/>
                </a:rPr>
                <a:t>A</a:t>
              </a:r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latin typeface="Arial"/>
                  <a:cs typeface="Arial"/>
                </a:rPr>
                <a:t>'</a:t>
              </a:r>
              <a:endPara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endParaRPr>
            </a:p>
          </p:txBody>
        </p:sp>
        <p:sp>
          <p:nvSpPr>
            <p:cNvPr id="12312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3515" y="2750"/>
              <a:ext cx="141" cy="21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2"/>
                  </a:solidFill>
                  <a:latin typeface="Arial"/>
                  <a:cs typeface="Arial"/>
                </a:rPr>
                <a:t>B</a:t>
              </a:r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latin typeface="Arial"/>
                  <a:cs typeface="Arial"/>
                </a:rPr>
                <a:t>'</a:t>
              </a:r>
              <a:endPara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endParaRPr>
            </a:p>
          </p:txBody>
        </p:sp>
        <p:sp>
          <p:nvSpPr>
            <p:cNvPr id="12313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3016" y="3294"/>
              <a:ext cx="150" cy="21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2"/>
                  </a:solidFill>
                  <a:latin typeface="Arial"/>
                  <a:cs typeface="Arial"/>
                </a:rPr>
                <a:t>C</a:t>
              </a:r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latin typeface="Arial"/>
                  <a:cs typeface="Arial"/>
                </a:rPr>
                <a:t>'</a:t>
              </a:r>
              <a:endPara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endParaRPr>
            </a:p>
          </p:txBody>
        </p:sp>
        <p:sp>
          <p:nvSpPr>
            <p:cNvPr id="19475" name="Rectangle 26"/>
            <p:cNvSpPr>
              <a:spLocks noChangeArrowheads="1"/>
            </p:cNvSpPr>
            <p:nvPr/>
          </p:nvSpPr>
          <p:spPr bwMode="auto">
            <a:xfrm>
              <a:off x="4059" y="2411"/>
              <a:ext cx="280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tabLst>
                  <a:tab pos="619125" algn="l"/>
                </a:tabLst>
              </a:pPr>
              <a:r>
                <a:rPr kumimoji="0" lang="ru-RU" altLang="ru-RU" sz="3200">
                  <a:latin typeface="Times New Roman" pitchFamily="18" charset="0"/>
                </a:rPr>
                <a:t>α</a:t>
              </a:r>
            </a:p>
          </p:txBody>
        </p:sp>
      </p:grpSp>
      <p:sp>
        <p:nvSpPr>
          <p:cNvPr id="19461" name="WordArt 27"/>
          <p:cNvSpPr>
            <a:spLocks noChangeArrowheads="1" noChangeShapeType="1" noTextEdit="1"/>
          </p:cNvSpPr>
          <p:nvPr/>
        </p:nvSpPr>
        <p:spPr bwMode="auto">
          <a:xfrm>
            <a:off x="3851275" y="1700213"/>
            <a:ext cx="13335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"/>
                <a:cs typeface="Arial"/>
              </a:rPr>
              <a:t>S</a:t>
            </a:r>
            <a:endParaRPr lang="ru-RU" sz="1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2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5224463" y="1700213"/>
            <a:ext cx="37449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Сохранившиеся свойства оригинала:</a:t>
            </a:r>
          </a:p>
        </p:txBody>
      </p:sp>
      <p:sp>
        <p:nvSpPr>
          <p:cNvPr id="20482" name="Text Box 8"/>
          <p:cNvSpPr txBox="1">
            <a:spLocks noChangeArrowheads="1"/>
          </p:cNvSpPr>
          <p:nvPr/>
        </p:nvSpPr>
        <p:spPr bwMode="auto">
          <a:xfrm>
            <a:off x="2124075" y="404813"/>
            <a:ext cx="60848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ru-RU" altLang="ru-RU" sz="3600" b="1" i="1">
                <a:latin typeface="Times New Roman" pitchFamily="18" charset="0"/>
              </a:rPr>
              <a:t> Параллельная проекция</a:t>
            </a:r>
          </a:p>
        </p:txBody>
      </p:sp>
      <p:grpSp>
        <p:nvGrpSpPr>
          <p:cNvPr id="20483" name="Group 9"/>
          <p:cNvGrpSpPr>
            <a:grpSpLocks/>
          </p:cNvGrpSpPr>
          <p:nvPr/>
        </p:nvGrpSpPr>
        <p:grpSpPr bwMode="auto">
          <a:xfrm>
            <a:off x="-36513" y="2492375"/>
            <a:ext cx="5256213" cy="3744913"/>
            <a:chOff x="884" y="1253"/>
            <a:chExt cx="3765" cy="2359"/>
          </a:xfrm>
        </p:grpSpPr>
        <p:sp>
          <p:nvSpPr>
            <p:cNvPr id="20485" name="AutoShape 10"/>
            <p:cNvSpPr>
              <a:spLocks noChangeArrowheads="1"/>
            </p:cNvSpPr>
            <p:nvPr/>
          </p:nvSpPr>
          <p:spPr bwMode="auto">
            <a:xfrm>
              <a:off x="2064" y="1752"/>
              <a:ext cx="590" cy="369"/>
            </a:xfrm>
            <a:prstGeom prst="flowChartMerg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20486" name="AutoShape 11"/>
            <p:cNvSpPr>
              <a:spLocks noChangeArrowheads="1"/>
            </p:cNvSpPr>
            <p:nvPr/>
          </p:nvSpPr>
          <p:spPr bwMode="auto">
            <a:xfrm>
              <a:off x="884" y="2387"/>
              <a:ext cx="3765" cy="1225"/>
            </a:xfrm>
            <a:prstGeom prst="parallelogram">
              <a:avLst>
                <a:gd name="adj" fmla="val 76837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20487" name="Line 12"/>
            <p:cNvSpPr>
              <a:spLocks noChangeShapeType="1"/>
            </p:cNvSpPr>
            <p:nvPr/>
          </p:nvSpPr>
          <p:spPr bwMode="auto">
            <a:xfrm>
              <a:off x="1882" y="1253"/>
              <a:ext cx="544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88" name="Line 13"/>
            <p:cNvSpPr>
              <a:spLocks noChangeShapeType="1"/>
            </p:cNvSpPr>
            <p:nvPr/>
          </p:nvSpPr>
          <p:spPr bwMode="auto">
            <a:xfrm>
              <a:off x="2517" y="1298"/>
              <a:ext cx="590" cy="16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89" name="Line 14"/>
            <p:cNvSpPr>
              <a:spLocks noChangeShapeType="1"/>
            </p:cNvSpPr>
            <p:nvPr/>
          </p:nvSpPr>
          <p:spPr bwMode="auto">
            <a:xfrm>
              <a:off x="2064" y="1253"/>
              <a:ext cx="680" cy="1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0" name="Line 15"/>
            <p:cNvSpPr>
              <a:spLocks noChangeShapeType="1"/>
            </p:cNvSpPr>
            <p:nvPr/>
          </p:nvSpPr>
          <p:spPr bwMode="auto">
            <a:xfrm>
              <a:off x="2426" y="2840"/>
              <a:ext cx="318" cy="36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1" name="Line 16"/>
            <p:cNvSpPr>
              <a:spLocks noChangeShapeType="1"/>
            </p:cNvSpPr>
            <p:nvPr/>
          </p:nvSpPr>
          <p:spPr bwMode="auto">
            <a:xfrm flipV="1">
              <a:off x="2744" y="2976"/>
              <a:ext cx="363" cy="22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2" name="Line 17"/>
            <p:cNvSpPr>
              <a:spLocks noChangeShapeType="1"/>
            </p:cNvSpPr>
            <p:nvPr/>
          </p:nvSpPr>
          <p:spPr bwMode="auto">
            <a:xfrm flipH="1" flipV="1">
              <a:off x="2426" y="2840"/>
              <a:ext cx="681" cy="1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93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1791" y="1570"/>
              <a:ext cx="150" cy="16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latin typeface="Arial"/>
                  <a:cs typeface="Arial"/>
                </a:rPr>
                <a:t>A</a:t>
              </a:r>
              <a:endPara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endParaRPr>
            </a:p>
          </p:txBody>
        </p:sp>
        <p:sp>
          <p:nvSpPr>
            <p:cNvPr id="20494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2789" y="1525"/>
              <a:ext cx="91" cy="21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latin typeface="Arial"/>
                  <a:cs typeface="Arial"/>
                </a:rPr>
                <a:t>B</a:t>
              </a:r>
              <a:endPara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endParaRPr>
            </a:p>
          </p:txBody>
        </p:sp>
        <p:sp>
          <p:nvSpPr>
            <p:cNvPr id="20495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2336" y="2160"/>
              <a:ext cx="150" cy="21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latin typeface="Arial"/>
                  <a:cs typeface="Arial"/>
                </a:rPr>
                <a:t>C</a:t>
              </a:r>
              <a:endPara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endParaRPr>
            </a:p>
          </p:txBody>
        </p:sp>
        <p:sp>
          <p:nvSpPr>
            <p:cNvPr id="20496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2200" y="2750"/>
              <a:ext cx="150" cy="16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latin typeface="Arial"/>
                  <a:cs typeface="Arial"/>
                </a:rPr>
                <a:t>A'</a:t>
              </a:r>
              <a:endPara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endParaRPr>
            </a:p>
          </p:txBody>
        </p:sp>
        <p:sp>
          <p:nvSpPr>
            <p:cNvPr id="20497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3198" y="2931"/>
              <a:ext cx="136" cy="21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latin typeface="Arial"/>
                  <a:cs typeface="Arial"/>
                </a:rPr>
                <a:t>B'</a:t>
              </a:r>
              <a:endPara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endParaRPr>
            </a:p>
          </p:txBody>
        </p:sp>
        <p:sp>
          <p:nvSpPr>
            <p:cNvPr id="20498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2562" y="3249"/>
              <a:ext cx="150" cy="21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latin typeface="Arial"/>
                  <a:cs typeface="Arial"/>
                </a:rPr>
                <a:t>C'</a:t>
              </a:r>
              <a:endPara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endParaRPr>
            </a:p>
          </p:txBody>
        </p:sp>
        <p:sp>
          <p:nvSpPr>
            <p:cNvPr id="20499" name="Rectangle 24"/>
            <p:cNvSpPr>
              <a:spLocks noChangeArrowheads="1"/>
            </p:cNvSpPr>
            <p:nvPr/>
          </p:nvSpPr>
          <p:spPr bwMode="auto">
            <a:xfrm>
              <a:off x="4058" y="2433"/>
              <a:ext cx="31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tabLst>
                  <a:tab pos="619125" algn="l"/>
                </a:tabLst>
              </a:pPr>
              <a:r>
                <a:rPr kumimoji="0" lang="ru-RU" altLang="ru-RU" sz="3200">
                  <a:latin typeface="Times New Roman" pitchFamily="18" charset="0"/>
                </a:rPr>
                <a:t>α</a:t>
              </a:r>
            </a:p>
          </p:txBody>
        </p:sp>
      </p:grp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4859338" y="2749550"/>
            <a:ext cx="4427537" cy="392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Clr>
                <a:schemeClr val="accent4">
                  <a:lumMod val="60000"/>
                  <a:lumOff val="40000"/>
                </a:schemeClr>
              </a:buClr>
              <a:buFont typeface="Wingdings" pitchFamily="2" charset="2"/>
              <a:buChar char="§"/>
              <a:defRPr/>
            </a:pPr>
            <a:r>
              <a:rPr kumimoji="0" lang="ru-RU" sz="2400" b="1" i="1" dirty="0">
                <a:latin typeface="Times New Roman" pitchFamily="18" charset="0"/>
              </a:rPr>
              <a:t> Проекция точки - точка</a:t>
            </a:r>
          </a:p>
          <a:p>
            <a:pPr marL="342900" indent="-342900">
              <a:spcBef>
                <a:spcPts val="1440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pitchFamily="2" charset="2"/>
              <a:buChar char="§"/>
              <a:defRPr/>
            </a:pPr>
            <a:r>
              <a:rPr kumimoji="0" lang="ru-RU" sz="2400" b="1" i="1" dirty="0">
                <a:latin typeface="Times New Roman" pitchFamily="18" charset="0"/>
              </a:rPr>
              <a:t> Проекция прямой - прямая</a:t>
            </a:r>
          </a:p>
          <a:p>
            <a:pPr marL="342900" indent="-342900">
              <a:spcBef>
                <a:spcPct val="50000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pitchFamily="2" charset="2"/>
              <a:buChar char="§"/>
              <a:defRPr/>
            </a:pPr>
            <a:r>
              <a:rPr kumimoji="0" lang="ru-RU" sz="2400" b="1" i="1" dirty="0">
                <a:latin typeface="Times New Roman" pitchFamily="18" charset="0"/>
              </a:rPr>
              <a:t>Свойство точки принадлежать прямой;</a:t>
            </a:r>
          </a:p>
          <a:p>
            <a:pPr marL="342900" indent="-342900">
              <a:spcBef>
                <a:spcPct val="50000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pitchFamily="2" charset="2"/>
              <a:buChar char="§"/>
              <a:defRPr/>
            </a:pPr>
            <a:r>
              <a:rPr kumimoji="0" lang="ru-RU" sz="2400" b="1" i="1" dirty="0">
                <a:latin typeface="Times New Roman" pitchFamily="18" charset="0"/>
              </a:rPr>
              <a:t>Параллельность прямых</a:t>
            </a:r>
          </a:p>
          <a:p>
            <a:pPr marL="342900" indent="-342900">
              <a:spcBef>
                <a:spcPct val="50000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pitchFamily="2" charset="2"/>
              <a:buChar char="§"/>
              <a:defRPr/>
            </a:pPr>
            <a:r>
              <a:rPr kumimoji="0" lang="ru-RU" sz="2400" b="1" i="1" dirty="0">
                <a:latin typeface="Times New Roman" pitchFamily="18" charset="0"/>
              </a:rPr>
              <a:t>Отношение отрезков прямых</a:t>
            </a:r>
          </a:p>
          <a:p>
            <a:pPr marL="342900" indent="-342900">
              <a:spcBef>
                <a:spcPct val="50000"/>
              </a:spcBef>
              <a:buClr>
                <a:schemeClr val="accent4">
                  <a:lumMod val="60000"/>
                  <a:lumOff val="40000"/>
                </a:schemeClr>
              </a:buClr>
              <a:buFont typeface="Wingdings" pitchFamily="2" charset="2"/>
              <a:buChar char="§"/>
              <a:defRPr/>
            </a:pPr>
            <a:r>
              <a:rPr kumimoji="0" lang="ru-RU" sz="2400" b="1" i="1" dirty="0">
                <a:latin typeface="Times New Roman" pitchFamily="18" charset="0"/>
              </a:rPr>
              <a:t>Метрические свойства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4"/>
          <p:cNvSpPr txBox="1">
            <a:spLocks noChangeArrowheads="1"/>
          </p:cNvSpPr>
          <p:nvPr/>
        </p:nvSpPr>
        <p:spPr bwMode="auto">
          <a:xfrm>
            <a:off x="2195513" y="333375"/>
            <a:ext cx="5940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ru-RU" altLang="ru-RU" sz="3600" b="1" i="1">
                <a:latin typeface="Times New Roman" pitchFamily="18" charset="0"/>
              </a:rPr>
              <a:t> Ортогональная проекция</a:t>
            </a:r>
          </a:p>
        </p:txBody>
      </p:sp>
      <p:grpSp>
        <p:nvGrpSpPr>
          <p:cNvPr id="21506" name="Group 25"/>
          <p:cNvGrpSpPr>
            <a:grpSpLocks/>
          </p:cNvGrpSpPr>
          <p:nvPr/>
        </p:nvGrpSpPr>
        <p:grpSpPr bwMode="auto">
          <a:xfrm>
            <a:off x="179388" y="1844675"/>
            <a:ext cx="5651500" cy="4348163"/>
            <a:chOff x="884" y="1191"/>
            <a:chExt cx="3765" cy="2512"/>
          </a:xfrm>
        </p:grpSpPr>
        <p:sp>
          <p:nvSpPr>
            <p:cNvPr id="21509" name="AutoShape 5"/>
            <p:cNvSpPr>
              <a:spLocks noChangeArrowheads="1"/>
            </p:cNvSpPr>
            <p:nvPr/>
          </p:nvSpPr>
          <p:spPr bwMode="auto">
            <a:xfrm>
              <a:off x="2517" y="1616"/>
              <a:ext cx="726" cy="454"/>
            </a:xfrm>
            <a:prstGeom prst="flowChartMerg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21510" name="AutoShape 6"/>
            <p:cNvSpPr>
              <a:spLocks noChangeArrowheads="1"/>
            </p:cNvSpPr>
            <p:nvPr/>
          </p:nvSpPr>
          <p:spPr bwMode="auto">
            <a:xfrm>
              <a:off x="884" y="2478"/>
              <a:ext cx="3765" cy="1225"/>
            </a:xfrm>
            <a:prstGeom prst="parallelogram">
              <a:avLst>
                <a:gd name="adj" fmla="val 76837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21511" name="Line 7"/>
            <p:cNvSpPr>
              <a:spLocks noChangeShapeType="1"/>
            </p:cNvSpPr>
            <p:nvPr/>
          </p:nvSpPr>
          <p:spPr bwMode="auto">
            <a:xfrm>
              <a:off x="2517" y="1191"/>
              <a:ext cx="0" cy="18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2" name="Line 8"/>
            <p:cNvSpPr>
              <a:spLocks noChangeShapeType="1"/>
            </p:cNvSpPr>
            <p:nvPr/>
          </p:nvSpPr>
          <p:spPr bwMode="auto">
            <a:xfrm>
              <a:off x="3243" y="1191"/>
              <a:ext cx="0" cy="18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3" name="AutoShape 11"/>
            <p:cNvSpPr>
              <a:spLocks noChangeArrowheads="1"/>
            </p:cNvSpPr>
            <p:nvPr/>
          </p:nvSpPr>
          <p:spPr bwMode="auto">
            <a:xfrm>
              <a:off x="2517" y="3005"/>
              <a:ext cx="726" cy="454"/>
            </a:xfrm>
            <a:prstGeom prst="flowChartMerge">
              <a:avLst/>
            </a:prstGeom>
            <a:solidFill>
              <a:schemeClr val="accent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21514" name="Line 9"/>
            <p:cNvSpPr>
              <a:spLocks noChangeShapeType="1"/>
            </p:cNvSpPr>
            <p:nvPr/>
          </p:nvSpPr>
          <p:spPr bwMode="auto">
            <a:xfrm>
              <a:off x="2880" y="1191"/>
              <a:ext cx="0" cy="2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5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2290" y="1508"/>
              <a:ext cx="150" cy="16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latin typeface="Arial"/>
                  <a:cs typeface="Arial"/>
                </a:rPr>
                <a:t>A</a:t>
              </a:r>
              <a:endPara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endParaRPr>
            </a:p>
          </p:txBody>
        </p:sp>
        <p:sp>
          <p:nvSpPr>
            <p:cNvPr id="21516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3288" y="1508"/>
              <a:ext cx="91" cy="21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latin typeface="Arial"/>
                  <a:cs typeface="Arial"/>
                </a:rPr>
                <a:t>B</a:t>
              </a:r>
              <a:endPara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endParaRPr>
            </a:p>
          </p:txBody>
        </p:sp>
        <p:sp>
          <p:nvSpPr>
            <p:cNvPr id="21517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2653" y="2053"/>
              <a:ext cx="150" cy="21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latin typeface="Arial"/>
                  <a:cs typeface="Arial"/>
                </a:rPr>
                <a:t>C</a:t>
              </a:r>
              <a:endPara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endParaRPr>
            </a:p>
          </p:txBody>
        </p:sp>
        <p:sp>
          <p:nvSpPr>
            <p:cNvPr id="21518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2290" y="2869"/>
              <a:ext cx="150" cy="16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latin typeface="Arial"/>
                  <a:cs typeface="Arial"/>
                </a:rPr>
                <a:t>A'</a:t>
              </a:r>
              <a:endPara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endParaRPr>
            </a:p>
          </p:txBody>
        </p:sp>
        <p:sp>
          <p:nvSpPr>
            <p:cNvPr id="21519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3334" y="2960"/>
              <a:ext cx="136" cy="21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latin typeface="Arial"/>
                  <a:cs typeface="Arial"/>
                </a:rPr>
                <a:t>B'</a:t>
              </a:r>
              <a:endPara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endParaRPr>
            </a:p>
          </p:txBody>
        </p:sp>
        <p:sp>
          <p:nvSpPr>
            <p:cNvPr id="21520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2608" y="3368"/>
              <a:ext cx="150" cy="21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9900"/>
                  </a:solidFill>
                  <a:latin typeface="Arial"/>
                  <a:cs typeface="Arial"/>
                </a:rPr>
                <a:t>C'</a:t>
              </a:r>
              <a:endPara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endParaRPr>
            </a:p>
          </p:txBody>
        </p:sp>
        <p:sp>
          <p:nvSpPr>
            <p:cNvPr id="21521" name="Rectangle 24"/>
            <p:cNvSpPr>
              <a:spLocks noChangeArrowheads="1"/>
            </p:cNvSpPr>
            <p:nvPr/>
          </p:nvSpPr>
          <p:spPr bwMode="auto">
            <a:xfrm>
              <a:off x="4105" y="2538"/>
              <a:ext cx="265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tabLst>
                  <a:tab pos="619125" algn="l"/>
                </a:tabLst>
              </a:pPr>
              <a:r>
                <a:rPr kumimoji="0" lang="ru-RU" altLang="ru-RU" sz="3200">
                  <a:latin typeface="Times New Roman" pitchFamily="18" charset="0"/>
                </a:rPr>
                <a:t>α</a:t>
              </a:r>
            </a:p>
          </p:txBody>
        </p:sp>
      </p:grpSp>
      <p:sp>
        <p:nvSpPr>
          <p:cNvPr id="10244" name="Text Box 26"/>
          <p:cNvSpPr txBox="1">
            <a:spLocks noChangeArrowheads="1"/>
          </p:cNvSpPr>
          <p:nvPr/>
        </p:nvSpPr>
        <p:spPr bwMode="auto">
          <a:xfrm>
            <a:off x="5651500" y="1844675"/>
            <a:ext cx="33131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Сохранившиеся свойства оригинала:</a:t>
            </a:r>
          </a:p>
        </p:txBody>
      </p:sp>
      <p:sp>
        <p:nvSpPr>
          <p:cNvPr id="21508" name="Text Box 27"/>
          <p:cNvSpPr txBox="1">
            <a:spLocks noChangeArrowheads="1"/>
          </p:cNvSpPr>
          <p:nvPr/>
        </p:nvSpPr>
        <p:spPr bwMode="auto">
          <a:xfrm>
            <a:off x="4572000" y="2924175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  <a:buFont typeface="Wingdings" pitchFamily="2" charset="2"/>
              <a:buChar char="§"/>
            </a:pPr>
            <a:r>
              <a:rPr kumimoji="0" lang="ru-RU" altLang="ru-RU" sz="2400" b="1" i="1">
                <a:latin typeface="Times New Roman" pitchFamily="18" charset="0"/>
              </a:rPr>
              <a:t>Все свойства сохраняются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ct Post-Mortem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Project Post-Mortem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oject Post-Mortem 1">
        <a:dk1>
          <a:srgbClr val="003366"/>
        </a:dk1>
        <a:lt1>
          <a:srgbClr val="FFFFFF"/>
        </a:lt1>
        <a:dk2>
          <a:srgbClr val="008080"/>
        </a:dk2>
        <a:lt2>
          <a:srgbClr val="FFCC66"/>
        </a:lt2>
        <a:accent1>
          <a:srgbClr val="3366CC"/>
        </a:accent1>
        <a:accent2>
          <a:srgbClr val="0099CC"/>
        </a:accent2>
        <a:accent3>
          <a:srgbClr val="AAC0C0"/>
        </a:accent3>
        <a:accent4>
          <a:srgbClr val="DADADA"/>
        </a:accent4>
        <a:accent5>
          <a:srgbClr val="ADB8E2"/>
        </a:accent5>
        <a:accent6>
          <a:srgbClr val="008AB9"/>
        </a:accent6>
        <a:hlink>
          <a:srgbClr val="99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Post-Mortem 2">
        <a:dk1>
          <a:srgbClr val="4D4D4D"/>
        </a:dk1>
        <a:lt1>
          <a:srgbClr val="D6EFD0"/>
        </a:lt1>
        <a:dk2>
          <a:srgbClr val="336699"/>
        </a:dk2>
        <a:lt2>
          <a:srgbClr val="65B5D1"/>
        </a:lt2>
        <a:accent1>
          <a:srgbClr val="9BB9C3"/>
        </a:accent1>
        <a:accent2>
          <a:srgbClr val="99CCFF"/>
        </a:accent2>
        <a:accent3>
          <a:srgbClr val="E8F6E4"/>
        </a:accent3>
        <a:accent4>
          <a:srgbClr val="404040"/>
        </a:accent4>
        <a:accent5>
          <a:srgbClr val="CBD9DE"/>
        </a:accent5>
        <a:accent6>
          <a:srgbClr val="8AB9E7"/>
        </a:accent6>
        <a:hlink>
          <a:srgbClr val="009999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Post-Mortem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Post-Mortem 4">
        <a:dk1>
          <a:srgbClr val="003300"/>
        </a:dk1>
        <a:lt1>
          <a:srgbClr val="FFFFFF"/>
        </a:lt1>
        <a:dk2>
          <a:srgbClr val="336600"/>
        </a:dk2>
        <a:lt2>
          <a:srgbClr val="FFCC66"/>
        </a:lt2>
        <a:accent1>
          <a:srgbClr val="996633"/>
        </a:accent1>
        <a:accent2>
          <a:srgbClr val="0099CC"/>
        </a:accent2>
        <a:accent3>
          <a:srgbClr val="ADB8AA"/>
        </a:accent3>
        <a:accent4>
          <a:srgbClr val="DADADA"/>
        </a:accent4>
        <a:accent5>
          <a:srgbClr val="CAB8AD"/>
        </a:accent5>
        <a:accent6>
          <a:srgbClr val="008AB9"/>
        </a:accent6>
        <a:hlink>
          <a:srgbClr val="FF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Post-Mortem 5">
        <a:dk1>
          <a:srgbClr val="100000"/>
        </a:dk1>
        <a:lt1>
          <a:srgbClr val="FFFFFF"/>
        </a:lt1>
        <a:dk2>
          <a:srgbClr val="800000"/>
        </a:dk2>
        <a:lt2>
          <a:srgbClr val="FFCC66"/>
        </a:lt2>
        <a:accent1>
          <a:srgbClr val="003366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AAADB8"/>
        </a:accent5>
        <a:accent6>
          <a:srgbClr val="8A5C2D"/>
        </a:accent6>
        <a:hlink>
          <a:srgbClr val="336699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Post-Mortem 6">
        <a:dk1>
          <a:srgbClr val="666633"/>
        </a:dk1>
        <a:lt1>
          <a:srgbClr val="FFFFFF"/>
        </a:lt1>
        <a:dk2>
          <a:srgbClr val="CC9900"/>
        </a:dk2>
        <a:lt2>
          <a:srgbClr val="DDDDDD"/>
        </a:lt2>
        <a:accent1>
          <a:srgbClr val="CC6600"/>
        </a:accent1>
        <a:accent2>
          <a:srgbClr val="996633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8A5C2D"/>
        </a:accent6>
        <a:hlink>
          <a:srgbClr val="6633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852</TotalTime>
  <Words>412</Words>
  <Application>Microsoft Office PowerPoint</Application>
  <PresentationFormat>Экран (4:3)</PresentationFormat>
  <Paragraphs>83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Garamond</vt:lpstr>
      <vt:lpstr>Wingdings</vt:lpstr>
      <vt:lpstr>Calibri</vt:lpstr>
      <vt:lpstr>Monotype Corsiva</vt:lpstr>
      <vt:lpstr>Times New Roman</vt:lpstr>
      <vt:lpstr>Project Post-Mortem</vt:lpstr>
      <vt:lpstr>Project Post-Mortem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XATA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P@VL!K</dc:creator>
  <cp:lastModifiedBy>Admin</cp:lastModifiedBy>
  <cp:revision>44</cp:revision>
  <dcterms:created xsi:type="dcterms:W3CDTF">2006-10-22T17:46:36Z</dcterms:created>
  <dcterms:modified xsi:type="dcterms:W3CDTF">2015-01-15T15:54:44Z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TC101950931049</vt:lpwstr>
  </property>
</Properties>
</file>