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0" r:id="rId5"/>
    <p:sldId id="277" r:id="rId6"/>
    <p:sldId id="261" r:id="rId7"/>
    <p:sldId id="262" r:id="rId8"/>
    <p:sldId id="276" r:id="rId9"/>
    <p:sldId id="264" r:id="rId10"/>
    <p:sldId id="265" r:id="rId11"/>
    <p:sldId id="269" r:id="rId12"/>
    <p:sldId id="271" r:id="rId13"/>
    <p:sldId id="270" r:id="rId14"/>
    <p:sldId id="274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192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7C0427-4C06-48A9-8C31-9D526EA94E26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C2CAC3-D97A-408E-93C0-DB3BD05534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708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F428830-3A2D-4B75-8064-ED6E8C6D3FA8}" type="slidenum">
              <a:rPr lang="en-GB" altLang="ru-RU"/>
              <a:pPr/>
              <a:t>5</a:t>
            </a:fld>
            <a:endParaRPr lang="en-GB" altLang="ru-RU"/>
          </a:p>
        </p:txBody>
      </p:sp>
      <p:sp>
        <p:nvSpPr>
          <p:cNvPr id="235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726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05E89-44DB-41BA-AAAB-08637B0F57C8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5C1BC-A151-4CF5-97A2-8787CA59C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05E89-44DB-41BA-AAAB-08637B0F57C8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5C1BC-A151-4CF5-97A2-8787CA59C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05E89-44DB-41BA-AAAB-08637B0F57C8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5C1BC-A151-4CF5-97A2-8787CA59C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05E89-44DB-41BA-AAAB-08637B0F57C8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5C1BC-A151-4CF5-97A2-8787CA59C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05E89-44DB-41BA-AAAB-08637B0F57C8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5C1BC-A151-4CF5-97A2-8787CA59C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05E89-44DB-41BA-AAAB-08637B0F57C8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5C1BC-A151-4CF5-97A2-8787CA59C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05E89-44DB-41BA-AAAB-08637B0F57C8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5C1BC-A151-4CF5-97A2-8787CA59C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05E89-44DB-41BA-AAAB-08637B0F57C8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5C1BC-A151-4CF5-97A2-8787CA59C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05E89-44DB-41BA-AAAB-08637B0F57C8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5C1BC-A151-4CF5-97A2-8787CA59C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05E89-44DB-41BA-AAAB-08637B0F57C8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5C1BC-A151-4CF5-97A2-8787CA59C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05E89-44DB-41BA-AAAB-08637B0F57C8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5C1BC-A151-4CF5-97A2-8787CA59C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05E89-44DB-41BA-AAAB-08637B0F57C8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5C1BC-A151-4CF5-97A2-8787CA59C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thefashion.com.ua/images/stories/dita-04.jpg"/>
          <p:cNvPicPr/>
          <p:nvPr/>
        </p:nvPicPr>
        <p:blipFill>
          <a:blip r:embed="rId2" cstate="print">
            <a:lum contrast="-28000"/>
          </a:blip>
          <a:srcRect l="66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80371" y="4761508"/>
            <a:ext cx="5141344" cy="923330"/>
          </a:xfrm>
          <a:prstGeom prst="rect">
            <a:avLst/>
          </a:prstGeom>
          <a:solidFill>
            <a:srgbClr val="C0C0C0"/>
          </a:solidFill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Моделирование</a:t>
            </a:r>
            <a:endParaRPr lang="ru-RU" sz="5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952" y="5730875"/>
            <a:ext cx="9135514" cy="923330"/>
          </a:xfrm>
          <a:prstGeom prst="rect">
            <a:avLst/>
          </a:prstGeom>
          <a:solidFill>
            <a:srgbClr val="C0C0C0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 Калинкина Н.М. учитель технологии высшей квалификационной  категории.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МАОУ «Давыдовская гимназия»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Орехово-Зуевский муниципальный район,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Московская область.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rgbClr val="003192"/>
                </a:solidFill>
                <a:latin typeface="Times New Roman" pitchFamily="18" charset="0"/>
                <a:cs typeface="Times New Roman" pitchFamily="18" charset="0"/>
              </a:rPr>
              <a:t>  3.Моделирование изделия художественной  отделкой</a:t>
            </a:r>
            <a:endParaRPr lang="ru-RU" sz="2800" b="1" dirty="0">
              <a:solidFill>
                <a:srgbClr val="00319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&amp;Mcy;&amp;Ocy;&amp;Dcy;&amp;IEcy;&amp;Lcy;&amp;Icy;&amp;Rcy;&amp;Ocy;&amp;Vcy;&amp;Acy;&amp;Ncy;&amp;Icy;&amp;IEcy; &amp;Icy; &amp;KHcy;&amp;Ucy;&amp;Dcy;&amp;Ocy;&amp;ZHcy;&amp;IEcy;&amp;Scy;&amp;Tcy;&amp;Vcy;&amp;IEcy;&amp;Ncy;&amp;Ncy;&amp;Ocy;&amp;IEcy; &amp;Ocy;&amp;Fcy;&amp;Ocy;&amp;Rcy;&amp;Mcy;&amp;Lcy;&amp;IEcy;&amp;Ncy;&amp;Icy;&amp;IEcy; &amp;Lcy;&amp;IEcy;&amp;Gcy;&amp;Kcy;&amp;Ocy;&amp;Gcy;&amp;Ocy; &amp;ZHcy;&amp;IEcy;&amp;Ncy;&amp;Scy;&amp;Kcy;&amp;Ocy;&amp;Gcy;&amp;Ocy; &amp;Pcy;&amp;Lcy;&amp;Acy;&amp;Tcy;&amp;SOFTcy;&amp;YAcy;"/>
          <p:cNvPicPr>
            <a:picLocks noChangeAspect="1" noChangeArrowheads="1"/>
          </p:cNvPicPr>
          <p:nvPr/>
        </p:nvPicPr>
        <p:blipFill>
          <a:blip r:embed="rId2" cstate="print"/>
          <a:srcRect t="370" b="4900"/>
          <a:stretch>
            <a:fillRect/>
          </a:stretch>
        </p:blipFill>
        <p:spPr bwMode="auto">
          <a:xfrm>
            <a:off x="899592" y="1772816"/>
            <a:ext cx="7019745" cy="4176464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1\Desktop\img09.png"/>
          <p:cNvPicPr/>
          <p:nvPr/>
        </p:nvPicPr>
        <p:blipFill>
          <a:blip r:embed="rId2" cstate="print"/>
          <a:srcRect l="2913" t="6723" r="47305" b="3361"/>
          <a:stretch>
            <a:fillRect/>
          </a:stretch>
        </p:blipFill>
        <p:spPr bwMode="auto">
          <a:xfrm>
            <a:off x="467544" y="1182822"/>
            <a:ext cx="3636912" cy="5112568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431681" y="332656"/>
            <a:ext cx="61415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Определите способы моделирования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355976" y="1124744"/>
            <a:ext cx="446449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1.Изменение геометрических</a:t>
            </a:r>
          </a:p>
          <a:p>
            <a:pPr marL="457200" indent="-457200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размеров  и  форм отдельных   деталей изделия.</a:t>
            </a:r>
          </a:p>
          <a:p>
            <a:pPr marL="457200" indent="-457200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2.Деление изделия  на части как в лоскутном шитье.</a:t>
            </a:r>
          </a:p>
          <a:p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Применение художественной отделки, моделирование цветом. </a:t>
            </a:r>
          </a:p>
          <a:p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Применение  сразу нескольких способов моделирования.</a:t>
            </a:r>
            <a:endParaRPr lang="ru-RU" sz="2000" dirty="0" smtClean="0">
              <a:solidFill>
                <a:srgbClr val="002060"/>
              </a:solidFill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1\Desktop\img09.png"/>
          <p:cNvPicPr/>
          <p:nvPr/>
        </p:nvPicPr>
        <p:blipFill>
          <a:blip r:embed="rId2" cstate="print"/>
          <a:srcRect l="50485" t="6723" r="1942" b="3361"/>
          <a:stretch>
            <a:fillRect/>
          </a:stretch>
        </p:blipFill>
        <p:spPr bwMode="auto">
          <a:xfrm>
            <a:off x="395536" y="1196752"/>
            <a:ext cx="3744416" cy="5165412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136309" y="332656"/>
            <a:ext cx="61415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Определите способы моделирования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55976" y="1340768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1.Изменение геометрических</a:t>
            </a:r>
          </a:p>
          <a:p>
            <a:pPr marL="457200" indent="-457200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размеров  и  форм отдельных   деталей изделия.</a:t>
            </a:r>
          </a:p>
          <a:p>
            <a:pPr marL="457200" indent="-457200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2.Деление изделия  на части, как в лоскутном шитье.</a:t>
            </a:r>
          </a:p>
          <a:p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Применение художественной отделки, моделирование цветом. </a:t>
            </a:r>
          </a:p>
          <a:p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Применение  сразу нескольких  способов моделирования.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1\Desktop\img011.png"/>
          <p:cNvPicPr/>
          <p:nvPr/>
        </p:nvPicPr>
        <p:blipFill>
          <a:blip r:embed="rId2" cstate="print"/>
          <a:srcRect l="8734" t="8344" r="7424" b="8212"/>
          <a:stretch>
            <a:fillRect/>
          </a:stretch>
        </p:blipFill>
        <p:spPr bwMode="auto">
          <a:xfrm>
            <a:off x="395536" y="1052736"/>
            <a:ext cx="4032448" cy="5256584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788024" y="1556792"/>
            <a:ext cx="41044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1.Изменение геометрических</a:t>
            </a:r>
          </a:p>
          <a:p>
            <a:pPr marL="457200" indent="-457200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размеров  и  форм отдельных   деталей изделия.</a:t>
            </a:r>
          </a:p>
          <a:p>
            <a:pPr marL="457200" indent="-457200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2.Деление изделия на части как в лоскутном шитье.</a:t>
            </a:r>
          </a:p>
          <a:p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Применение художественной отделки, моделирование цветом. </a:t>
            </a:r>
          </a:p>
          <a:p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Применение  сразу нескольких способов моделирования.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404664"/>
            <a:ext cx="62313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Определите  способы моделирования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782" y="202317"/>
            <a:ext cx="8229600" cy="861923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Профессии, связанные с моделированием. 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152" y="434056"/>
            <a:ext cx="771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Художник-модельер</a:t>
            </a:r>
            <a:r>
              <a:rPr lang="ru-RU" sz="2400" dirty="0" smtClean="0"/>
              <a:t>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разрабатывает модели одежды.</a:t>
            </a:r>
          </a:p>
          <a:p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r>
              <a:rPr lang="ru-RU" sz="2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Модельер-конструктор</a:t>
            </a:r>
            <a:r>
              <a:rPr lang="ru-RU" sz="2400" dirty="0" smtClean="0"/>
              <a:t>  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воплощает идеи художника в чертежах и выкройках.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b="72647"/>
          <a:stretch/>
        </p:blipFill>
        <p:spPr>
          <a:xfrm>
            <a:off x="845138" y="1518759"/>
            <a:ext cx="2763437" cy="1766225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t="10860"/>
          <a:stretch/>
        </p:blipFill>
        <p:spPr>
          <a:xfrm flipH="1">
            <a:off x="5508104" y="1506684"/>
            <a:ext cx="3195828" cy="1891753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015" y="4200956"/>
            <a:ext cx="3597805" cy="2394789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/>
          <a:srcRect l="14091" r="11256" b="17240"/>
          <a:stretch/>
        </p:blipFill>
        <p:spPr>
          <a:xfrm>
            <a:off x="971600" y="4200956"/>
            <a:ext cx="2880320" cy="2394789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201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thefashion.com.ua/images/stories/dita-04.jpg"/>
          <p:cNvPicPr/>
          <p:nvPr/>
        </p:nvPicPr>
        <p:blipFill>
          <a:blip r:embed="rId2" cstate="print">
            <a:lum contrast="-67000"/>
          </a:blip>
          <a:srcRect l="66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9512" y="5029170"/>
            <a:ext cx="6912768" cy="400110"/>
          </a:xfrm>
          <a:prstGeom prst="rect">
            <a:avLst/>
          </a:prstGeom>
          <a:solidFill>
            <a:srgbClr val="C0C0C0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3192"/>
                </a:solidFill>
                <a:latin typeface="Times New Roman" pitchFamily="18" charset="0"/>
                <a:cs typeface="Times New Roman" pitchFamily="18" charset="0"/>
              </a:rPr>
              <a:t>http://images.yandex.ru/yandsearch?source=wiz&amp;fp=0&amp;text=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5694402"/>
            <a:ext cx="2064155" cy="400110"/>
          </a:xfrm>
          <a:prstGeom prst="rect">
            <a:avLst/>
          </a:prstGeom>
          <a:solidFill>
            <a:srgbClr val="C0C0C0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31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www.fcior.edu.ru</a:t>
            </a:r>
            <a:endParaRPr lang="ru-RU" sz="2000" b="1" dirty="0">
              <a:solidFill>
                <a:srgbClr val="00319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712968" cy="1143000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3192"/>
                </a:solidFill>
                <a:latin typeface="Times New Roman" pitchFamily="18" charset="0"/>
                <a:cs typeface="Times New Roman" pitchFamily="18" charset="0"/>
              </a:rPr>
              <a:t>- это процесс </a:t>
            </a:r>
            <a:r>
              <a:rPr lang="ru-RU" sz="2400" dirty="0" smtClean="0">
                <a:solidFill>
                  <a:srgbClr val="003192"/>
                </a:solidFill>
              </a:rPr>
              <a:t> </a:t>
            </a:r>
            <a:r>
              <a:rPr lang="ru-RU" sz="2400" b="1" i="1" dirty="0">
                <a:solidFill>
                  <a:srgbClr val="0031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чертежа выкройки  в соответствии с выбранной моделью. Это творческий процесс создания одежды, новой по фасону и отделке.</a:t>
            </a:r>
            <a:br>
              <a:rPr lang="ru-RU" sz="2400" b="1" i="1" dirty="0">
                <a:solidFill>
                  <a:srgbClr val="0031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i="1" dirty="0">
              <a:solidFill>
                <a:srgbClr val="00319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://www.bulav-ka.ru/image/atel/model.files/ubki/00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9116" y="2780928"/>
            <a:ext cx="1519691" cy="2029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bulav-ka.ru/image/atel/model.files/ubki/006_1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959" y="2276872"/>
            <a:ext cx="3816424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716016" y="4936753"/>
            <a:ext cx="392947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Юбка-клеш "полусолнце", </a:t>
            </a:r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длинная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со шлейфом 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627784" y="260648"/>
            <a:ext cx="31260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Моделирование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 descr="Юбка с фалдами от линии тал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562729"/>
            <a:ext cx="217170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Рисунок 2" descr="http://www.osinka.ru/Sewing/Modelling/Ubki/Img/Figures/18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065" y="1340768"/>
            <a:ext cx="3713201" cy="5025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259632" y="116632"/>
            <a:ext cx="676819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Моделирование </a:t>
            </a:r>
          </a:p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длинной, расклешенной </a:t>
            </a: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книзу 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юбки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Процесс моделирования состоит  из 2-х частей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sz="half" idx="1"/>
          </p:nvPr>
        </p:nvSpPr>
        <p:spPr>
          <a:xfrm>
            <a:off x="343010" y="1063277"/>
            <a:ext cx="2808312" cy="709539"/>
          </a:xfrm>
          <a:ln w="12700">
            <a:solidFill>
              <a:srgbClr val="C00000"/>
            </a:solidFill>
          </a:ln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Изучение и анализ </a:t>
            </a:r>
          </a:p>
          <a:p>
            <a:pPr>
              <a:buNone/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эскиза модели.</a:t>
            </a:r>
            <a:endParaRPr lang="ru-RU" sz="2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3775322" y="1063277"/>
            <a:ext cx="4835278" cy="642393"/>
          </a:xfrm>
          <a:ln w="12700">
            <a:solidFill>
              <a:srgbClr val="C00000"/>
            </a:solidFill>
          </a:ln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2.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Изменение форм деталей изделия.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tvoiubki.ru/ubka-95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010" y="2060848"/>
            <a:ext cx="280831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tvoiubki.ru/ubka-96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060848"/>
            <a:ext cx="208823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57200" y="5800402"/>
            <a:ext cx="6647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Нарядная юбка с запахом и   воланом.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http://tvoiubki.ru/ubka-98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6733" y="2060848"/>
            <a:ext cx="2253867" cy="3381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body"/>
          </p:nvPr>
        </p:nvSpPr>
        <p:spPr>
          <a:xfrm>
            <a:off x="282253" y="660549"/>
            <a:ext cx="8229600" cy="4525963"/>
          </a:xfrm>
          <a:ln/>
        </p:spPr>
        <p:txBody>
          <a:bodyPr anchor="t">
            <a:normAutofit fontScale="70000" lnSpcReduction="20000"/>
          </a:bodyPr>
          <a:lstStyle/>
          <a:p>
            <a:pPr marL="341313" indent="-341313">
              <a:spcBef>
                <a:spcPts val="800"/>
              </a:spcBef>
              <a:buFont typeface="Bookman Old Style" panose="02050604050505020204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Моделирование</a:t>
            </a:r>
          </a:p>
          <a:p>
            <a:pPr marL="341313" indent="-341313">
              <a:spcBef>
                <a:spcPts val="800"/>
              </a:spcBef>
              <a:buFont typeface="Bookman Old Style" panose="02050604050505020204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ru-RU" sz="3200" b="1" dirty="0">
              <a:latin typeface="Bookman Old Style" panose="02050604050505020204" pitchFamily="18" charset="0"/>
            </a:endParaRPr>
          </a:p>
          <a:p>
            <a:pPr marL="341313" indent="-341313" algn="l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ru-RU" sz="3200" dirty="0"/>
              <a:t>    </a:t>
            </a:r>
            <a:endParaRPr lang="ru-RU" altLang="ru-RU" sz="3200" dirty="0" smtClean="0"/>
          </a:p>
          <a:p>
            <a:pPr marL="341313" indent="-341313" algn="l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altLang="ru-RU" sz="3200" b="1" dirty="0" smtClean="0">
              <a:latin typeface="Bookman Old Style" panose="02050604050505020204" pitchFamily="18" charset="0"/>
            </a:endParaRPr>
          </a:p>
          <a:p>
            <a:pPr marL="341313" indent="-341313" algn="l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altLang="ru-RU" sz="2400" b="1" spc="100" dirty="0" smtClean="0">
              <a:solidFill>
                <a:srgbClr val="00319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1313" indent="-341313" algn="l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altLang="ru-RU" sz="2400" b="1" spc="100" dirty="0">
              <a:solidFill>
                <a:srgbClr val="00319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1313" indent="-341313" algn="l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altLang="ru-RU" sz="3100" b="1" spc="100" dirty="0" smtClean="0">
                <a:solidFill>
                  <a:srgbClr val="0031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GB" altLang="ru-RU" sz="3100" b="1" spc="100" dirty="0" smtClean="0">
                <a:solidFill>
                  <a:srgbClr val="0031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Художественное </a:t>
            </a:r>
            <a:r>
              <a:rPr lang="ru-RU" altLang="ru-RU" sz="3100" b="1" spc="100" dirty="0" smtClean="0">
                <a:solidFill>
                  <a:srgbClr val="0031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en-GB" altLang="ru-RU" sz="3100" b="1" spc="100" dirty="0" smtClean="0">
                <a:solidFill>
                  <a:srgbClr val="0031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Техническое</a:t>
            </a:r>
            <a:r>
              <a:rPr lang="ru-RU" altLang="ru-RU" sz="3100" b="1" spc="100" dirty="0" smtClean="0">
                <a:solidFill>
                  <a:srgbClr val="0031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endParaRPr lang="en-GB" altLang="ru-RU" sz="3100" b="1" spc="100" dirty="0">
              <a:solidFill>
                <a:srgbClr val="00319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1313" indent="-341313" algn="l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altLang="ru-RU" sz="2400" b="1" spc="100" dirty="0" smtClean="0">
              <a:solidFill>
                <a:srgbClr val="00319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1313" indent="-341313" algn="l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altLang="ru-RU" sz="2200" b="1" i="1" dirty="0" smtClean="0">
                <a:solidFill>
                  <a:srgbClr val="0031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altLang="ru-RU" sz="2900" b="1" i="1" dirty="0" smtClean="0">
                <a:solidFill>
                  <a:srgbClr val="0031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Эскиз модели                                 Чертёж модели изделия по эскизу</a:t>
            </a:r>
            <a:endParaRPr lang="en-GB" altLang="ru-RU" sz="2900" b="1" i="1" dirty="0">
              <a:solidFill>
                <a:srgbClr val="00319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1313" indent="-341313" algn="l">
              <a:spcBef>
                <a:spcPts val="500"/>
              </a:spcBef>
              <a:buFont typeface="Bookman Old Style" panose="02050604050505020204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altLang="ru-RU" sz="2900" b="1" i="1" dirty="0" smtClean="0">
              <a:solidFill>
                <a:srgbClr val="00319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1313" indent="-341313" algn="l">
              <a:spcBef>
                <a:spcPts val="500"/>
              </a:spcBef>
              <a:buFont typeface="Bookman Old Style" panose="02050604050505020204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altLang="ru-RU" sz="2000" b="1" i="1" dirty="0" smtClean="0">
                <a:solidFill>
                  <a:srgbClr val="0031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marL="341313" indent="-341313" algn="l">
              <a:spcBef>
                <a:spcPts val="500"/>
              </a:spcBef>
              <a:buFont typeface="Bookman Old Style" panose="02050604050505020204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altLang="ru-RU" sz="2000" b="1" i="1" dirty="0" smtClean="0">
                <a:solidFill>
                  <a:srgbClr val="0031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marL="341313" indent="-341313" algn="l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altLang="ru-RU" sz="2900" b="1" i="1" dirty="0" smtClean="0">
                <a:solidFill>
                  <a:srgbClr val="0031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Художники-модельеры</a:t>
            </a:r>
            <a:r>
              <a:rPr lang="en-GB" altLang="ru-RU" sz="2900" b="1" i="1" dirty="0" smtClean="0">
                <a:solidFill>
                  <a:srgbClr val="0031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900" b="1" i="1" dirty="0" smtClean="0">
                <a:solidFill>
                  <a:srgbClr val="0031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Художники-конструкторы</a:t>
            </a:r>
            <a:endParaRPr lang="en-GB" altLang="ru-RU" sz="2900" b="1" i="1" dirty="0">
              <a:solidFill>
                <a:srgbClr val="00319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1313" indent="-341313" algn="l">
              <a:spcBef>
                <a:spcPts val="500"/>
              </a:spcBef>
              <a:buFont typeface="Bookman Old Style" panose="02050604050505020204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ru-RU" sz="2000" b="1" i="1" dirty="0" smtClean="0">
                <a:solidFill>
                  <a:srgbClr val="0031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ru-RU" altLang="ru-RU" sz="2000" b="1" i="1" dirty="0" smtClean="0">
                <a:solidFill>
                  <a:srgbClr val="0031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marL="341313" indent="-341313" algn="l">
              <a:spcBef>
                <a:spcPts val="500"/>
              </a:spcBef>
              <a:buFont typeface="Bookman Old Style" panose="02050604050505020204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altLang="ru-RU" sz="2000" b="1" i="1" dirty="0">
                <a:solidFill>
                  <a:srgbClr val="0031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i="1" dirty="0" smtClean="0">
                <a:solidFill>
                  <a:srgbClr val="0031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</a:t>
            </a:r>
            <a:endParaRPr lang="en-GB" altLang="ru-RU" sz="2000" b="1" i="1" dirty="0">
              <a:solidFill>
                <a:srgbClr val="00319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4" name="Line 2"/>
          <p:cNvSpPr>
            <a:spLocks noChangeShapeType="1"/>
          </p:cNvSpPr>
          <p:nvPr/>
        </p:nvSpPr>
        <p:spPr bwMode="auto">
          <a:xfrm flipH="1">
            <a:off x="2231740" y="1030903"/>
            <a:ext cx="1584176" cy="1440160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8195" name="Line 3"/>
          <p:cNvSpPr>
            <a:spLocks noChangeShapeType="1"/>
          </p:cNvSpPr>
          <p:nvPr/>
        </p:nvSpPr>
        <p:spPr bwMode="auto">
          <a:xfrm>
            <a:off x="4565467" y="1065810"/>
            <a:ext cx="1548172" cy="1368152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1686762" y="2923530"/>
            <a:ext cx="0" cy="3960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1681844" y="3776134"/>
            <a:ext cx="0" cy="5040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6323902" y="3776134"/>
            <a:ext cx="0" cy="5040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359068" y="2923530"/>
            <a:ext cx="0" cy="3960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26" name="Рисунок 1" descr="рисунок юб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1908"/>
            <a:ext cx="1296144" cy="2060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Рисунок 2" descr="http://www.osinka.ru/Sewing/Modelling/Ubki/Img/Figures/63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0" r="2055" b="3854"/>
          <a:stretch/>
        </p:blipFill>
        <p:spPr bwMode="auto">
          <a:xfrm>
            <a:off x="6804248" y="290075"/>
            <a:ext cx="1549649" cy="21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 descr="&amp;Mcy;&amp;ocy;&amp;dcy;&amp;ncy;&amp;ycy;&amp;jcy; &amp;dcy;&amp;icy;&amp;zcy;&amp;acy;&amp;jcy;&amp;ncy;&amp;iecy;&amp;rcy; - &amp;Scy;&amp;tcy;&amp;ocy;&amp;kcy;&amp;ocy;&amp;vcy;&amp;ocy;&amp;iecy; &amp;fcy;&amp;ocy;&amp;tcy;&amp;ocy; illustrart #7146367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99693" y="4866494"/>
            <a:ext cx="2016223" cy="1656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/>
          <p:cNvPicPr/>
          <p:nvPr/>
        </p:nvPicPr>
        <p:blipFill rotWithShape="1">
          <a:blip r:embed="rId6"/>
          <a:srcRect l="14091" r="11256" b="17240"/>
          <a:stretch/>
        </p:blipFill>
        <p:spPr>
          <a:xfrm>
            <a:off x="4434183" y="4897447"/>
            <a:ext cx="1924885" cy="1594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4" name="Прямая со стрелкой 3"/>
          <p:cNvCxnSpPr/>
          <p:nvPr/>
        </p:nvCxnSpPr>
        <p:spPr>
          <a:xfrm flipH="1">
            <a:off x="2051720" y="1065810"/>
            <a:ext cx="176419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>
            <a:stCxn id="8195" idx="0"/>
          </p:cNvCxnSpPr>
          <p:nvPr/>
        </p:nvCxnSpPr>
        <p:spPr>
          <a:xfrm>
            <a:off x="4565467" y="1065810"/>
            <a:ext cx="195074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083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Способы моделирования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3" y="1412776"/>
            <a:ext cx="86409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Изменение геометрических  размеров и форм </a:t>
            </a:r>
          </a:p>
          <a:p>
            <a:pPr marL="457200" indent="-457200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отдельных   деталей юбки.</a:t>
            </a:r>
          </a:p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2.Деление юбки на части, как в лоскутном шитье.</a:t>
            </a:r>
          </a:p>
          <a:p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Применение художественной отделки, 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моделирование цветом.</a:t>
            </a:r>
          </a:p>
          <a:p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ри разработке новой модели  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можно применять  сразу несколько способов моделирования</a:t>
            </a:r>
            <a:endParaRPr lang="ru-RU" sz="2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5791"/>
            <a:ext cx="8229600" cy="1143000"/>
          </a:xfrm>
        </p:spPr>
        <p:txBody>
          <a:bodyPr>
            <a:normAutofit/>
          </a:bodyPr>
          <a:lstStyle/>
          <a:p>
            <a:pPr marL="457200" indent="-457200" algn="l"/>
            <a:r>
              <a:rPr lang="ru-RU" sz="2800" b="1" dirty="0" smtClean="0">
                <a:solidFill>
                  <a:srgbClr val="003192"/>
                </a:solidFill>
                <a:latin typeface="Times New Roman" pitchFamily="18" charset="0"/>
                <a:cs typeface="Times New Roman" pitchFamily="18" charset="0"/>
              </a:rPr>
              <a:t> 1. Изменение геометрических  размеров и форм</a:t>
            </a:r>
            <a:br>
              <a:rPr lang="ru-RU" sz="2800" b="1" dirty="0" smtClean="0">
                <a:solidFill>
                  <a:srgbClr val="00319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31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3192"/>
                </a:solidFill>
                <a:latin typeface="Times New Roman" pitchFamily="18" charset="0"/>
                <a:cs typeface="Times New Roman" pitchFamily="18" charset="0"/>
              </a:rPr>
              <a:t>         отдельных   деталей    изделия</a:t>
            </a:r>
          </a:p>
        </p:txBody>
      </p:sp>
      <p:pic>
        <p:nvPicPr>
          <p:cNvPr id="4" name="Picture 2" descr="&amp;Vcy;&amp;iecy;&amp;rcy;&amp;khcy;&amp;ncy;&amp;yacy;&amp;yacy; &amp;ZHcy;&amp;iecy;&amp;ncy;&amp;scy;&amp;kcy;&amp;acy;&amp;yacy; &amp;Ocy;&amp;dcy;&amp;iecy;&amp;zhcy;&amp;dcy;&amp;acy; &amp;Vcy; &amp;Mcy;&amp;ocy;&amp;scy;&amp;kcy;&amp;vcy;&amp;iecy; &amp;Kcy;&amp;ocy;&amp;lcy;&amp;lcy;&amp;iecy;&amp;kcy;&amp;tscy;&amp;icy;&amp;icy; &amp;ocy;&amp;dcy;&amp;iecy;&amp;zhcy;&amp;dcy;&amp;y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441" y="1430145"/>
            <a:ext cx="8533118" cy="5126278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1059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319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003192"/>
                </a:solidFill>
                <a:latin typeface="Times New Roman" pitchFamily="18" charset="0"/>
                <a:cs typeface="Times New Roman" pitchFamily="18" charset="0"/>
              </a:rPr>
              <a:t>. Моделирование  изделия делением  на части как  в лоскутном шитье</a:t>
            </a:r>
            <a:endParaRPr lang="ru-RU" sz="2800" dirty="0">
              <a:solidFill>
                <a:srgbClr val="003192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6045" t="1612" r="15024" b="3376"/>
          <a:stretch/>
        </p:blipFill>
        <p:spPr>
          <a:xfrm>
            <a:off x="554881" y="970400"/>
            <a:ext cx="1991304" cy="274477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2749" y="3356992"/>
            <a:ext cx="2670217" cy="26642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7461" y="1531322"/>
            <a:ext cx="1512168" cy="19262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7015" y="3842781"/>
            <a:ext cx="2136530" cy="23224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4582" y="991854"/>
            <a:ext cx="2217453" cy="22174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3639" y="4149044"/>
            <a:ext cx="1553787" cy="20162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/>
          <a:srcRect l="41360"/>
          <a:stretch/>
        </p:blipFill>
        <p:spPr>
          <a:xfrm flipH="1">
            <a:off x="2943013" y="2100581"/>
            <a:ext cx="1103879" cy="150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68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900" y="548680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rgbClr val="003192"/>
                </a:solidFill>
                <a:latin typeface="Times New Roman" panose="02020603050405020304" pitchFamily="18" charset="0"/>
                <a:cs typeface="Times New Roman" pitchFamily="18" charset="0"/>
              </a:rPr>
              <a:t>3</a:t>
            </a:r>
            <a:r>
              <a:rPr lang="ru-RU" sz="3100" b="1" dirty="0" smtClean="0">
                <a:solidFill>
                  <a:srgbClr val="003192"/>
                </a:solidFill>
                <a:latin typeface="Times New Roman" panose="02020603050405020304" pitchFamily="18" charset="0"/>
                <a:cs typeface="Times New Roman" pitchFamily="18" charset="0"/>
              </a:rPr>
              <a:t>. Моделирование цветом</a:t>
            </a:r>
            <a:r>
              <a:rPr lang="ru-RU" sz="3100" dirty="0" smtClean="0">
                <a:solidFill>
                  <a:srgbClr val="0031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3100" dirty="0" smtClean="0">
                <a:solidFill>
                  <a:srgbClr val="0031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&amp;Dcy;&amp;icy;&amp;zcy;a&amp;jcy;&amp;ncy; &amp;rcy;&amp;icy;&amp;scy;&amp;ucy;&amp;ncy;&amp;kcy;a &amp;ocy;&amp;dcy;&amp;iecy;&amp;zhcy;&amp;dcy;&amp;ycy; - &amp;rcy;&amp;icy;&amp;scy;&amp;ucy;&amp;ncy;&amp;kcy;&amp;icy; &amp;zcy;&amp;acy; &amp;lcy;&amp;icy;&amp;ncy;&amp;ocy;&amp;lcy;&amp;iecy;&amp;ucy;&amp;mcy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8291662" cy="4123131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310</Words>
  <Application>Microsoft Office PowerPoint</Application>
  <PresentationFormat>Экран (4:3)</PresentationFormat>
  <Paragraphs>90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Bookman Old Style</vt:lpstr>
      <vt:lpstr>Calibri</vt:lpstr>
      <vt:lpstr>Times New Roman</vt:lpstr>
      <vt:lpstr>Тема Office</vt:lpstr>
      <vt:lpstr>Презентация PowerPoint</vt:lpstr>
      <vt:lpstr>  - это процесс  изменения чертежа выкройки  в соответствии с выбранной моделью. Это творческий процесс создания одежды, новой по фасону и отделке. </vt:lpstr>
      <vt:lpstr>Презентация PowerPoint</vt:lpstr>
      <vt:lpstr>Процесс моделирования состоит  из 2-х частей </vt:lpstr>
      <vt:lpstr>Презентация PowerPoint</vt:lpstr>
      <vt:lpstr>Способы моделирования</vt:lpstr>
      <vt:lpstr> 1. Изменение геометрических  размеров и форм           отдельных   деталей    изделия</vt:lpstr>
      <vt:lpstr>2. Моделирование  изделия делением  на части как  в лоскутном шитье</vt:lpstr>
      <vt:lpstr>3. Моделирование цветом   </vt:lpstr>
      <vt:lpstr>  3.Моделирование изделия художественной  отделкой</vt:lpstr>
      <vt:lpstr>Презентация PowerPoint</vt:lpstr>
      <vt:lpstr>Презентация PowerPoint</vt:lpstr>
      <vt:lpstr>Презентация PowerPoint</vt:lpstr>
      <vt:lpstr>Профессии, связанные с моделированием.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mvideo</cp:lastModifiedBy>
  <cp:revision>47</cp:revision>
  <dcterms:created xsi:type="dcterms:W3CDTF">2014-10-22T15:23:09Z</dcterms:created>
  <dcterms:modified xsi:type="dcterms:W3CDTF">2015-01-08T10:13:31Z</dcterms:modified>
</cp:coreProperties>
</file>