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9" r:id="rId3"/>
    <p:sldId id="257" r:id="rId4"/>
    <p:sldId id="272" r:id="rId5"/>
    <p:sldId id="273" r:id="rId6"/>
    <p:sldId id="271" r:id="rId7"/>
    <p:sldId id="301" r:id="rId8"/>
    <p:sldId id="266" r:id="rId9"/>
    <p:sldId id="276" r:id="rId10"/>
    <p:sldId id="274" r:id="rId11"/>
    <p:sldId id="277" r:id="rId12"/>
    <p:sldId id="278" r:id="rId13"/>
    <p:sldId id="302" r:id="rId14"/>
    <p:sldId id="268" r:id="rId15"/>
    <p:sldId id="279" r:id="rId16"/>
    <p:sldId id="267" r:id="rId17"/>
    <p:sldId id="291" r:id="rId18"/>
    <p:sldId id="298" r:id="rId19"/>
    <p:sldId id="303" r:id="rId20"/>
    <p:sldId id="282" r:id="rId21"/>
    <p:sldId id="265" r:id="rId22"/>
    <p:sldId id="275" r:id="rId23"/>
    <p:sldId id="300" r:id="rId24"/>
    <p:sldId id="296" r:id="rId25"/>
    <p:sldId id="304" r:id="rId26"/>
    <p:sldId id="292" r:id="rId27"/>
    <p:sldId id="264" r:id="rId28"/>
    <p:sldId id="286" r:id="rId29"/>
    <p:sldId id="299" r:id="rId30"/>
    <p:sldId id="288" r:id="rId31"/>
    <p:sldId id="305" r:id="rId32"/>
    <p:sldId id="293" r:id="rId33"/>
    <p:sldId id="263" r:id="rId34"/>
    <p:sldId id="270" r:id="rId35"/>
    <p:sldId id="295" r:id="rId36"/>
    <p:sldId id="297" r:id="rId37"/>
  </p:sldIdLst>
  <p:sldSz cx="9144000" cy="6858000" type="screen4x3"/>
  <p:notesSz cx="6858000" cy="9144000"/>
  <p:embeddedFontLst>
    <p:embeddedFont>
      <p:font typeface="Calibri" pitchFamily="34" charset="0"/>
      <p:regular r:id="rId38"/>
      <p:bold r:id="rId39"/>
      <p:italic r:id="rId40"/>
      <p:boldItalic r:id="rId41"/>
    </p:embeddedFont>
    <p:embeddedFont>
      <p:font typeface="Impact" pitchFamily="34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E60000"/>
    <a:srgbClr val="26B71F"/>
    <a:srgbClr val="E36B6B"/>
    <a:srgbClr val="118ADA"/>
    <a:srgbClr val="0E72B6"/>
    <a:srgbClr val="663300"/>
    <a:srgbClr val="4D0B15"/>
    <a:srgbClr val="E4DA9C"/>
    <a:srgbClr val="D3C35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8" d="100"/>
          <a:sy n="48" d="100"/>
        </p:scale>
        <p:origin x="-2046" y="-9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609600"/>
          </a:xfr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074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337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317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004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9385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38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295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652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697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659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278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425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441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8AC7A713-7007-4913-B2CB-7614D15284D3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007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ln w="19050">
            <a:solidFill>
              <a:schemeClr val="tx1">
                <a:lumMod val="85000"/>
                <a:lumOff val="15000"/>
              </a:schemeClr>
            </a:solidFill>
          </a:ln>
          <a:solidFill>
            <a:srgbClr val="E60000"/>
          </a:solidFill>
          <a:effectLst/>
          <a:latin typeface="Microsoft New Tai Lue" panose="020B0502040204020203" pitchFamily="34" charset="0"/>
          <a:ea typeface="+mj-ea"/>
          <a:cs typeface="Microsoft New Tai Lue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470025"/>
          </a:xfrm>
        </p:spPr>
        <p:txBody>
          <a:bodyPr>
            <a:prstTxWarp prst="textInflate">
              <a:avLst/>
            </a:prstTxWarp>
          </a:bodyPr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Кто хочет стать отличником 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14620"/>
            <a:ext cx="6400800" cy="2643206"/>
          </a:xfrm>
        </p:spPr>
        <p:txBody>
          <a:bodyPr>
            <a:norm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Тема «Прогрессии»</a:t>
            </a:r>
          </a:p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9 класс</a:t>
            </a:r>
          </a:p>
        </p:txBody>
      </p:sp>
    </p:spTree>
    <p:extLst>
      <p:ext uri="{BB962C8B-B14F-4D97-AF65-F5344CB8AC3E}">
        <p14:creationId xmlns="" xmlns:p14="http://schemas.microsoft.com/office/powerpoint/2010/main" val="32369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857496"/>
          </a:xfrm>
        </p:spPr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3.При каком значении Х числа образуют конечную арифметическую прогрессию?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676656"/>
          </a:xfrm>
        </p:spPr>
        <p:txBody>
          <a:bodyPr/>
          <a:lstStyle/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18;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+ 1; 44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928826"/>
          </a:xfrm>
        </p:spPr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4.Найти пятый член геометрической прогрессии, если 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8195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=4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=2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Ответ:       1/2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3786214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5. При строительстве дороги в первый день завезли 5 т песка, а в последний день 79 т. Сколько дней шла засыпка дороги, если всего привезли 328 т песка?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71942"/>
            <a:ext cx="8229600" cy="21764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 дней.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470025"/>
          </a:xfrm>
        </p:spPr>
        <p:txBody>
          <a:bodyPr>
            <a:prstTxWarp prst="textInflate">
              <a:avLst/>
            </a:prstTxWarp>
          </a:bodyPr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Кто хочет стать отличником 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14620"/>
            <a:ext cx="6400800" cy="2643206"/>
          </a:xfrm>
        </p:spPr>
        <p:txBody>
          <a:bodyPr>
            <a:norm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Тема «Прогрессии»</a:t>
            </a:r>
          </a:p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9 класс</a:t>
            </a:r>
          </a:p>
        </p:txBody>
      </p:sp>
    </p:spTree>
    <p:extLst>
      <p:ext uri="{BB962C8B-B14F-4D97-AF65-F5344CB8AC3E}">
        <p14:creationId xmlns="" xmlns:p14="http://schemas.microsoft.com/office/powerpoint/2010/main" val="32369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Вставьте пропущенные слова Последовательность называется …… , если  каждый её член, начиная со второго, равен ……  предыдущего члена и одного и того же числа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31946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Геометрическая прогрессия, произведению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Арифметическая прогрессия, сумме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Числовая последовательность, разности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43116"/>
          </a:xfrm>
        </p:spPr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2.Дана последовательность в которой 7 и 14 соседние члены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7203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Верно ли, что знаменатель геометрической прогрессии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=7?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Ответ поясните.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Нет, т.к. 7*7=49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Как называется свойство, с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помощью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которого можно доказать, что последовательность является прогрессией?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462342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Характерное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Характеризующее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Характеристическое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Определяющее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5786478" cy="4071966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4.В благоприятных условиях бактерия размножается так, что за 1 секунду делится на три. Сколько бактерий будет на 5 секунде?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57760"/>
            <a:ext cx="8229600" cy="13906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Ответ: 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endParaRPr lang="en-US" sz="4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C:\Documents and Settings\User\Desktop\Новая папка\xjmhbxe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57166"/>
            <a:ext cx="2428892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2786106"/>
          </a:xfrm>
        </p:spPr>
        <p:txBody>
          <a:bodyPr/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5.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Дана арифметическая прогрессия. На координатной прямой отмечены а</a:t>
            </a:r>
            <a:r>
              <a:rPr lang="ru-RU" sz="4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 40. Найдите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и а</a:t>
            </a:r>
            <a:r>
              <a:rPr lang="ru-RU" sz="4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br>
              <a:rPr lang="ru-RU" sz="4400" baseline="-250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643578"/>
            <a:ext cx="8229600" cy="857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Ответ: 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30, а</a:t>
            </a:r>
            <a:r>
              <a:rPr lang="ru-RU" sz="44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=100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5500688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>
            <a:off x="6286500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5072063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28625" y="4786313"/>
            <a:ext cx="8072438" cy="1587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55"/>
          <p:cNvSpPr>
            <a:spLocks noChangeArrowheads="1"/>
          </p:cNvSpPr>
          <p:nvPr/>
        </p:nvSpPr>
        <p:spPr bwMode="auto">
          <a:xfrm>
            <a:off x="3214688" y="4714875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Oval 83"/>
          <p:cNvSpPr>
            <a:spLocks noChangeArrowheads="1"/>
          </p:cNvSpPr>
          <p:nvPr/>
        </p:nvSpPr>
        <p:spPr bwMode="auto">
          <a:xfrm>
            <a:off x="5929322" y="471488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3571875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5929323" y="4786321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4357688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4714875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2714625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2357438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2000250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1571625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4000497" y="4786321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6643688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1143000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785813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3000375" y="4929188"/>
            <a:ext cx="785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Century Schoolbook" pitchFamily="18" charset="0"/>
              </a:rPr>
              <a:t>0</a:t>
            </a:r>
          </a:p>
        </p:txBody>
      </p:sp>
      <p:sp>
        <p:nvSpPr>
          <p:cNvPr id="24" name="TextBox 30"/>
          <p:cNvSpPr txBox="1">
            <a:spLocks noChangeArrowheads="1"/>
          </p:cNvSpPr>
          <p:nvPr/>
        </p:nvSpPr>
        <p:spPr bwMode="auto">
          <a:xfrm>
            <a:off x="5572132" y="3929066"/>
            <a:ext cx="785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 smtClean="0">
                <a:latin typeface="Century Schoolbook" pitchFamily="18" charset="0"/>
              </a:rPr>
              <a:t>а</a:t>
            </a:r>
            <a:r>
              <a:rPr lang="ru-RU" sz="3600" b="1" baseline="-25000" dirty="0" smtClean="0">
                <a:latin typeface="Century Schoolbook" pitchFamily="18" charset="0"/>
              </a:rPr>
              <a:t>2</a:t>
            </a:r>
            <a:endParaRPr lang="ru-RU" sz="3600" b="1" baseline="-25000" dirty="0">
              <a:latin typeface="Century Schoolbook" pitchFamily="18" charset="0"/>
            </a:endParaRPr>
          </a:p>
        </p:txBody>
      </p:sp>
      <p:sp>
        <p:nvSpPr>
          <p:cNvPr id="25" name="TextBox 31"/>
          <p:cNvSpPr txBox="1">
            <a:spLocks noChangeArrowheads="1"/>
          </p:cNvSpPr>
          <p:nvPr/>
        </p:nvSpPr>
        <p:spPr bwMode="auto">
          <a:xfrm>
            <a:off x="4429124" y="3929066"/>
            <a:ext cx="785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 smtClean="0">
                <a:latin typeface="Century Schoolbook" pitchFamily="18" charset="0"/>
              </a:rPr>
              <a:t>а</a:t>
            </a:r>
            <a:r>
              <a:rPr lang="ru-RU" sz="3600" b="1" baseline="-25000" dirty="0" smtClean="0">
                <a:latin typeface="Century Schoolbook" pitchFamily="18" charset="0"/>
              </a:rPr>
              <a:t>1</a:t>
            </a:r>
            <a:endParaRPr lang="ru-RU" sz="3600" b="1" baseline="-25000" dirty="0">
              <a:latin typeface="Century Schoolbook" pitchFamily="18" charset="0"/>
            </a:endParaRPr>
          </a:p>
        </p:txBody>
      </p:sp>
      <p:sp>
        <p:nvSpPr>
          <p:cNvPr id="26" name="Oval 89"/>
          <p:cNvSpPr>
            <a:spLocks noChangeArrowheads="1"/>
          </p:cNvSpPr>
          <p:nvPr/>
        </p:nvSpPr>
        <p:spPr bwMode="auto">
          <a:xfrm>
            <a:off x="4786314" y="471488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470025"/>
          </a:xfrm>
        </p:spPr>
        <p:txBody>
          <a:bodyPr>
            <a:prstTxWarp prst="textInflate">
              <a:avLst/>
            </a:prstTxWarp>
          </a:bodyPr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Кто хочет стать отличником 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14620"/>
            <a:ext cx="6400800" cy="2643206"/>
          </a:xfrm>
        </p:spPr>
        <p:txBody>
          <a:bodyPr>
            <a:norm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Тема «Прогрессии»</a:t>
            </a:r>
          </a:p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9 класс</a:t>
            </a:r>
          </a:p>
        </p:txBody>
      </p:sp>
    </p:spTree>
    <p:extLst>
      <p:ext uri="{BB962C8B-B14F-4D97-AF65-F5344CB8AC3E}">
        <p14:creationId xmlns="" xmlns:p14="http://schemas.microsoft.com/office/powerpoint/2010/main" val="32369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14446"/>
          </a:xfrm>
        </p:spPr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1.Найди лишнее слово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17685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Числовую последовательность можно задать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Словесно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Аналитически</a:t>
            </a:r>
          </a:p>
          <a:p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Макроэкономически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Рекуррентно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1.Какая из последовательностей является арифметической прогрессией?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317659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1,3,5,6,8,</a:t>
            </a:r>
          </a:p>
          <a:p>
            <a:r>
              <a:rPr lang="ru-RU" sz="4400" dirty="0" smtClean="0"/>
              <a:t>-2,-1,1,2</a:t>
            </a:r>
          </a:p>
          <a:p>
            <a:r>
              <a:rPr lang="ru-RU" sz="4400" dirty="0" smtClean="0"/>
              <a:t>4,5; 6; 7,5; 9</a:t>
            </a:r>
          </a:p>
          <a:p>
            <a:r>
              <a:rPr lang="ru-RU" sz="4400" dirty="0" smtClean="0"/>
              <a:t>2, 4, 8, 16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2. Геометрическая прогрессия называется убывающей, если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033846"/>
          </a:xfrm>
        </p:spPr>
        <p:txBody>
          <a:bodyPr/>
          <a:lstStyle/>
          <a:p>
            <a:r>
              <a:rPr lang="en-US" sz="4400" dirty="0" smtClean="0"/>
              <a:t>b</a:t>
            </a:r>
            <a:r>
              <a:rPr lang="en-US" sz="4400" baseline="-25000" dirty="0" smtClean="0"/>
              <a:t>1</a:t>
            </a:r>
            <a:r>
              <a:rPr lang="ru-RU" sz="4400" dirty="0" smtClean="0"/>
              <a:t> </a:t>
            </a:r>
            <a:r>
              <a:rPr lang="en-US" sz="4400" dirty="0" smtClean="0"/>
              <a:t>&gt;</a:t>
            </a:r>
            <a:r>
              <a:rPr lang="ru-RU" sz="4400" dirty="0" smtClean="0"/>
              <a:t> </a:t>
            </a:r>
            <a:r>
              <a:rPr lang="en-US" sz="4400" dirty="0" smtClean="0"/>
              <a:t>0</a:t>
            </a:r>
            <a:r>
              <a:rPr lang="ru-RU" sz="4400" dirty="0" smtClean="0"/>
              <a:t>, </a:t>
            </a:r>
            <a:r>
              <a:rPr lang="en-US" sz="4400" dirty="0" smtClean="0"/>
              <a:t> q</a:t>
            </a:r>
            <a:r>
              <a:rPr lang="ru-RU" sz="4400" dirty="0" smtClean="0"/>
              <a:t> </a:t>
            </a:r>
            <a:r>
              <a:rPr lang="en-US" sz="4400" dirty="0" smtClean="0"/>
              <a:t>&gt;</a:t>
            </a:r>
            <a:r>
              <a:rPr lang="ru-RU" sz="4400" dirty="0" smtClean="0"/>
              <a:t> </a:t>
            </a:r>
            <a:r>
              <a:rPr lang="en-US" sz="4400" dirty="0" smtClean="0"/>
              <a:t>0</a:t>
            </a:r>
            <a:endParaRPr lang="ru-RU" sz="4400" dirty="0" smtClean="0"/>
          </a:p>
          <a:p>
            <a:r>
              <a:rPr lang="en-US" sz="4400" dirty="0" smtClean="0"/>
              <a:t>b</a:t>
            </a:r>
            <a:r>
              <a:rPr lang="en-US" sz="4400" baseline="-25000" dirty="0" smtClean="0"/>
              <a:t>1</a:t>
            </a:r>
            <a:r>
              <a:rPr lang="ru-RU" sz="4400" dirty="0" smtClean="0"/>
              <a:t> </a:t>
            </a:r>
            <a:r>
              <a:rPr lang="en-US" sz="4400" dirty="0" smtClean="0"/>
              <a:t>&gt;</a:t>
            </a:r>
            <a:r>
              <a:rPr lang="ru-RU" sz="4400" dirty="0" smtClean="0"/>
              <a:t> </a:t>
            </a:r>
            <a:r>
              <a:rPr lang="en-US" sz="4400" dirty="0" smtClean="0"/>
              <a:t>0</a:t>
            </a:r>
            <a:r>
              <a:rPr lang="ru-RU" sz="4400" dirty="0" smtClean="0"/>
              <a:t>, </a:t>
            </a:r>
            <a:r>
              <a:rPr lang="en-US" sz="4400" dirty="0" smtClean="0"/>
              <a:t> q</a:t>
            </a:r>
            <a:r>
              <a:rPr lang="ru-RU" sz="4400" dirty="0" smtClean="0"/>
              <a:t> </a:t>
            </a:r>
            <a:r>
              <a:rPr lang="en-US" sz="4400" dirty="0" smtClean="0"/>
              <a:t>&gt;</a:t>
            </a:r>
            <a:r>
              <a:rPr lang="ru-RU" sz="4400" dirty="0" smtClean="0"/>
              <a:t> </a:t>
            </a:r>
            <a:r>
              <a:rPr lang="en-US" sz="4400" dirty="0" smtClean="0"/>
              <a:t>0, q&lt;1</a:t>
            </a:r>
            <a:endParaRPr lang="ru-RU" sz="4400" dirty="0" smtClean="0"/>
          </a:p>
          <a:p>
            <a:r>
              <a:rPr lang="en-US" sz="4400" dirty="0" smtClean="0"/>
              <a:t>q</a:t>
            </a:r>
            <a:r>
              <a:rPr lang="ru-RU" sz="4400" dirty="0" smtClean="0"/>
              <a:t> </a:t>
            </a:r>
            <a:r>
              <a:rPr lang="en-US" sz="4400" dirty="0" smtClean="0"/>
              <a:t>&gt;</a:t>
            </a:r>
            <a:r>
              <a:rPr lang="ru-RU" sz="4400" dirty="0" smtClean="0"/>
              <a:t> </a:t>
            </a:r>
            <a:r>
              <a:rPr lang="en-US" sz="4400" dirty="0" smtClean="0"/>
              <a:t>0</a:t>
            </a:r>
            <a:r>
              <a:rPr lang="ru-RU" sz="4400" dirty="0" smtClean="0"/>
              <a:t> </a:t>
            </a:r>
            <a:r>
              <a:rPr lang="en-US" sz="4400" dirty="0" smtClean="0"/>
              <a:t> </a:t>
            </a:r>
            <a:endParaRPr lang="ru-RU" sz="4400" dirty="0" smtClean="0"/>
          </a:p>
          <a:p>
            <a:r>
              <a:rPr lang="en-US" sz="4400" dirty="0" smtClean="0"/>
              <a:t>q</a:t>
            </a:r>
            <a:r>
              <a:rPr lang="ru-RU" sz="4400" dirty="0" smtClean="0"/>
              <a:t> </a:t>
            </a:r>
            <a:r>
              <a:rPr lang="en-US" sz="4400" dirty="0" smtClean="0"/>
              <a:t>&lt;</a:t>
            </a:r>
            <a:r>
              <a:rPr lang="ru-RU" sz="4400" dirty="0" smtClean="0"/>
              <a:t> </a:t>
            </a:r>
            <a:r>
              <a:rPr lang="en-US" sz="4400" dirty="0" smtClean="0"/>
              <a:t>0</a:t>
            </a:r>
            <a:endParaRPr lang="ru-RU" sz="4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5988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857496"/>
          </a:xfrm>
        </p:spPr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3.При каком значении Х числа образуют конечную геометрическую прогрессию?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676656"/>
          </a:xfrm>
        </p:spPr>
        <p:txBody>
          <a:bodyPr/>
          <a:lstStyle/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3;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- 1; 27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2786106"/>
          </a:xfrm>
        </p:spPr>
        <p:txBody>
          <a:bodyPr/>
          <a:lstStyle/>
          <a:p>
            <a:pPr algn="l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4.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Дана арифметическая прогрессия. На координатной прямой отмечены а</a:t>
            </a:r>
            <a:r>
              <a:rPr lang="ru-RU" sz="4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 100 и 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= - 100. Найдите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и а</a:t>
            </a:r>
            <a:r>
              <a:rPr lang="ru-RU" sz="4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br>
              <a:rPr lang="ru-RU" sz="4400" baseline="-250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643578"/>
            <a:ext cx="8229600" cy="857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Ответ: 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-50, а</a:t>
            </a:r>
            <a:r>
              <a:rPr lang="ru-RU" sz="44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50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5500688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>
            <a:off x="6286500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5072063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71472" y="4786322"/>
            <a:ext cx="8072438" cy="1587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3"/>
          <p:cNvSpPr>
            <a:spLocks noChangeArrowheads="1"/>
          </p:cNvSpPr>
          <p:nvPr/>
        </p:nvSpPr>
        <p:spPr bwMode="auto">
          <a:xfrm>
            <a:off x="3643306" y="471488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3571875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4000500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4357688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4714875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2714625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2357438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2000250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1571625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5857875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6643688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1143000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3143241" y="4786321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30"/>
          <p:cNvSpPr txBox="1">
            <a:spLocks noChangeArrowheads="1"/>
          </p:cNvSpPr>
          <p:nvPr/>
        </p:nvSpPr>
        <p:spPr bwMode="auto">
          <a:xfrm>
            <a:off x="3286116" y="3929066"/>
            <a:ext cx="785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 smtClean="0">
                <a:latin typeface="Century Schoolbook" pitchFamily="18" charset="0"/>
              </a:rPr>
              <a:t>а</a:t>
            </a:r>
            <a:r>
              <a:rPr lang="ru-RU" sz="3600" b="1" baseline="-25000" dirty="0" smtClean="0">
                <a:latin typeface="Century Schoolbook" pitchFamily="18" charset="0"/>
              </a:rPr>
              <a:t>5</a:t>
            </a:r>
            <a:endParaRPr lang="ru-RU" sz="3600" b="1" baseline="-25000" dirty="0">
              <a:latin typeface="Century Schoolbook" pitchFamily="18" charset="0"/>
            </a:endParaRPr>
          </a:p>
        </p:txBody>
      </p:sp>
      <p:sp>
        <p:nvSpPr>
          <p:cNvPr id="25" name="TextBox 31"/>
          <p:cNvSpPr txBox="1">
            <a:spLocks noChangeArrowheads="1"/>
          </p:cNvSpPr>
          <p:nvPr/>
        </p:nvSpPr>
        <p:spPr bwMode="auto">
          <a:xfrm>
            <a:off x="4786314" y="3929066"/>
            <a:ext cx="785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 smtClean="0">
                <a:latin typeface="Century Schoolbook" pitchFamily="18" charset="0"/>
              </a:rPr>
              <a:t>а</a:t>
            </a:r>
            <a:r>
              <a:rPr lang="ru-RU" sz="3600" b="1" baseline="-25000" dirty="0" smtClean="0">
                <a:latin typeface="Century Schoolbook" pitchFamily="18" charset="0"/>
              </a:rPr>
              <a:t>1</a:t>
            </a:r>
            <a:endParaRPr lang="ru-RU" sz="3600" b="1" baseline="-25000" dirty="0">
              <a:latin typeface="Century Schoolbook" pitchFamily="18" charset="0"/>
            </a:endParaRPr>
          </a:p>
        </p:txBody>
      </p:sp>
      <p:sp>
        <p:nvSpPr>
          <p:cNvPr id="26" name="Oval 89"/>
          <p:cNvSpPr>
            <a:spLocks noChangeArrowheads="1"/>
          </p:cNvSpPr>
          <p:nvPr/>
        </p:nvSpPr>
        <p:spPr bwMode="auto">
          <a:xfrm>
            <a:off x="5143504" y="471488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3286148"/>
          </a:xfrm>
        </p:spPr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5.Дана конечная арифметическая прогрессия.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+а</a:t>
            </a:r>
            <a:r>
              <a:rPr lang="ru-RU" sz="4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=20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а</a:t>
            </a:r>
            <a:r>
              <a:rPr lang="ru-RU" sz="4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+а</a:t>
            </a:r>
            <a:r>
              <a:rPr lang="ru-RU" sz="4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=30.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Найти первые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четыре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члена прогрессии.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643314"/>
            <a:ext cx="8229600" cy="16763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Ответ:   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5,</a:t>
            </a:r>
            <a:r>
              <a:rPr lang="ru-RU" sz="44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10,</a:t>
            </a:r>
            <a:r>
              <a:rPr lang="ru-RU" sz="44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15,а</a:t>
            </a:r>
            <a:r>
              <a:rPr lang="ru-RU" sz="44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=20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470025"/>
          </a:xfrm>
        </p:spPr>
        <p:txBody>
          <a:bodyPr>
            <a:prstTxWarp prst="textInflate">
              <a:avLst/>
            </a:prstTxWarp>
          </a:bodyPr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Кто хочет стать отличником 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14620"/>
            <a:ext cx="6400800" cy="2643206"/>
          </a:xfrm>
        </p:spPr>
        <p:txBody>
          <a:bodyPr>
            <a:norm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Тема «Прогрессии»</a:t>
            </a:r>
          </a:p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9 класс</a:t>
            </a:r>
          </a:p>
        </p:txBody>
      </p:sp>
    </p:spTree>
    <p:extLst>
      <p:ext uri="{BB962C8B-B14F-4D97-AF65-F5344CB8AC3E}">
        <p14:creationId xmlns="" xmlns:p14="http://schemas.microsoft.com/office/powerpoint/2010/main" val="32369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1.Какая из последовательностей является геометрической прогрессией?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317659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1,3,5,7</a:t>
            </a:r>
          </a:p>
          <a:p>
            <a:r>
              <a:rPr lang="ru-RU" sz="4400" dirty="0" smtClean="0"/>
              <a:t>0, 2, 4, 8</a:t>
            </a:r>
          </a:p>
          <a:p>
            <a:r>
              <a:rPr lang="ru-RU" sz="4400" dirty="0" smtClean="0"/>
              <a:t>2,1,1/2,1/4</a:t>
            </a:r>
          </a:p>
          <a:p>
            <a:r>
              <a:rPr lang="ru-RU" sz="4400" dirty="0" smtClean="0"/>
              <a:t>3,6,18,54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2. Арифметическая прогрессия называется убывающей, если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033846"/>
          </a:xfrm>
        </p:spPr>
        <p:txBody>
          <a:bodyPr/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5988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1486"/>
          </a:xfrm>
        </p:spPr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3. Между числами 5 и 33 вставьте число так, чтобы получилась арифметическая прогрессия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57628"/>
            <a:ext cx="8229600" cy="23907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Ответ: 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0000FF"/>
                </a:solidFill>
              </a:rPr>
              <a:t>19</a:t>
            </a:r>
            <a:endParaRPr lang="ru-RU" sz="4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2786106"/>
          </a:xfrm>
        </p:spPr>
        <p:txBody>
          <a:bodyPr/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4.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Дана арифметическая прогрессия. На координатной прямой отмечены а</a:t>
            </a:r>
            <a:r>
              <a:rPr lang="ru-RU" sz="4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и а</a:t>
            </a:r>
            <a:r>
              <a:rPr lang="ru-RU" sz="44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 10. Найдите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и а</a:t>
            </a:r>
            <a:r>
              <a:rPr lang="ru-RU" sz="4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br>
              <a:rPr lang="ru-RU" sz="4400" baseline="-250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643578"/>
            <a:ext cx="8229600" cy="857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Ответ: 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-15, а</a:t>
            </a:r>
            <a:r>
              <a:rPr lang="ru-RU" sz="44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40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5500688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>
            <a:off x="6286500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5072063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28625" y="4786313"/>
            <a:ext cx="8072438" cy="1587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55"/>
          <p:cNvSpPr>
            <a:spLocks noChangeArrowheads="1"/>
          </p:cNvSpPr>
          <p:nvPr/>
        </p:nvSpPr>
        <p:spPr bwMode="auto">
          <a:xfrm>
            <a:off x="3214688" y="4714875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Oval 83"/>
          <p:cNvSpPr>
            <a:spLocks noChangeArrowheads="1"/>
          </p:cNvSpPr>
          <p:nvPr/>
        </p:nvSpPr>
        <p:spPr bwMode="auto">
          <a:xfrm>
            <a:off x="4071934" y="471488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3571875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4000500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4357688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4714875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2714625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2357438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2000250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1571625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5857875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6643688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1143000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785813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3000375" y="4929188"/>
            <a:ext cx="785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C00000"/>
                </a:solidFill>
                <a:latin typeface="Century Schoolbook" pitchFamily="18" charset="0"/>
              </a:rPr>
              <a:t>0</a:t>
            </a:r>
          </a:p>
        </p:txBody>
      </p:sp>
      <p:sp>
        <p:nvSpPr>
          <p:cNvPr id="24" name="TextBox 30"/>
          <p:cNvSpPr txBox="1">
            <a:spLocks noChangeArrowheads="1"/>
          </p:cNvSpPr>
          <p:nvPr/>
        </p:nvSpPr>
        <p:spPr bwMode="auto">
          <a:xfrm>
            <a:off x="3857620" y="3857628"/>
            <a:ext cx="785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 smtClean="0">
                <a:latin typeface="Century Schoolbook" pitchFamily="18" charset="0"/>
              </a:rPr>
              <a:t>а</a:t>
            </a:r>
            <a:r>
              <a:rPr lang="ru-RU" sz="3600" b="1" baseline="-25000" dirty="0" smtClean="0">
                <a:latin typeface="Century Schoolbook" pitchFamily="18" charset="0"/>
              </a:rPr>
              <a:t>2</a:t>
            </a:r>
            <a:endParaRPr lang="ru-RU" sz="3600" b="1" baseline="-25000" dirty="0">
              <a:latin typeface="Century Schoolbook" pitchFamily="18" charset="0"/>
            </a:endParaRPr>
          </a:p>
        </p:txBody>
      </p:sp>
      <p:sp>
        <p:nvSpPr>
          <p:cNvPr id="25" name="TextBox 31"/>
          <p:cNvSpPr txBox="1">
            <a:spLocks noChangeArrowheads="1"/>
          </p:cNvSpPr>
          <p:nvPr/>
        </p:nvSpPr>
        <p:spPr bwMode="auto">
          <a:xfrm>
            <a:off x="2500298" y="3786190"/>
            <a:ext cx="785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 smtClean="0">
                <a:latin typeface="Century Schoolbook" pitchFamily="18" charset="0"/>
              </a:rPr>
              <a:t>а</a:t>
            </a:r>
            <a:r>
              <a:rPr lang="ru-RU" sz="3600" b="1" baseline="-25000" dirty="0" smtClean="0">
                <a:latin typeface="Century Schoolbook" pitchFamily="18" charset="0"/>
              </a:rPr>
              <a:t>1</a:t>
            </a:r>
            <a:endParaRPr lang="ru-RU" sz="3600" b="1" baseline="-25000" dirty="0">
              <a:latin typeface="Century Schoolbook" pitchFamily="18" charset="0"/>
            </a:endParaRPr>
          </a:p>
        </p:txBody>
      </p:sp>
      <p:sp>
        <p:nvSpPr>
          <p:cNvPr id="26" name="Oval 89"/>
          <p:cNvSpPr>
            <a:spLocks noChangeArrowheads="1"/>
          </p:cNvSpPr>
          <p:nvPr/>
        </p:nvSpPr>
        <p:spPr bwMode="auto">
          <a:xfrm>
            <a:off x="2786050" y="471488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2. Арифметическая прогрессия называется возрастающей, если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033846"/>
          </a:xfrm>
        </p:spPr>
        <p:txBody>
          <a:bodyPr/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5988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3571900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5. На полянке в первый день 3 одуванчика стали белыми. Сколько одуванчиков «побелело» на 5 день, если каждый день их количество увеличивалось в 5 раз?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256"/>
            <a:ext cx="8229600" cy="1962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1875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470025"/>
          </a:xfrm>
        </p:spPr>
        <p:txBody>
          <a:bodyPr>
            <a:prstTxWarp prst="textInflate">
              <a:avLst/>
            </a:prstTxWarp>
          </a:bodyPr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Кто хочет стать отличником 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14620"/>
            <a:ext cx="6400800" cy="2643206"/>
          </a:xfrm>
        </p:spPr>
        <p:txBody>
          <a:bodyPr>
            <a:norm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Тема «Прогрессии»</a:t>
            </a:r>
          </a:p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9 класс</a:t>
            </a:r>
          </a:p>
        </p:txBody>
      </p:sp>
    </p:spTree>
    <p:extLst>
      <p:ext uri="{BB962C8B-B14F-4D97-AF65-F5344CB8AC3E}">
        <p14:creationId xmlns="" xmlns:p14="http://schemas.microsoft.com/office/powerpoint/2010/main" val="32369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2500330"/>
          </a:xfrm>
        </p:spPr>
        <p:txBody>
          <a:bodyPr/>
          <a:lstStyle/>
          <a:p>
            <a:r>
              <a:rPr lang="ru-RU" sz="4000" dirty="0" smtClean="0">
                <a:solidFill>
                  <a:srgbClr val="C00000"/>
                </a:solidFill>
              </a:rPr>
              <a:t>1.При хранение брёвен строевого леса, их укладывают так, как показано на рисунке.</a:t>
            </a:r>
            <a:br>
              <a:rPr lang="ru-RU" sz="4000" dirty="0" smtClean="0">
                <a:solidFill>
                  <a:srgbClr val="C00000"/>
                </a:solidFill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643182"/>
            <a:ext cx="8229600" cy="3440118"/>
          </a:xfrm>
        </p:spPr>
        <p:txBody>
          <a:bodyPr/>
          <a:lstStyle/>
          <a:p>
            <a:r>
              <a:rPr lang="ru-RU" sz="2800" dirty="0" smtClean="0">
                <a:solidFill>
                  <a:srgbClr val="FF33CC"/>
                </a:solidFill>
              </a:rPr>
              <a:t>                         </a:t>
            </a:r>
            <a:endParaRPr lang="ru-RU" sz="2800" dirty="0">
              <a:solidFill>
                <a:srgbClr val="FF33CC"/>
              </a:solidFill>
            </a:endParaRPr>
          </a:p>
        </p:txBody>
      </p:sp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1979613" y="0"/>
            <a:ext cx="5153025" cy="16621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CC"/>
              </a:solidFill>
              <a:latin typeface="Impact"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/>
          <a:srcRect b="23077"/>
          <a:stretch>
            <a:fillRect/>
          </a:stretch>
        </p:blipFill>
        <p:spPr bwMode="auto">
          <a:xfrm>
            <a:off x="357158" y="2643182"/>
            <a:ext cx="348456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714744" y="2571744"/>
            <a:ext cx="46434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помощью какой прогрессии можно посчитать количество бревен, уложенных таким образом.  Назовите первый и второй члены. Ответ поясните.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Ответ: Арифметическая прогрессия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=12,а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=11,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=1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2. Геометрическая прогрессия называется возрастающей, если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033846"/>
          </a:xfrm>
        </p:spPr>
        <p:txBody>
          <a:bodyPr/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q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q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988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40048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3.Вставьте пропущенные слова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Квадрат каждого члена … (кроме первого и последнего) равен … предшествующего и последующего членов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6124"/>
            <a:ext cx="8229600" cy="2962276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Геометрической прогрессии, произведению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Арифметической прогрессии, сумме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Числовой последовательности, разности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4608512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 В пруду растет один лист лилии. Каждый день число листьев удваивается. На какой день пруд будет покрыт листьями лилии наполовину, если известно, что полностью он будет покрыт ими через 100 дней?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109120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Ответ: 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99 день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2786106"/>
          </a:xfrm>
        </p:spPr>
        <p:txBody>
          <a:bodyPr/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5.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Дана арифметическая прогрессия. На координатной прямой отмечены а</a:t>
            </a:r>
            <a:r>
              <a:rPr lang="ru-RU" sz="4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и а</a:t>
            </a:r>
            <a:r>
              <a:rPr lang="ru-RU" sz="4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 Найдите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и а</a:t>
            </a:r>
            <a:r>
              <a:rPr lang="ru-RU" sz="4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br>
              <a:rPr lang="ru-RU" sz="4400" baseline="-250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643578"/>
            <a:ext cx="8229600" cy="857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Ответ: 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-5, а</a:t>
            </a:r>
            <a:r>
              <a:rPr lang="ru-RU" sz="44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=12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5500688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>
            <a:off x="6286500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5072063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28625" y="4786313"/>
            <a:ext cx="8072438" cy="1587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55"/>
          <p:cNvSpPr>
            <a:spLocks noChangeArrowheads="1"/>
          </p:cNvSpPr>
          <p:nvPr/>
        </p:nvSpPr>
        <p:spPr bwMode="auto">
          <a:xfrm>
            <a:off x="3214688" y="4714875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Oval 83"/>
          <p:cNvSpPr>
            <a:spLocks noChangeArrowheads="1"/>
          </p:cNvSpPr>
          <p:nvPr/>
        </p:nvSpPr>
        <p:spPr bwMode="auto">
          <a:xfrm>
            <a:off x="4071934" y="471488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3571875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4000500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4357688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4714875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2714625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2357438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2000250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1571625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5857875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6643688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1143000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785813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3000375" y="4929188"/>
            <a:ext cx="785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C00000"/>
                </a:solidFill>
                <a:latin typeface="Century Schoolbook" pitchFamily="18" charset="0"/>
              </a:rPr>
              <a:t>0</a:t>
            </a:r>
          </a:p>
        </p:txBody>
      </p:sp>
      <p:sp>
        <p:nvSpPr>
          <p:cNvPr id="23" name="TextBox 23"/>
          <p:cNvSpPr txBox="1">
            <a:spLocks noChangeArrowheads="1"/>
          </p:cNvSpPr>
          <p:nvPr/>
        </p:nvSpPr>
        <p:spPr bwMode="auto">
          <a:xfrm>
            <a:off x="3429000" y="4929188"/>
            <a:ext cx="785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C00000"/>
                </a:solidFill>
                <a:latin typeface="Century Schoolbook" pitchFamily="18" charset="0"/>
              </a:rPr>
              <a:t>1</a:t>
            </a:r>
          </a:p>
        </p:txBody>
      </p:sp>
      <p:sp>
        <p:nvSpPr>
          <p:cNvPr id="24" name="TextBox 30"/>
          <p:cNvSpPr txBox="1">
            <a:spLocks noChangeArrowheads="1"/>
          </p:cNvSpPr>
          <p:nvPr/>
        </p:nvSpPr>
        <p:spPr bwMode="auto">
          <a:xfrm>
            <a:off x="3714744" y="3929066"/>
            <a:ext cx="785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 smtClean="0">
                <a:latin typeface="Century Schoolbook" pitchFamily="18" charset="0"/>
              </a:rPr>
              <a:t>а</a:t>
            </a:r>
            <a:r>
              <a:rPr lang="ru-RU" sz="3600" b="1" baseline="-25000" dirty="0" smtClean="0">
                <a:latin typeface="Century Schoolbook" pitchFamily="18" charset="0"/>
              </a:rPr>
              <a:t>2</a:t>
            </a:r>
            <a:endParaRPr lang="ru-RU" sz="3600" b="1" baseline="-25000" dirty="0">
              <a:latin typeface="Century Schoolbook" pitchFamily="18" charset="0"/>
            </a:endParaRPr>
          </a:p>
        </p:txBody>
      </p:sp>
      <p:sp>
        <p:nvSpPr>
          <p:cNvPr id="25" name="TextBox 31"/>
          <p:cNvSpPr txBox="1">
            <a:spLocks noChangeArrowheads="1"/>
          </p:cNvSpPr>
          <p:nvPr/>
        </p:nvSpPr>
        <p:spPr bwMode="auto">
          <a:xfrm>
            <a:off x="1928794" y="3929066"/>
            <a:ext cx="785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 smtClean="0">
                <a:latin typeface="Century Schoolbook" pitchFamily="18" charset="0"/>
              </a:rPr>
              <a:t>а</a:t>
            </a:r>
            <a:r>
              <a:rPr lang="ru-RU" sz="3600" b="1" baseline="-25000" dirty="0" smtClean="0">
                <a:latin typeface="Century Schoolbook" pitchFamily="18" charset="0"/>
              </a:rPr>
              <a:t>1</a:t>
            </a:r>
            <a:endParaRPr lang="ru-RU" sz="3600" b="1" baseline="-25000" dirty="0">
              <a:latin typeface="Century Schoolbook" pitchFamily="18" charset="0"/>
            </a:endParaRPr>
          </a:p>
        </p:txBody>
      </p:sp>
      <p:sp>
        <p:nvSpPr>
          <p:cNvPr id="26" name="Oval 89"/>
          <p:cNvSpPr>
            <a:spLocks noChangeArrowheads="1"/>
          </p:cNvSpPr>
          <p:nvPr/>
        </p:nvSpPr>
        <p:spPr bwMode="auto">
          <a:xfrm>
            <a:off x="2071688" y="47148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3.Вставьте пропущенные слова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Каждый член … (кроме первого и последнего) равен … предшествующего и последующего членов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242889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Геометрической прогрессии, среднему геометрическому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Арифметической прогрессии, среднему арифметическому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Числовой последовательности, разности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571876"/>
          </a:xfrm>
        </p:spPr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4.В геометрической прогрессии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4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=2,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=32. Найти знаменатель геометрической прогрессии.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14752"/>
            <a:ext cx="8229600" cy="2533648"/>
          </a:xfrm>
        </p:spPr>
        <p:txBody>
          <a:bodyPr/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pPr algn="ctr">
              <a:buNone/>
            </a:pPr>
            <a:r>
              <a:rPr lang="ru-RU" sz="6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6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143380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5.Бабушка каждый день собирала клубнику .В первый день собрала с грядки 8 ягод , а через неделю 32 ягоды. Сколько всего ягод собрала бабушка за неделю?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16763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Ответ:</a:t>
            </a:r>
          </a:p>
          <a:p>
            <a:pPr algn="ctr">
              <a:buNone/>
            </a:pPr>
            <a:r>
              <a:rPr lang="ru-RU" sz="4800" dirty="0" smtClean="0">
                <a:solidFill>
                  <a:srgbClr val="0000FF"/>
                </a:solidFill>
              </a:rPr>
              <a:t>140</a:t>
            </a:r>
            <a:endParaRPr lang="ru-RU" sz="4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470025"/>
          </a:xfrm>
        </p:spPr>
        <p:txBody>
          <a:bodyPr>
            <a:prstTxWarp prst="textInflate">
              <a:avLst/>
            </a:prstTxWarp>
          </a:bodyPr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Кто хочет стать отличником 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14620"/>
            <a:ext cx="6400800" cy="2643206"/>
          </a:xfrm>
        </p:spPr>
        <p:txBody>
          <a:bodyPr>
            <a:norm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Тема «Прогрессии»</a:t>
            </a:r>
          </a:p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9 класс</a:t>
            </a:r>
          </a:p>
        </p:txBody>
      </p:sp>
    </p:spTree>
    <p:extLst>
      <p:ext uri="{BB962C8B-B14F-4D97-AF65-F5344CB8AC3E}">
        <p14:creationId xmlns="" xmlns:p14="http://schemas.microsoft.com/office/powerpoint/2010/main" val="32369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Вставьте пропущенные слова Последовательность называется …… , если все члены отличны от 0 и каждый член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которой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начиная со второго, равен ……  предыдущего члена и одного и того же числа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31946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Геометрическая прогрессия, произведению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Арифметическая прогрессия, сумме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Числовая последовательность, разности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2.Какую прогрессию образуют данные стихотворные размеры?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89097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Ямб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-это стихотворный размер с ударением на чётных слогах стиха</a:t>
            </a:r>
          </a:p>
          <a:p>
            <a:pPr>
              <a:lnSpc>
                <a:spcPct val="80000"/>
              </a:lnSpc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Хорей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-это стихотворный размер с ударением на нечётных слогах стиха.</a:t>
            </a:r>
          </a:p>
          <a:p>
            <a:pPr>
              <a:lnSpc>
                <a:spcPct val="80000"/>
              </a:lnSpc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pPr>
              <a:lnSpc>
                <a:spcPct val="80000"/>
              </a:lnSpc>
              <a:buNone/>
            </a:pP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Арифметическую прогрессию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|1.9|1.4|1.4|1.5|2.3"/>
</p:tagLst>
</file>

<file path=ppt/theme/theme1.xml><?xml version="1.0" encoding="utf-8"?>
<a:theme xmlns:a="http://schemas.openxmlformats.org/drawingml/2006/main" name="Education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Education-PowerPoint-Template</Template>
  <TotalTime>623</TotalTime>
  <Words>776</Words>
  <Application>Microsoft Office PowerPoint</Application>
  <PresentationFormat>Экран (4:3)</PresentationFormat>
  <Paragraphs>149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Arial</vt:lpstr>
      <vt:lpstr>Times New Roman</vt:lpstr>
      <vt:lpstr>Microsoft New Tai Lue</vt:lpstr>
      <vt:lpstr>Calibri</vt:lpstr>
      <vt:lpstr>Century Schoolbook</vt:lpstr>
      <vt:lpstr>Impact</vt:lpstr>
      <vt:lpstr>Education-PowerPoint-Template</vt:lpstr>
      <vt:lpstr>Кто хочет стать отличником </vt:lpstr>
      <vt:lpstr>1.Найди лишнее слово </vt:lpstr>
      <vt:lpstr>2. Арифметическая прогрессия называется возрастающей, если</vt:lpstr>
      <vt:lpstr>3.Вставьте пропущенные слова Каждый член … (кроме первого и последнего) равен … предшествующего и последующего членов</vt:lpstr>
      <vt:lpstr>4.В геометрической прогрессии b1=2, b5=32. Найти знаменатель геометрической прогрессии.</vt:lpstr>
      <vt:lpstr>5.Бабушка каждый день собирала клубнику .В первый день собрала с грядки 8 ягод , а через неделю 32 ягоды. Сколько всего ягод собрала бабушка за неделю? </vt:lpstr>
      <vt:lpstr>Кто хочет стать отличником </vt:lpstr>
      <vt:lpstr>1. Вставьте пропущенные слова Последовательность называется …… , если все члены отличны от 0 и каждый член которой, начиная со второго, равен ……  предыдущего члена и одного и того же числа</vt:lpstr>
      <vt:lpstr>2.Какую прогрессию образуют данные стихотворные размеры?</vt:lpstr>
      <vt:lpstr>3.При каком значении Х числа образуют конечную арифметическую прогрессию?</vt:lpstr>
      <vt:lpstr> 4.Найти пятый член геометрической прогрессии, если  </vt:lpstr>
      <vt:lpstr>5. При строительстве дороги в первый день завезли 5 т песка, а в последний день 79 т. Сколько дней шла засыпка дороги, если всего привезли 328 т песка?</vt:lpstr>
      <vt:lpstr>Кто хочет стать отличником </vt:lpstr>
      <vt:lpstr>1. Вставьте пропущенные слова Последовательность называется …… , если  каждый её член, начиная со второго, равен ……  предыдущего члена и одного и того же числа</vt:lpstr>
      <vt:lpstr>2.Дана последовательность в которой 7 и 14 соседние члены</vt:lpstr>
      <vt:lpstr>3. Как называется свойство, с помощью которого можно доказать, что последовательность является прогрессией?</vt:lpstr>
      <vt:lpstr> 4.В благоприятных условиях бактерия размножается так, что за 1 секунду делится на три. Сколько бактерий будет на 5 секунде?</vt:lpstr>
      <vt:lpstr> 5. Дана арифметическая прогрессия. На координатной прямой отмечены а1= 40. Найдите d  и а3 </vt:lpstr>
      <vt:lpstr>Кто хочет стать отличником </vt:lpstr>
      <vt:lpstr>1.Какая из последовательностей является арифметической прогрессией?</vt:lpstr>
      <vt:lpstr>2. Геометрическая прогрессия называется убывающей, если</vt:lpstr>
      <vt:lpstr>3.При каком значении Х числа образуют конечную геометрическую прогрессию?</vt:lpstr>
      <vt:lpstr> 4. Дана арифметическая прогрессия. На координатной прямой отмечены а1= 100 и  а5 = - 100. Найдите d  и а2 </vt:lpstr>
      <vt:lpstr>5.Дана конечная арифметическая прогрессия. а1+а3=20, а2+а4=30. Найти первые четыре члена прогрессии.</vt:lpstr>
      <vt:lpstr>Кто хочет стать отличником </vt:lpstr>
      <vt:lpstr>1.Какая из последовательностей является геометрической прогрессией?</vt:lpstr>
      <vt:lpstr>2. Арифметическая прогрессия называется убывающей, если</vt:lpstr>
      <vt:lpstr>3. Между числами 5 и 33 вставьте число так, чтобы получилась арифметическая прогрессия</vt:lpstr>
      <vt:lpstr> 4. Дана арифметическая прогрессия. На координатной прямой отмечены а1 и а2 = 10. Найдите d  и а4 </vt:lpstr>
      <vt:lpstr>5. На полянке в первый день 3 одуванчика стали белыми. Сколько одуванчиков «побелело» на 5 день, если каждый день их количество увеличивалось в 5 раз?</vt:lpstr>
      <vt:lpstr>Кто хочет стать отличником </vt:lpstr>
      <vt:lpstr>1.При хранение брёвен строевого леса, их укладывают так, как показано на рисунке. </vt:lpstr>
      <vt:lpstr>2. Геометрическая прогрессия называется возрастающей, если</vt:lpstr>
      <vt:lpstr>3.Вставьте пропущенные слова Квадрат каждого члена … (кроме первого и последнего) равен … предшествующего и последующего членов</vt:lpstr>
      <vt:lpstr> 4. В пруду растет один лист лилии. Каждый день число листьев удваивается. На какой день пруд будет покрыт листьями лилии наполовину, если известно, что полностью он будет покрыт ими через 100 дней? </vt:lpstr>
      <vt:lpstr> 5. Дана арифметическая прогрессия. На координатной прямой отмечены а1 и а2. Найдите d  и а4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User</dc:creator>
  <cp:lastModifiedBy>Светлана</cp:lastModifiedBy>
  <cp:revision>67</cp:revision>
  <dcterms:created xsi:type="dcterms:W3CDTF">2014-06-09T11:38:00Z</dcterms:created>
  <dcterms:modified xsi:type="dcterms:W3CDTF">2015-01-28T20:37:32Z</dcterms:modified>
</cp:coreProperties>
</file>