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56" r:id="rId3"/>
    <p:sldId id="261" r:id="rId4"/>
    <p:sldId id="267" r:id="rId5"/>
    <p:sldId id="268" r:id="rId6"/>
    <p:sldId id="262" r:id="rId7"/>
    <p:sldId id="263" r:id="rId8"/>
    <p:sldId id="264" r:id="rId9"/>
    <p:sldId id="259" r:id="rId10"/>
    <p:sldId id="282" r:id="rId11"/>
    <p:sldId id="265" r:id="rId12"/>
    <p:sldId id="281" r:id="rId13"/>
    <p:sldId id="280" r:id="rId14"/>
    <p:sldId id="279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3300"/>
    <a:srgbClr val="009900"/>
    <a:srgbClr val="488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5B366A-4A4B-4124-B9F9-90FC05810F44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FA3C36-2732-4534-8B50-04446E9A5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708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E5FEF76-A0D3-4E74-B029-19F9D73D0870}" type="slidenum">
              <a:rPr lang="ru-RU" sz="1200">
                <a:latin typeface="+mn-lt"/>
              </a:rPr>
              <a:pPr algn="r">
                <a:defRPr/>
              </a:pPr>
              <a:t>1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186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541BF75-EDBF-4121-A225-71FF50660DC4}" type="slidenum">
              <a:rPr lang="ru-RU" sz="1200">
                <a:latin typeface="+mn-lt"/>
              </a:rPr>
              <a:pPr algn="r">
                <a:defRPr/>
              </a:pPr>
              <a:t>11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7950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B2AD3A9-EFAD-4764-A3F2-6BDFA9915A50}" type="slidenum">
              <a:rPr lang="ru-RU" sz="1200">
                <a:latin typeface="+mn-lt"/>
              </a:rPr>
              <a:pPr algn="r">
                <a:defRPr/>
              </a:pPr>
              <a:t>12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542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0D5EBC0-DE09-463E-80BC-6669F6BE1763}" type="slidenum">
              <a:rPr lang="ru-RU" sz="1200">
                <a:latin typeface="+mn-lt"/>
              </a:rPr>
              <a:pPr algn="r">
                <a:defRPr/>
              </a:pPr>
              <a:t>13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1148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7BC8BB8-1DEA-47E2-94A8-2D452EFC6EA7}" type="slidenum">
              <a:rPr lang="ru-RU" sz="1200">
                <a:latin typeface="+mn-lt"/>
              </a:rPr>
              <a:pPr algn="r">
                <a:defRPr/>
              </a:pPr>
              <a:t>14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63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A9E20A-4AAB-48D6-9FE4-2A9D1F48EADE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3445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92B80BF-3242-46BC-9A1E-2E7DFD317617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740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72779A1-D3B3-4209-991C-B477EEB0ADD7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9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B13A3C4-D854-497C-A1A4-9BC46746F44A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3046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E2EF2D-50B8-4917-BB2F-E1B07B52BB8F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497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C40ED83-FEA8-48C4-8F6B-6F7E423048A3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71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2EB2E48-D6F3-4019-B8BD-FB465AC21F77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574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601445A-BFA6-4834-86DA-832C4927B5F3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97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737B-6CD7-46B9-B1A7-B37216434CAD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E5A6-0301-4708-9522-F06D2A72C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C3F1-4A8B-4CE9-AC07-70FF36988309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7F8C9-6875-49A1-874C-C22464C51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1A0B-CC5F-4522-8CF6-8F33AA0867A4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BC7D-853E-4B6D-9FFD-C7E66004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3E73-D0B6-4E37-8219-40C2D278B3C9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68AD-5710-4354-A7D5-7A2B0214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C15E-88F2-4519-B6DB-5642C1FB48CD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75762-EF5A-4744-9F85-F7FD8B1FE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A3D5-703E-41AF-B4BC-296DDA7C1858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2EDF-B1E2-4C91-8795-96DC5F02C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4356-2C1B-4A73-9A43-2C511B20380C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1B62-5A06-4642-A3A3-A1734C088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9700-0B03-4436-8C74-8F02F192B848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C5E3-24B0-4C9C-BFE0-97C5F1CBD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F547-58CB-466F-9BAD-FEF0BED25E10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36041-7712-4A0D-BF22-BB425959B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16BF-ACBE-4ABC-B47A-FE8ACEDC38FA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49A4-52D9-4DD2-940B-A95D7C6C8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C2F7C-E47E-4C0A-A043-F9B85795FFBE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3CD5-A478-4300-9FFC-DC1135A1A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6B2-3E8D-41EB-BD34-8A524DF93EEC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E840-0F68-4560-A60C-251ADB0C3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338AB-DD74-4149-B777-360CCD293F3A}" type="datetime1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2C1D2E-28B5-4149-97C8-9E85D5891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idos.ru/journal/2012/0329-10.htm" TargetMode="External"/><Relationship Id="rId5" Type="http://schemas.openxmlformats.org/officeDocument/2006/relationships/hyperlink" Target="http://eidos.ru/journal/2012/0529-10.htm" TargetMode="External"/><Relationship Id="rId4" Type="http://schemas.openxmlformats.org/officeDocument/2006/relationships/hyperlink" Target="http://www.it-n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944563" y="447675"/>
            <a:ext cx="7710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omic Sans MS" pitchFamily="66" charset="0"/>
              </a:rPr>
              <a:t>Главная заповедь учителя – заметить даже самое маленькое продвижение ученика вперёд и поддержать его успех. </a:t>
            </a:r>
            <a:endParaRPr lang="ru-RU" b="1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312DC1-14AC-4367-A9AC-3B4D2023503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7414" name="Picture 9" descr="13080882-n---n--n----n--n--n----n---n-noe--n-nf------n--n---n--n-n----nzn-n-n--n------n-------------n---no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7575" y="1570038"/>
            <a:ext cx="4716463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1" descr="school-children-illustration-vector_18-9112"/>
          <p:cNvPicPr>
            <a:picLocks noChangeAspect="1" noChangeArrowheads="1"/>
          </p:cNvPicPr>
          <p:nvPr/>
        </p:nvPicPr>
        <p:blipFill>
          <a:blip r:embed="rId5"/>
          <a:srcRect l="51660" t="26442" b="6250"/>
          <a:stretch>
            <a:fillRect/>
          </a:stretch>
        </p:blipFill>
        <p:spPr bwMode="auto">
          <a:xfrm>
            <a:off x="3973513" y="2797175"/>
            <a:ext cx="14017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371" name="TextBox 6"/>
          <p:cNvSpPr txBox="1">
            <a:spLocks noChangeArrowheads="1"/>
          </p:cNvSpPr>
          <p:nvPr/>
        </p:nvSpPr>
        <p:spPr bwMode="auto">
          <a:xfrm>
            <a:off x="1112838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Рефлексия деятельности</a:t>
            </a:r>
            <a:endParaRPr lang="ru-RU" sz="280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837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06400" y="1547813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1525" y="1851025"/>
            <a:ext cx="7513638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i="1">
                <a:solidFill>
                  <a:srgbClr val="FF3300"/>
                </a:solidFill>
                <a:latin typeface="Comic Sans MS" pitchFamily="66" charset="0"/>
              </a:rPr>
              <a:t>«Лесенка успеха»</a:t>
            </a:r>
            <a:r>
              <a:rPr lang="ru-RU" sz="2000" i="1">
                <a:latin typeface="Comic Sans MS" pitchFamily="66" charset="0"/>
              </a:rPr>
              <a:t> – нижняя ступенька – у меня ничего не получилось;  средняя ступенька– у меня были проблемы; верхняя ступенька– мне всё удалось.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F434AE-D7C7-4549-A419-38C4CB39576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8380" name="Picture 12" descr="clp6373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2859088"/>
            <a:ext cx="3448050" cy="343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6"/>
          <p:cNvSpPr txBox="1">
            <a:spLocks noChangeArrowheads="1"/>
          </p:cNvSpPr>
          <p:nvPr/>
        </p:nvSpPr>
        <p:spPr bwMode="auto">
          <a:xfrm>
            <a:off x="1112838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Рефлексия деятельности</a:t>
            </a:r>
            <a:endParaRPr lang="ru-RU" sz="280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3584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33525"/>
            <a:ext cx="8202613" cy="4837113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1525" y="1851025"/>
            <a:ext cx="7513638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 i="1">
                <a:solidFill>
                  <a:schemeClr val="hlink"/>
                </a:solidFill>
                <a:latin typeface="Comic Sans MS" pitchFamily="66" charset="0"/>
              </a:rPr>
              <a:t>«Дерево успеха» </a:t>
            </a:r>
            <a:r>
              <a:rPr lang="ru-RU" sz="2000" b="1" i="1"/>
              <a:t>– зелёный лист – нет ошибок, жёлтый лист – 1 ошибка, красный лист – 2-3 ошибки.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063650-0579-472D-872B-DD345A1DF9F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5849" name="Picture 9" descr="0_a50bd_ec485593_X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4775" y="2433638"/>
            <a:ext cx="4008438" cy="3859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323" name="TextBox 6"/>
          <p:cNvSpPr txBox="1">
            <a:spLocks noChangeArrowheads="1"/>
          </p:cNvSpPr>
          <p:nvPr/>
        </p:nvSpPr>
        <p:spPr bwMode="auto">
          <a:xfrm>
            <a:off x="1112838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Рефлексия деятельности</a:t>
            </a:r>
            <a:endParaRPr lang="ru-RU" sz="280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632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04950"/>
            <a:ext cx="8202613" cy="4837113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2800" y="1638300"/>
            <a:ext cx="7513638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 i="1">
                <a:solidFill>
                  <a:srgbClr val="009900"/>
                </a:solidFill>
                <a:latin typeface="Comic Sans MS" pitchFamily="66" charset="0"/>
              </a:rPr>
              <a:t>«Поезд»</a:t>
            </a:r>
            <a:r>
              <a:rPr lang="ru-RU" sz="2400" b="1" i="1">
                <a:solidFill>
                  <a:srgbClr val="0099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5F96D5-AE61-4C96-9A21-9A8010FDC53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6329" name="Picture 9" descr="H30X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263" y="2192338"/>
            <a:ext cx="7713662" cy="414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275" name="TextBox 6"/>
          <p:cNvSpPr txBox="1">
            <a:spLocks noChangeArrowheads="1"/>
          </p:cNvSpPr>
          <p:nvPr/>
        </p:nvSpPr>
        <p:spPr bwMode="auto">
          <a:xfrm>
            <a:off x="1112838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Рефлексия на уроке – </a:t>
            </a:r>
          </a:p>
        </p:txBody>
      </p:sp>
      <p:pic>
        <p:nvPicPr>
          <p:cNvPr id="5427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476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84238" y="1668463"/>
            <a:ext cx="7513637" cy="191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omic Sans MS" pitchFamily="66" charset="0"/>
              </a:rPr>
              <a:t>это совместная деятельность учащихся и учителя, позволяющая совершенствовать учебный процесс, ориентируясь на личность каждого ученика.</a:t>
            </a:r>
          </a:p>
          <a:p>
            <a:pPr algn="ctr"/>
            <a:endParaRPr lang="ru-RU" sz="2400" b="1" i="1">
              <a:solidFill>
                <a:srgbClr val="262626"/>
              </a:solidFill>
              <a:latin typeface="Comic Sans MS" pitchFamily="66" charset="0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3EF597-E0F2-49BC-BF7F-6E82200483B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4282" name="Picture 10" descr="clp747537"/>
          <p:cNvPicPr>
            <a:picLocks noChangeAspect="1" noChangeArrowheads="1"/>
          </p:cNvPicPr>
          <p:nvPr/>
        </p:nvPicPr>
        <p:blipFill>
          <a:blip r:embed="rId4"/>
          <a:srcRect l="-1721" t="14769" b="3394"/>
          <a:stretch>
            <a:fillRect/>
          </a:stretch>
        </p:blipFill>
        <p:spPr bwMode="auto">
          <a:xfrm>
            <a:off x="2736850" y="3219450"/>
            <a:ext cx="3851275" cy="309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1112838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Список литературы</a:t>
            </a:r>
          </a:p>
        </p:txBody>
      </p:sp>
      <p:pic>
        <p:nvPicPr>
          <p:cNvPr id="5222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6100" y="1625600"/>
            <a:ext cx="8062913" cy="421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/>
              <a:t>Загашев И.О., Заир – Бек С.И., Муштавинская И.В.</a:t>
            </a:r>
            <a:r>
              <a:rPr lang="ru-RU"/>
              <a:t> Учим детей мыслить критически. - СПб издательство «Речь», 2003 г.</a:t>
            </a:r>
            <a:endParaRPr lang="ru-RU" b="1"/>
          </a:p>
          <a:p>
            <a:pPr marL="342900" indent="-342900">
              <a:buFontTx/>
              <a:buAutoNum type="arabicPeriod"/>
            </a:pPr>
            <a:r>
              <a:rPr lang="ru-RU" b="1"/>
              <a:t>Заир- Бек С.И., Муштавинская И.В.</a:t>
            </a:r>
            <a:r>
              <a:rPr lang="ru-RU"/>
              <a:t> Развитие критического мышления на уроке. – М.: Просвещение, 2011. -224 с.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Каким должен быть современный урок. </a:t>
            </a:r>
            <a:r>
              <a:rPr lang="en-US">
                <a:hlinkClick r:id="rId4"/>
              </a:rPr>
              <a:t>http</a:t>
            </a:r>
            <a:r>
              <a:rPr lang="ru-RU">
                <a:hlinkClick r:id="rId4"/>
              </a:rPr>
              <a:t>://</a:t>
            </a:r>
            <a:r>
              <a:rPr lang="en-US">
                <a:hlinkClick r:id="rId4"/>
              </a:rPr>
              <a:t>www</a:t>
            </a:r>
            <a:r>
              <a:rPr lang="ru-RU">
                <a:hlinkClick r:id="rId4"/>
              </a:rPr>
              <a:t>.</a:t>
            </a:r>
            <a:r>
              <a:rPr lang="en-US">
                <a:hlinkClick r:id="rId4"/>
              </a:rPr>
              <a:t>it</a:t>
            </a:r>
            <a:r>
              <a:rPr lang="ru-RU">
                <a:hlinkClick r:id="rId4"/>
              </a:rPr>
              <a:t>-</a:t>
            </a:r>
            <a:r>
              <a:rPr lang="en-US">
                <a:hlinkClick r:id="rId4"/>
              </a:rPr>
              <a:t>n</a:t>
            </a:r>
            <a:r>
              <a:rPr lang="ru-RU">
                <a:hlinkClick r:id="rId4"/>
              </a:rPr>
              <a:t>.</a:t>
            </a:r>
            <a:r>
              <a:rPr lang="en-US">
                <a:hlinkClick r:id="rId4"/>
              </a:rPr>
              <a:t>ru</a:t>
            </a:r>
            <a:r>
              <a:rPr lang="ru-RU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Как проектировать универсальные учебные действия в начальной школе. От действия к мысли: пособие для учителя / (А. Г. Асмолов, Г. В. Бурменская, И. А. Володарская и др.) Под ред. А.Г. Асмолова. М.: Просвещение, 2011. </a:t>
            </a:r>
            <a:endParaRPr lang="ru-RU" b="1"/>
          </a:p>
          <a:p>
            <a:pPr marL="342900" indent="-342900">
              <a:buFontTx/>
              <a:buAutoNum type="arabicPeriod"/>
            </a:pPr>
            <a:r>
              <a:rPr lang="ru-RU" b="1"/>
              <a:t>Хуторской А.В.</a:t>
            </a:r>
            <a:r>
              <a:rPr lang="ru-RU"/>
              <a:t> Что такое современный урок // Интернет-журнал "Эйдос". - 2012. -№2. </a:t>
            </a:r>
            <a:r>
              <a:rPr lang="ru-RU">
                <a:hlinkClick r:id="rId5"/>
              </a:rPr>
              <a:t>http://eidos.ru/journal/2012/0529-10.htm</a:t>
            </a:r>
            <a:r>
              <a:rPr lang="ru-RU"/>
              <a:t>   - Центр дистанционного образования "Эйдос". </a:t>
            </a:r>
            <a:endParaRPr lang="ru-RU" b="1"/>
          </a:p>
          <a:p>
            <a:pPr marL="342900" indent="-342900">
              <a:buFontTx/>
              <a:buAutoNum type="arabicPeriod"/>
            </a:pPr>
            <a:r>
              <a:rPr lang="ru-RU" b="1"/>
              <a:t>Хуторской А.В.</a:t>
            </a:r>
            <a:r>
              <a:rPr lang="ru-RU"/>
              <a:t> Модель системно-деятельностного обучения и самореализации учащихся // Интернет-журнал "Эйдос". - 2012. -№2.    </a:t>
            </a:r>
            <a:r>
              <a:rPr lang="ru-RU">
                <a:hlinkClick r:id="rId6"/>
              </a:rPr>
              <a:t>http://www.eidos.ru/journal/2012/0329-10.htm</a:t>
            </a:r>
            <a:r>
              <a:rPr lang="ru-RU"/>
              <a:t>.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74B587B-1088-4F01-91AA-4D401C1F6BE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77838" y="242888"/>
            <a:ext cx="8401050" cy="6016625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2039938"/>
            <a:ext cx="4330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1289050" y="427038"/>
            <a:ext cx="75580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solidFill>
                  <a:srgbClr val="0070C0"/>
                </a:solidFill>
                <a:latin typeface="Algerian" pitchFamily="82" charset="0"/>
              </a:rPr>
              <a:t>Рефлексия</a:t>
            </a:r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 как этап современного урока в условиях ФГОС</a:t>
            </a:r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988" y="2159000"/>
            <a:ext cx="4670425" cy="374650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4964113" y="2800350"/>
            <a:ext cx="37417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>
                <a:solidFill>
                  <a:srgbClr val="009900"/>
                </a:solidFill>
                <a:latin typeface="Calibri" pitchFamily="34" charset="0"/>
              </a:rPr>
              <a:t>Русакова Татьяна Александровна, учитель английского языка</a:t>
            </a:r>
          </a:p>
          <a:p>
            <a:pPr algn="r"/>
            <a:r>
              <a:rPr lang="ru-RU" sz="2000" b="1">
                <a:solidFill>
                  <a:srgbClr val="009900"/>
                </a:solidFill>
                <a:latin typeface="Calibri" pitchFamily="34" charset="0"/>
              </a:rPr>
              <a:t> МОБУ «Борисовская СОШ»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367213" y="5597525"/>
            <a:ext cx="1135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488FD0"/>
                </a:solidFill>
              </a:rPr>
              <a:t>2014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016000" y="392113"/>
            <a:ext cx="7443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Таблица-фиксация знаний </a:t>
            </a:r>
          </a:p>
          <a:p>
            <a:pPr algn="ctr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 данной теме</a:t>
            </a: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490663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71525" y="1851025"/>
            <a:ext cx="7513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8A9017-D082-4866-B5E1-A8440B219D9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32800" name="Group 32"/>
          <p:cNvGraphicFramePr>
            <a:graphicFrameLocks noGrp="1"/>
          </p:cNvGraphicFramePr>
          <p:nvPr>
            <p:ph/>
          </p:nvPr>
        </p:nvGraphicFramePr>
        <p:xfrm>
          <a:off x="981075" y="2279650"/>
          <a:ext cx="7253288" cy="3408363"/>
        </p:xfrm>
        <a:graphic>
          <a:graphicData uri="http://schemas.openxmlformats.org/drawingml/2006/table">
            <a:tbl>
              <a:tblPr/>
              <a:tblGrid>
                <a:gridCol w="1995488"/>
                <a:gridCol w="1631950"/>
                <a:gridCol w="1812925"/>
                <a:gridCol w="1812925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Понятие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Хочу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0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libri" pitchFamily="34" charset="0"/>
                        </a:rPr>
                        <a:t>Рефлексия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973138" y="361950"/>
            <a:ext cx="7527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Организация рефлексивной деятельности на уроке-   подготовка к  развитию необходимых современной личности </a:t>
            </a:r>
            <a:r>
              <a:rPr lang="ru-RU" b="1" i="1"/>
              <a:t>качеств.</a:t>
            </a:r>
            <a:r>
              <a:rPr lang="ru-RU" b="1"/>
              <a:t> </a:t>
            </a:r>
            <a:endParaRPr lang="ru-RU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3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65125" y="1447800"/>
            <a:ext cx="8202613" cy="4837113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E39EC5-F28D-4C4A-BE7D-68814D600D9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2537" name="Picture 9" descr="school-children-illustration-vector_18-9112"/>
          <p:cNvPicPr>
            <a:picLocks noChangeAspect="1" noChangeArrowheads="1"/>
          </p:cNvPicPr>
          <p:nvPr/>
        </p:nvPicPr>
        <p:blipFill>
          <a:blip r:embed="rId4"/>
          <a:srcRect l="3831" t="26443" b="6250"/>
          <a:stretch>
            <a:fillRect/>
          </a:stretch>
        </p:blipFill>
        <p:spPr bwMode="auto">
          <a:xfrm>
            <a:off x="2290763" y="2660650"/>
            <a:ext cx="42608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4122738" y="2293938"/>
            <a:ext cx="434975" cy="898525"/>
          </a:xfrm>
          <a:prstGeom prst="upArrow">
            <a:avLst>
              <a:gd name="adj1" fmla="val 50000"/>
              <a:gd name="adj2" fmla="val 516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 rot="8022470">
            <a:off x="6380163" y="4619625"/>
            <a:ext cx="434975" cy="898525"/>
          </a:xfrm>
          <a:prstGeom prst="upArrow">
            <a:avLst>
              <a:gd name="adj1" fmla="val 50000"/>
              <a:gd name="adj2" fmla="val 516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 rot="13973250">
            <a:off x="2247900" y="4610100"/>
            <a:ext cx="434975" cy="898525"/>
          </a:xfrm>
          <a:prstGeom prst="upArrow">
            <a:avLst>
              <a:gd name="adj1" fmla="val 50000"/>
              <a:gd name="adj2" fmla="val 516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681288" y="1797050"/>
            <a:ext cx="367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3300"/>
                </a:solidFill>
              </a:rPr>
              <a:t>Самостоятельность</a:t>
            </a:r>
            <a:r>
              <a:rPr lang="ru-RU" sz="2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23900" y="5499100"/>
            <a:ext cx="335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9900"/>
                </a:solidFill>
              </a:rPr>
              <a:t>Предприимчивость</a:t>
            </a:r>
            <a:r>
              <a:rPr lang="ru-RU" sz="24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492625" y="5511800"/>
            <a:ext cx="422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hlink"/>
                </a:solidFill>
              </a:rPr>
              <a:t>Конкурентоспособность</a:t>
            </a:r>
            <a:r>
              <a:rPr lang="ru-RU" sz="24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49263" y="517525"/>
            <a:ext cx="8202612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1141413" y="74295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А что же такое рефлексия? </a:t>
            </a:r>
          </a:p>
        </p:txBody>
      </p:sp>
      <p:pic>
        <p:nvPicPr>
          <p:cNvPr id="2560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813" y="1500188"/>
            <a:ext cx="7513637" cy="5265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/>
              <a:t> </a:t>
            </a:r>
            <a:r>
              <a:rPr lang="ru-RU" sz="2800" b="1">
                <a:latin typeface="Comic Sans MS" pitchFamily="66" charset="0"/>
              </a:rPr>
              <a:t>от лат. </a:t>
            </a:r>
            <a:r>
              <a:rPr lang="ru-RU" sz="2800" b="1">
                <a:solidFill>
                  <a:srgbClr val="FF3300"/>
                </a:solidFill>
                <a:latin typeface="Comic Sans MS" pitchFamily="66" charset="0"/>
              </a:rPr>
              <a:t>reflexio </a:t>
            </a:r>
            <a:r>
              <a:rPr lang="ru-RU" sz="2800" b="1">
                <a:latin typeface="Comic Sans MS" pitchFamily="66" charset="0"/>
              </a:rPr>
              <a:t>– обращение назад</a:t>
            </a:r>
            <a:r>
              <a:rPr lang="ru-RU" sz="2800">
                <a:latin typeface="Comic Sans MS" pitchFamily="66" charset="0"/>
              </a:rPr>
              <a:t> </a:t>
            </a:r>
          </a:p>
          <a:p>
            <a:pPr algn="ctr"/>
            <a:endParaRPr lang="ru-RU" sz="240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400" b="1">
                <a:latin typeface="Comic Sans MS" pitchFamily="66" charset="0"/>
              </a:rPr>
              <a:t>размышление о своем внутреннем состоянии, самопознание (Словарь иностранных слов</a:t>
            </a:r>
            <a:r>
              <a:rPr lang="ru-RU" sz="2400">
                <a:latin typeface="Comic Sans MS" pitchFamily="66" charset="0"/>
              </a:rPr>
              <a:t>) </a:t>
            </a:r>
          </a:p>
          <a:p>
            <a:pPr>
              <a:buFontTx/>
              <a:buChar char="•"/>
            </a:pPr>
            <a:endParaRPr lang="ru-RU" sz="240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400" b="1">
                <a:latin typeface="Comic Sans MS" pitchFamily="66" charset="0"/>
              </a:rPr>
              <a:t>самоанализ</a:t>
            </a:r>
            <a:r>
              <a:rPr lang="ru-RU" sz="2400">
                <a:latin typeface="Comic Sans MS" pitchFamily="66" charset="0"/>
              </a:rPr>
              <a:t> (</a:t>
            </a:r>
            <a:r>
              <a:rPr lang="ru-RU" sz="2400" b="1">
                <a:latin typeface="Comic Sans MS" pitchFamily="66" charset="0"/>
              </a:rPr>
              <a:t>Толковый словарь русского языка</a:t>
            </a:r>
            <a:r>
              <a:rPr lang="ru-RU" sz="2400">
                <a:latin typeface="Comic Sans MS" pitchFamily="66" charset="0"/>
              </a:rPr>
              <a:t>)</a:t>
            </a:r>
          </a:p>
          <a:p>
            <a:pPr>
              <a:buFontTx/>
              <a:buChar char="•"/>
            </a:pPr>
            <a:endParaRPr lang="ru-RU" sz="240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400" b="1">
                <a:latin typeface="Comic Sans MS" pitchFamily="66" charset="0"/>
              </a:rPr>
              <a:t>в современной педагогике под рефлексией понимают самоанализ деятельности и её  результатов.</a:t>
            </a:r>
            <a:endParaRPr lang="ru-RU" sz="2400">
              <a:latin typeface="Comic Sans MS" pitchFamily="66" charset="0"/>
            </a:endParaRPr>
          </a:p>
          <a:p>
            <a:pPr>
              <a:buFontTx/>
              <a:buChar char="•"/>
            </a:pPr>
            <a:endParaRPr lang="ru-RU" sz="2400">
              <a:latin typeface="Comic Sans MS" pitchFamily="66" charset="0"/>
            </a:endParaRPr>
          </a:p>
          <a:p>
            <a:pPr algn="ctr"/>
            <a:endParaRPr lang="ru-RU" sz="2400">
              <a:latin typeface="Comic Sans MS" pitchFamily="66" charset="0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C5785A-37E9-4244-A42A-765D6986CC8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66763" y="25876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1100138" y="560388"/>
            <a:ext cx="735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</a:rPr>
              <a:t>Виды учебной рефлексии:</a:t>
            </a:r>
            <a:endParaRPr lang="ru-RU" sz="440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•	</a:t>
            </a:r>
            <a:r>
              <a:rPr lang="ru-RU" sz="2800" b="1">
                <a:solidFill>
                  <a:srgbClr val="FF3300"/>
                </a:solidFill>
                <a:latin typeface="Comic Sans MS" pitchFamily="66" charset="0"/>
                <a:cs typeface="Arial" charset="0"/>
              </a:rPr>
              <a:t>физическая</a:t>
            </a:r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 (успел – не успел);</a:t>
            </a:r>
          </a:p>
          <a:p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•	</a:t>
            </a:r>
            <a:r>
              <a:rPr lang="ru-RU" sz="2800" b="1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сенсорная</a:t>
            </a:r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 (самочувствие: комфортно – дискомфортно);</a:t>
            </a:r>
          </a:p>
          <a:p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•	</a:t>
            </a:r>
            <a:r>
              <a:rPr lang="ru-RU" sz="2800" b="1">
                <a:solidFill>
                  <a:srgbClr val="009900"/>
                </a:solidFill>
                <a:latin typeface="Comic Sans MS" pitchFamily="66" charset="0"/>
                <a:cs typeface="Arial" charset="0"/>
              </a:rPr>
              <a:t>интеллектуальная </a:t>
            </a:r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(что понял, что осознал – что не понял, какие затруднения испытывал);</a:t>
            </a:r>
          </a:p>
          <a:p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•</a:t>
            </a:r>
            <a:r>
              <a:rPr lang="ru-RU" sz="280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ru-RU" sz="2800" b="1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духовная</a:t>
            </a:r>
            <a:r>
              <a:rPr lang="ru-RU" sz="280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 (стал лучше – хуже, созидал или разрушал себя, других).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1F8B1C9-F33F-4806-BA07-42AD0F8B86F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127125" y="546100"/>
            <a:ext cx="735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Классификация рефлексии:</a:t>
            </a:r>
            <a:endParaRPr lang="ru-RU" sz="440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2969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1525" y="1851025"/>
            <a:ext cx="7513638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 b="1">
                <a:latin typeface="Comic Sans MS" pitchFamily="66" charset="0"/>
              </a:rPr>
              <a:t>рефлексия </a:t>
            </a:r>
            <a:r>
              <a:rPr lang="ru-RU" sz="2800" b="1">
                <a:solidFill>
                  <a:srgbClr val="FF3300"/>
                </a:solidFill>
                <a:latin typeface="Comic Sans MS" pitchFamily="66" charset="0"/>
              </a:rPr>
              <a:t>настроения и эмоционального состояния;</a:t>
            </a:r>
          </a:p>
          <a:p>
            <a:pPr>
              <a:buFontTx/>
              <a:buChar char="•"/>
            </a:pPr>
            <a:endParaRPr lang="ru-RU" sz="2800" b="1">
              <a:solidFill>
                <a:srgbClr val="FF3300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800" b="1">
                <a:latin typeface="Comic Sans MS" pitchFamily="66" charset="0"/>
              </a:rPr>
              <a:t>рефлексия </a:t>
            </a:r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деятельности;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hlink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800" b="1">
                <a:latin typeface="Comic Sans MS" pitchFamily="66" charset="0"/>
              </a:rPr>
              <a:t>рефлексия </a:t>
            </a:r>
            <a:r>
              <a:rPr lang="ru-RU" sz="2800" b="1">
                <a:solidFill>
                  <a:srgbClr val="009900"/>
                </a:solidFill>
                <a:latin typeface="Comic Sans MS" pitchFamily="66" charset="0"/>
              </a:rPr>
              <a:t>содержания учебного материала.</a:t>
            </a:r>
          </a:p>
          <a:p>
            <a:pPr>
              <a:buFontTx/>
              <a:buChar char="•"/>
            </a:pPr>
            <a:endParaRPr lang="ru-RU" sz="2800" b="1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C291C44-35DA-4169-AC51-C74FAA2C1385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TextBox 6"/>
          <p:cNvSpPr txBox="1">
            <a:spLocks noChangeArrowheads="1"/>
          </p:cNvSpPr>
          <p:nvPr/>
        </p:nvSpPr>
        <p:spPr bwMode="auto">
          <a:xfrm>
            <a:off x="817563" y="349250"/>
            <a:ext cx="7988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Comic Sans MS" pitchFamily="66" charset="0"/>
              </a:rPr>
              <a:t>Рефлексия настроения и эмоционального состояния</a:t>
            </a:r>
          </a:p>
        </p:txBody>
      </p:sp>
      <p:pic>
        <p:nvPicPr>
          <p:cNvPr id="3174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519238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1525" y="1851025"/>
            <a:ext cx="7513638" cy="405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Карточки с изображением лица (грустного, веселого); показ большого пальца вверх или вниз.</a:t>
            </a:r>
          </a:p>
          <a:p>
            <a:pPr>
              <a:buFontTx/>
              <a:buChar char="•"/>
            </a:pPr>
            <a:endParaRPr lang="ru-RU" sz="2000" b="1" i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«Солнышко» – мне всё удалось, «солнышко и тучка» – мне не всё удалось, «тучка» – у меня ничего не получилось.</a:t>
            </a:r>
          </a:p>
          <a:p>
            <a:pPr>
              <a:buFontTx/>
              <a:buChar char="•"/>
            </a:pPr>
            <a:endParaRPr lang="ru-RU" sz="2000" b="1" i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«Радостный гномик» – всё хорошо, «грустный гномик» – грустно.</a:t>
            </a: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 </a:t>
            </a: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«Светофор».</a:t>
            </a:r>
          </a:p>
          <a:p>
            <a:pPr>
              <a:buFontTx/>
              <a:buChar char="•"/>
            </a:pPr>
            <a:endParaRPr lang="ru-RU" sz="2000" b="1" i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«Мои ожидания»</a:t>
            </a:r>
            <a:endParaRPr lang="ru-RU" sz="2000" b="1" i="1">
              <a:solidFill>
                <a:srgbClr val="262626"/>
              </a:solidFill>
              <a:latin typeface="Comic Sans MS" pitchFamily="66" charset="0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C45712-AB66-4B84-AE58-8FC0A9219D8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TextBox 6"/>
          <p:cNvSpPr txBox="1">
            <a:spLocks noChangeArrowheads="1"/>
          </p:cNvSpPr>
          <p:nvPr/>
        </p:nvSpPr>
        <p:spPr bwMode="auto">
          <a:xfrm>
            <a:off x="1127125" y="377825"/>
            <a:ext cx="7359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</a:rPr>
              <a:t>Рефлексия </a:t>
            </a:r>
          </a:p>
          <a:p>
            <a:pPr algn="ctr"/>
            <a:r>
              <a:rPr lang="ru-RU" sz="2800" b="1">
                <a:solidFill>
                  <a:schemeClr val="hlink"/>
                </a:solidFill>
              </a:rPr>
              <a:t>содержания учебного материала</a:t>
            </a:r>
            <a:r>
              <a:rPr lang="ru-RU" sz="2800">
                <a:solidFill>
                  <a:schemeClr val="hlink"/>
                </a:solidFill>
              </a:rPr>
              <a:t> </a:t>
            </a:r>
            <a:endParaRPr lang="ru-RU" sz="280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3379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49263" y="1490663"/>
            <a:ext cx="8202612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7238" y="2328863"/>
            <a:ext cx="7513637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000" b="1" i="1">
                <a:latin typeface="Comic Sans MS" pitchFamily="66" charset="0"/>
              </a:rPr>
              <a:t>«Плюс-минус-интересно»</a:t>
            </a:r>
          </a:p>
          <a:p>
            <a:endParaRPr lang="ru-RU" sz="2000" b="1" i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Синквейн</a:t>
            </a:r>
          </a:p>
          <a:p>
            <a:endParaRPr lang="ru-RU" sz="2000" b="1" i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000" b="1" i="1">
                <a:latin typeface="Comic Sans MS" pitchFamily="66" charset="0"/>
              </a:rPr>
              <a:t>Табличка – фиксация знания и незнания о каком-либо понятии 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13513" y="6002338"/>
            <a:ext cx="2057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36441C-82DB-4624-9E10-ED95D70ACE6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501</Words>
  <Application>Microsoft Office PowerPoint</Application>
  <PresentationFormat>Экран (4:3)</PresentationFormat>
  <Paragraphs>95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Олег</cp:lastModifiedBy>
  <cp:revision>38</cp:revision>
  <dcterms:created xsi:type="dcterms:W3CDTF">2013-04-07T07:07:54Z</dcterms:created>
  <dcterms:modified xsi:type="dcterms:W3CDTF">2015-01-27T17:46:46Z</dcterms:modified>
</cp:coreProperties>
</file>