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0"/>
  </p:notesMasterIdLst>
  <p:sldIdLst>
    <p:sldId id="317" r:id="rId2"/>
    <p:sldId id="322" r:id="rId3"/>
    <p:sldId id="288" r:id="rId4"/>
    <p:sldId id="324" r:id="rId5"/>
    <p:sldId id="290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473A3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7" autoAdjust="0"/>
    <p:restoredTop sz="95257" autoAdjust="0"/>
  </p:normalViewPr>
  <p:slideViewPr>
    <p:cSldViewPr>
      <p:cViewPr>
        <p:scale>
          <a:sx n="85" d="100"/>
          <a:sy n="85" d="100"/>
        </p:scale>
        <p:origin x="-774" y="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98B3CE-B8FA-4EF7-8778-A463450911B5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2FD9E9-D5F0-487B-9E8B-A96F88AE0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14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FD9E9-D5F0-487B-9E8B-A96F88AE038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60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FD9E9-D5F0-487B-9E8B-A96F88AE038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2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FD9E9-D5F0-487B-9E8B-A96F88AE038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27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FD9E9-D5F0-487B-9E8B-A96F88AE038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68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FD9E9-D5F0-487B-9E8B-A96F88AE038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2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FD9E9-D5F0-487B-9E8B-A96F88AE038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27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FD9E9-D5F0-487B-9E8B-A96F88AE038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27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FD9E9-D5F0-487B-9E8B-A96F88AE038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27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FD9E9-D5F0-487B-9E8B-A96F88AE038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27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FD9E9-D5F0-487B-9E8B-A96F88AE038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2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8BF852-5325-4C62-BB7A-80AAA83ED619}" type="datetimeFigureOut">
              <a:rPr lang="ru-RU" smtClean="0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2736FA-D454-4B7C-87A5-EED7455D53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98DE7-9481-4CFF-9877-4E348BA1C03B}" type="datetimeFigureOut">
              <a:rPr lang="ru-RU" smtClean="0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8C3DF-E30D-4601-94F4-E9F1A34B5D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F6BB9C-F796-43E4-A648-362F20F79BB9}" type="datetimeFigureOut">
              <a:rPr lang="ru-RU" smtClean="0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C80E7-593A-4BB4-AFD9-6300212782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2D01A-E063-4359-9766-0728979574C0}" type="datetimeFigureOut">
              <a:rPr lang="ru-RU" smtClean="0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8621D-7CE1-4AC7-BB07-6BEB149698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DAA14-D06B-401E-A3AA-675FDE215B90}" type="datetimeFigureOut">
              <a:rPr lang="ru-RU" smtClean="0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8C3B6-9FAF-461F-ABB3-972D3D5B52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EA293B-09F7-46BB-B2C4-1E3D4EFCC416}" type="datetimeFigureOut">
              <a:rPr lang="ru-RU" smtClean="0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B1D3B-01BF-4EC7-AE29-72065CCD33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365A3F-B376-4EFA-86A7-1A682D8EA2DA}" type="datetimeFigureOut">
              <a:rPr lang="ru-RU" smtClean="0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A2B3A-341B-4225-A40D-199AE0A6CA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FE2C64-50A0-427F-B026-4853A50C4F0D}" type="datetimeFigureOut">
              <a:rPr lang="ru-RU" smtClean="0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36341-95F0-4C40-AB59-96C87A3335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30A8F-86CB-4A64-8D09-04B84693EF4F}" type="datetimeFigureOut">
              <a:rPr lang="ru-RU" smtClean="0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E3C4B-AB77-493C-A83F-7D96249439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E6AB7B-2201-4B52-B04A-301E935445B6}" type="datetimeFigureOut">
              <a:rPr lang="ru-RU" smtClean="0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C4004-131F-4569-BD7C-235FB31E13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F1BF9-F33A-4947-821E-E6AD144BC683}" type="datetimeFigureOut">
              <a:rPr lang="ru-RU" smtClean="0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ED3C6-1833-4E48-B92D-6B7E52074F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1A8F81A-4E83-403F-95B4-AF2E1276E6BC}" type="datetimeFigureOut">
              <a:rPr lang="ru-RU" smtClean="0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4216DA1-E08D-4531-A7F0-F016EAC36B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yzGCPwtZM0" TargetMode="External"/><Relationship Id="rId2" Type="http://schemas.openxmlformats.org/officeDocument/2006/relationships/hyperlink" Target="http://fcior.edu.ru/card/28411/obraz-peterburga-v-romane-f-m-dostoevskogo-prestuplenie-i-nakazanie-bazovoe-izuchenie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ostoevskiy.net.ru/" TargetMode="External"/><Relationship Id="rId5" Type="http://schemas.openxmlformats.org/officeDocument/2006/relationships/hyperlink" Target="http://www.lit.1september.ru/" TargetMode="External"/><Relationship Id="rId4" Type="http://schemas.openxmlformats.org/officeDocument/2006/relationships/hyperlink" Target="http://dostoevsk.narod.ru/crime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60849"/>
            <a:ext cx="6858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   В Петербург Достоевского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По роману «Преступление и наказание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»)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99247" y="3284984"/>
            <a:ext cx="7745505" cy="144016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Тема урока: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 descr="E:\Петербург\dostoevsky1979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957747" y="2198849"/>
            <a:ext cx="1667239" cy="2957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rot="543130">
            <a:off x="655468" y="3692045"/>
            <a:ext cx="2262691" cy="29284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317500"/>
          </a:effectLst>
          <a:extLst/>
        </p:spPr>
      </p:pic>
      <p:pic>
        <p:nvPicPr>
          <p:cNvPr id="7" name="Рисунок 6" descr="0034-piter08-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39882">
            <a:off x="2112306" y="3586495"/>
            <a:ext cx="2044270" cy="264220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b="14674"/>
          <a:stretch/>
        </p:blipFill>
        <p:spPr bwMode="auto">
          <a:xfrm rot="928528">
            <a:off x="3697279" y="3660182"/>
            <a:ext cx="2269518" cy="29274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317500"/>
          </a:effectLst>
          <a:extLst/>
        </p:spPr>
      </p:pic>
    </p:spTree>
    <p:extLst>
      <p:ext uri="{BB962C8B-B14F-4D97-AF65-F5344CB8AC3E}">
        <p14:creationId xmlns:p14="http://schemas.microsoft.com/office/powerpoint/2010/main" val="156535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fotoshkola_b_smelov-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76064" y="21906"/>
            <a:ext cx="8567936" cy="6858702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476375" y="1125538"/>
            <a:ext cx="6767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ru-RU" sz="32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3" y="1628800"/>
            <a:ext cx="7524328" cy="90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 algn="r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6" charset="0"/>
              </a:rPr>
              <a:t>                                             </a:t>
            </a:r>
            <a:endParaRPr lang="ru-R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indent="-341313" algn="r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2775" y="-11113"/>
            <a:ext cx="8567738" cy="6880225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3600" dirty="0" smtClean="0">
              <a:solidFill>
                <a:srgbClr val="FFFFCC"/>
              </a:solidFill>
              <a:latin typeface="Calibri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FFFFCC"/>
                </a:solidFill>
                <a:latin typeface="Calibri" pitchFamily="34" charset="0"/>
              </a:rPr>
              <a:t>Выделите </a:t>
            </a:r>
            <a:r>
              <a:rPr lang="ru-RU" sz="3600" b="1" dirty="0">
                <a:solidFill>
                  <a:srgbClr val="FFFFCC"/>
                </a:solidFill>
                <a:latin typeface="Calibri" pitchFamily="34" charset="0"/>
              </a:rPr>
              <a:t>ключевые слова в описании петербургских интерьеров</a:t>
            </a:r>
          </a:p>
          <a:p>
            <a:pPr algn="ctr"/>
            <a:endParaRPr lang="ru-RU" sz="3600" b="1" dirty="0" smtClean="0">
              <a:solidFill>
                <a:srgbClr val="FFFFCC"/>
              </a:solidFill>
              <a:latin typeface="Calibri" pitchFamily="34" charset="0"/>
            </a:endParaRPr>
          </a:p>
          <a:p>
            <a:pPr lvl="0"/>
            <a:r>
              <a:rPr lang="ru-RU" sz="2800" dirty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Ч.1 гл.3      </a:t>
            </a:r>
            <a:r>
              <a:rPr lang="ru-RU" sz="2800" dirty="0" smtClean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каморка Раскольникова</a:t>
            </a:r>
          </a:p>
          <a:p>
            <a:pPr lvl="0"/>
            <a:r>
              <a:rPr lang="ru-RU" sz="2800" dirty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Ч.1 гл.2      </a:t>
            </a:r>
            <a:r>
              <a:rPr lang="ru-RU" sz="2800" dirty="0" smtClean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кабак , где Раскольников встретился    с                 	</a:t>
            </a:r>
            <a:r>
              <a:rPr lang="ru-RU" sz="2800" dirty="0" smtClean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         Мармеладовым</a:t>
            </a:r>
            <a:endParaRPr lang="ru-RU" sz="2800" dirty="0">
              <a:solidFill>
                <a:srgbClr val="FFFFCC"/>
              </a:solidFill>
              <a:latin typeface="Calibri" pitchFamily="34" charset="0"/>
              <a:cs typeface="Arial" pitchFamily="34" charset="0"/>
            </a:endParaRPr>
          </a:p>
          <a:p>
            <a:pPr lvl="0"/>
            <a:r>
              <a:rPr lang="ru-RU" sz="2800" dirty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Ч.1 гл.2      </a:t>
            </a:r>
            <a:r>
              <a:rPr lang="ru-RU" sz="2800" dirty="0" smtClean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«</a:t>
            </a:r>
            <a:r>
              <a:rPr lang="ru-RU" sz="2800" dirty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проходной угол» Мармеладовых   </a:t>
            </a:r>
          </a:p>
          <a:p>
            <a:pPr lvl="0"/>
            <a:r>
              <a:rPr lang="ru-RU" sz="2800" dirty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Ч.4 гл.4       </a:t>
            </a:r>
            <a:r>
              <a:rPr lang="ru-RU" sz="2800" dirty="0" smtClean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комната- </a:t>
            </a:r>
            <a:r>
              <a:rPr lang="ru-RU" sz="2800" dirty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«сарай» Сони   </a:t>
            </a:r>
          </a:p>
          <a:p>
            <a:pPr algn="ctr"/>
            <a:endParaRPr lang="ru-RU" sz="3600" b="1" dirty="0" smtClean="0">
              <a:solidFill>
                <a:srgbClr val="FFFFCC"/>
              </a:solidFill>
              <a:latin typeface="Calibri" pitchFamily="34" charset="0"/>
            </a:endParaRPr>
          </a:p>
          <a:p>
            <a:pPr algn="ctr"/>
            <a:endParaRPr lang="ru-RU" sz="3600" b="1" dirty="0">
              <a:solidFill>
                <a:srgbClr val="FFFFCC"/>
              </a:solidFill>
              <a:latin typeface="Calibri" pitchFamily="34" charset="0"/>
            </a:endParaRPr>
          </a:p>
          <a:p>
            <a:pPr algn="ctr"/>
            <a:endParaRPr lang="ru-RU" sz="3600" b="1" dirty="0" smtClean="0">
              <a:solidFill>
                <a:srgbClr val="FFFFCC"/>
              </a:solidFill>
              <a:latin typeface="Calibri" pitchFamily="34" charset="0"/>
            </a:endParaRPr>
          </a:p>
          <a:p>
            <a:pPr algn="ctr"/>
            <a:endParaRPr lang="ru-RU" sz="3600" b="1" dirty="0">
              <a:solidFill>
                <a:srgbClr val="FFFFCC"/>
              </a:solidFill>
              <a:latin typeface="Calibri" pitchFamily="34" charset="0"/>
            </a:endParaRPr>
          </a:p>
          <a:p>
            <a:pPr algn="ctr"/>
            <a:endParaRPr lang="ru-RU" sz="3600" b="1" dirty="0" smtClean="0">
              <a:solidFill>
                <a:srgbClr val="FFFFCC"/>
              </a:solidFill>
              <a:latin typeface="Calibri" pitchFamily="34" charset="0"/>
            </a:endParaRPr>
          </a:p>
          <a:p>
            <a:pPr algn="ctr"/>
            <a:endParaRPr lang="ru-RU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4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fotoshkola_b_smelov-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76064" y="21906"/>
            <a:ext cx="8567936" cy="6858702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476375" y="1125538"/>
            <a:ext cx="6767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ru-RU" sz="32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3" y="1628800"/>
            <a:ext cx="7524328" cy="90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 algn="r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6" charset="0"/>
              </a:rPr>
              <a:t>                                             </a:t>
            </a:r>
            <a:endParaRPr lang="ru-R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indent="-341313" algn="r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2775" y="-11113"/>
            <a:ext cx="8567738" cy="6824663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7188" algn="ct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3200" dirty="0">
              <a:solidFill>
                <a:srgbClr val="FFFFCC"/>
              </a:solidFill>
              <a:latin typeface="Calibri" pitchFamily="34" charset="0"/>
            </a:endParaRPr>
          </a:p>
          <a:p>
            <a:pPr indent="357188" algn="ct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 dirty="0" smtClean="0">
                <a:solidFill>
                  <a:srgbClr val="FFFFCC"/>
                </a:solidFill>
                <a:latin typeface="Calibri" pitchFamily="34" charset="0"/>
              </a:rPr>
              <a:t>Какие </a:t>
            </a:r>
            <a:r>
              <a:rPr lang="ru-RU" sz="3200" b="1" dirty="0">
                <a:solidFill>
                  <a:srgbClr val="FFFFCC"/>
                </a:solidFill>
                <a:latin typeface="Calibri" pitchFamily="34" charset="0"/>
              </a:rPr>
              <a:t>сцены уличной жизни  вас особенно потрясли?</a:t>
            </a:r>
          </a:p>
          <a:p>
            <a:pPr indent="357188" algn="ct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 dirty="0">
                <a:solidFill>
                  <a:srgbClr val="FFFFCC"/>
                </a:solidFill>
                <a:latin typeface="Calibri" pitchFamily="34" charset="0"/>
              </a:rPr>
              <a:t>Какой мир предстает перед </a:t>
            </a:r>
            <a:r>
              <a:rPr lang="ru-RU" sz="3200" b="1" dirty="0" smtClean="0">
                <a:solidFill>
                  <a:srgbClr val="FFFFCC"/>
                </a:solidFill>
                <a:latin typeface="Calibri" pitchFamily="34" charset="0"/>
              </a:rPr>
              <a:t>нами?</a:t>
            </a:r>
          </a:p>
          <a:p>
            <a:pPr indent="357188" algn="ct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3200" dirty="0" smtClean="0">
              <a:solidFill>
                <a:srgbClr val="FFFFCC"/>
              </a:solidFill>
              <a:latin typeface="Calibri" pitchFamily="34" charset="0"/>
            </a:endParaRPr>
          </a:p>
          <a:p>
            <a:r>
              <a:rPr lang="ru-RU" sz="3200" dirty="0" smtClean="0">
                <a:solidFill>
                  <a:srgbClr val="FFFFCC"/>
                </a:solidFill>
                <a:latin typeface="Calibri" pitchFamily="34" charset="0"/>
              </a:rPr>
              <a:t>Ч.2гл.1    пьяный </a:t>
            </a:r>
            <a:r>
              <a:rPr lang="ru-RU" sz="3200" dirty="0">
                <a:solidFill>
                  <a:srgbClr val="FFFFCC"/>
                </a:solidFill>
                <a:latin typeface="Calibri" pitchFamily="34" charset="0"/>
              </a:rPr>
              <a:t>в телеге, запряженной </a:t>
            </a:r>
            <a:r>
              <a:rPr lang="ru-RU" sz="3200" dirty="0" smtClean="0">
                <a:solidFill>
                  <a:srgbClr val="FFFFCC"/>
                </a:solidFill>
                <a:latin typeface="Calibri" pitchFamily="34" charset="0"/>
              </a:rPr>
              <a:t>                   ломовыми лошадьми</a:t>
            </a:r>
          </a:p>
          <a:p>
            <a:r>
              <a:rPr lang="ru-RU" sz="3200" dirty="0">
                <a:solidFill>
                  <a:srgbClr val="FFFFCC"/>
                </a:solidFill>
                <a:latin typeface="Calibri" pitchFamily="34" charset="0"/>
              </a:rPr>
              <a:t>Ч.2 гл2  </a:t>
            </a:r>
            <a:r>
              <a:rPr lang="ru-RU" sz="3200" dirty="0" smtClean="0">
                <a:solidFill>
                  <a:srgbClr val="FFFFCC"/>
                </a:solidFill>
                <a:latin typeface="Calibri" pitchFamily="34" charset="0"/>
              </a:rPr>
              <a:t>  сцена </a:t>
            </a:r>
            <a:r>
              <a:rPr lang="ru-RU" sz="3200" dirty="0">
                <a:solidFill>
                  <a:srgbClr val="FFFFCC"/>
                </a:solidFill>
                <a:latin typeface="Calibri" pitchFamily="34" charset="0"/>
              </a:rPr>
              <a:t>на Николаевском </a:t>
            </a:r>
            <a:r>
              <a:rPr lang="ru-RU" sz="3200" dirty="0" smtClean="0">
                <a:solidFill>
                  <a:srgbClr val="FFFFCC"/>
                </a:solidFill>
                <a:latin typeface="Calibri" pitchFamily="34" charset="0"/>
              </a:rPr>
              <a:t>мосту</a:t>
            </a:r>
            <a:endParaRPr lang="ru-RU" sz="3200" dirty="0">
              <a:solidFill>
                <a:srgbClr val="FFFFCC"/>
              </a:solidFill>
              <a:latin typeface="Calibri" pitchFamily="34" charset="0"/>
            </a:endParaRPr>
          </a:p>
          <a:p>
            <a:r>
              <a:rPr lang="ru-RU" sz="3200" dirty="0">
                <a:solidFill>
                  <a:srgbClr val="FFFFCC"/>
                </a:solidFill>
                <a:latin typeface="Calibri" pitchFamily="34" charset="0"/>
              </a:rPr>
              <a:t>Ч.2 </a:t>
            </a:r>
            <a:r>
              <a:rPr lang="ru-RU" sz="3200" dirty="0" smtClean="0">
                <a:solidFill>
                  <a:srgbClr val="FFFFCC"/>
                </a:solidFill>
                <a:latin typeface="Calibri" pitchFamily="34" charset="0"/>
              </a:rPr>
              <a:t>гл.6   шарманщик </a:t>
            </a:r>
            <a:r>
              <a:rPr lang="ru-RU" sz="3200" dirty="0">
                <a:solidFill>
                  <a:srgbClr val="FFFFCC"/>
                </a:solidFill>
                <a:latin typeface="Calibri" pitchFamily="34" charset="0"/>
              </a:rPr>
              <a:t>и толпа женщин у распивочной, сцена на …</a:t>
            </a:r>
            <a:r>
              <a:rPr lang="ru-RU" sz="3200" dirty="0" err="1">
                <a:solidFill>
                  <a:srgbClr val="FFFFCC"/>
                </a:solidFill>
                <a:latin typeface="Calibri" pitchFamily="34" charset="0"/>
              </a:rPr>
              <a:t>ском</a:t>
            </a:r>
            <a:r>
              <a:rPr lang="ru-RU" sz="3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3200" dirty="0" smtClean="0">
                <a:solidFill>
                  <a:srgbClr val="FFFFCC"/>
                </a:solidFill>
                <a:latin typeface="Calibri" pitchFamily="34" charset="0"/>
              </a:rPr>
              <a:t>мосту</a:t>
            </a:r>
            <a:endParaRPr lang="ru-RU" sz="3200" dirty="0">
              <a:solidFill>
                <a:srgbClr val="FFFFCC"/>
              </a:solidFill>
              <a:latin typeface="Calibri" pitchFamily="34" charset="0"/>
            </a:endParaRPr>
          </a:p>
          <a:p>
            <a:pPr indent="357188" algn="ct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3200" dirty="0">
              <a:solidFill>
                <a:srgbClr val="FFFFCC"/>
              </a:solidFill>
              <a:latin typeface="Calibri" pitchFamily="34" charset="0"/>
            </a:endParaRPr>
          </a:p>
          <a:p>
            <a:pPr indent="357188" algn="ct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3200" dirty="0" smtClean="0">
              <a:solidFill>
                <a:srgbClr val="FFFFCC"/>
              </a:solidFill>
              <a:latin typeface="Calibri" pitchFamily="34" charset="0"/>
            </a:endParaRPr>
          </a:p>
          <a:p>
            <a:pPr indent="357188" algn="ct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1600" dirty="0">
              <a:solidFill>
                <a:srgbClr val="FFFFCC"/>
              </a:solidFill>
              <a:latin typeface="Calibri" pitchFamily="34" charset="0"/>
            </a:endParaRPr>
          </a:p>
          <a:p>
            <a:pPr indent="357188" algn="ct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1600" dirty="0" smtClean="0">
              <a:solidFill>
                <a:srgbClr val="FFFFCC"/>
              </a:solidFill>
              <a:latin typeface="Calibri" pitchFamily="34" charset="0"/>
            </a:endParaRPr>
          </a:p>
          <a:p>
            <a:pPr indent="357188" algn="ct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1600" dirty="0">
              <a:solidFill>
                <a:srgbClr val="FFFFCC"/>
              </a:solidFill>
              <a:latin typeface="Calibri" pitchFamily="34" charset="0"/>
            </a:endParaRPr>
          </a:p>
          <a:p>
            <a:pPr indent="357188" algn="ct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1600" dirty="0">
              <a:solidFill>
                <a:srgbClr val="FFFF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25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264696" cy="1054250"/>
          </a:xfrm>
        </p:spPr>
        <p:txBody>
          <a:bodyPr/>
          <a:lstStyle/>
          <a:p>
            <a:r>
              <a:rPr lang="ru-RU" sz="4400" dirty="0">
                <a:solidFill>
                  <a:schemeClr val="accent3"/>
                </a:solidFill>
                <a:latin typeface="Calibri" pitchFamily="34" charset="0"/>
              </a:rPr>
              <a:t/>
            </a:r>
            <a:br>
              <a:rPr lang="ru-RU" sz="4400" dirty="0">
                <a:solidFill>
                  <a:schemeClr val="accent3"/>
                </a:solidFill>
                <a:latin typeface="Calibri" pitchFamily="34" charset="0"/>
              </a:rPr>
            </a:br>
            <a:endParaRPr lang="ru-RU" sz="44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51520" y="1772816"/>
            <a:ext cx="4968552" cy="4453120"/>
          </a:xfrm>
        </p:spPr>
        <p:txBody>
          <a:bodyPr>
            <a:noAutofit/>
          </a:bodyPr>
          <a:lstStyle/>
          <a:p>
            <a:pPr indent="0" algn="just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ru-RU" sz="1800" i="1" u="sng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764704"/>
            <a:ext cx="6065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a_AlgeriusBlw"/>
              </a:rPr>
              <a:t>Символика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a_AlgeriusBlw"/>
              </a:rPr>
              <a:t>цвета: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a_AlgeriusBlw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04864"/>
            <a:ext cx="504056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ж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ёлтый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цвет постоянно упоминается в романе.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Он создает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дополняет, усиливает атмосферу нездоровья, расстройства, надрыва,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болезненности;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Этот цвет вызывает чувство внутреннего угнетения, психической неустойчивости, общей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подавленности;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еред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нами явное взаимодействие внутреннего и внешнего, героя 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мира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098" name="Picture 2" descr="C:\Users\Домашний\Desktop\Виды Питера\43464858_foto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104" y="2204864"/>
            <a:ext cx="2976641" cy="4104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380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48680"/>
            <a:ext cx="7056784" cy="105425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a_AlgeriusBlw"/>
              </a:rPr>
              <a:t>Топография Петербурга:</a:t>
            </a:r>
            <a:r>
              <a:rPr lang="ru-RU" sz="4400" dirty="0">
                <a:solidFill>
                  <a:srgbClr val="FFFFCC"/>
                </a:solidFill>
                <a:latin typeface="a_AlgeriusBlw"/>
              </a:rPr>
              <a:t/>
            </a:r>
            <a:br>
              <a:rPr lang="ru-RU" sz="4400" dirty="0">
                <a:solidFill>
                  <a:srgbClr val="FFFFCC"/>
                </a:solidFill>
                <a:latin typeface="a_AlgeriusBlw"/>
              </a:rPr>
            </a:br>
            <a:endParaRPr lang="ru-RU" sz="44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51520" y="1628800"/>
            <a:ext cx="5400600" cy="3672408"/>
          </a:xfrm>
        </p:spPr>
        <p:txBody>
          <a:bodyPr>
            <a:noAutofit/>
          </a:bodyPr>
          <a:lstStyle/>
          <a:p>
            <a:pPr indent="0" algn="just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Петербург присутствует как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неотъемлемая часть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существования героев романа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;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рисуя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картины взаимодействия человека и города, Достоевский описывал все в мельчайших подробностях, виртуозно переплетая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вымысел и реальность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;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город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 романе является 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активным действующим лицом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способным влиять на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происходящее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ru-RU" sz="1800" i="1" u="sng" dirty="0"/>
          </a:p>
        </p:txBody>
      </p:sp>
      <p:pic>
        <p:nvPicPr>
          <p:cNvPr id="5122" name="Picture 2" descr="C:\Users\Домашний\Desktop\Виды Питера\piter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73" y="2060848"/>
            <a:ext cx="3327927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3161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Выводы: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240280"/>
            <a:ext cx="4752528" cy="3877056"/>
          </a:xfrm>
        </p:spPr>
        <p:txBody>
          <a:bodyPr>
            <a:norm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Петербурге Достоевского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ж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изнь приобретает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фантастически уродливые очертания и реальное кажется нередко кошмарным видением, а бред и сон – реальностью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;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атмосфера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этого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города —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атмосфера тупика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безысходности</a:t>
            </a:r>
            <a:endParaRPr lang="ru-RU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240360" cy="3771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86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Домашнее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задание: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132856"/>
            <a:ext cx="8352928" cy="4320480"/>
          </a:xfrm>
        </p:spPr>
        <p:txBody>
          <a:bodyPr>
            <a:normAutofit fontScale="70000" lnSpcReduction="20000"/>
          </a:bodyPr>
          <a:lstStyle/>
          <a:p>
            <a:pPr marL="285750" indent="-285750" algn="ctr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Написать сочинение - миниатюру «Петербург Достоевского»  по ключевым словам « канава, подвалы, , чердаки, каморки,  дом-утюг, дворы-колодцы, тёмная лестница, беднота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».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Альтернативные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задания на дом:</a:t>
            </a:r>
          </a:p>
          <a:p>
            <a:pPr marL="342900" lvl="0" indent="-342900" algn="ctr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у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стное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высказывание «Петербург глазами Раскольникова»;</a:t>
            </a: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«Двойной дневник «Уличные сцены в романе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»;</a:t>
            </a: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Включиться в переписку на блоге о Петербурге и попросить выставить фотографии с комментариями  «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П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етербургские адреса Достоевского»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 (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http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://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www.yadaleko.ru/blog-o-sankt-peterburge-dostoprimechatelnosti-kuda-skhodit-chto-posmotret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)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24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fotoshkola_b_smelov-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76064" y="21906"/>
            <a:ext cx="8567936" cy="6858702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476375" y="1125538"/>
            <a:ext cx="6767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ru-RU" sz="32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3" y="1628800"/>
            <a:ext cx="7524328" cy="90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 algn="r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6" charset="0"/>
              </a:rPr>
              <a:t>                                             </a:t>
            </a:r>
            <a:endParaRPr lang="ru-R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indent="-341313" algn="r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2775" y="-11113"/>
            <a:ext cx="8567738" cy="6869113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90000"/>
              </a:lnSpc>
              <a:spcBef>
                <a:spcPts val="67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Ранжирование</a:t>
            </a:r>
          </a:p>
          <a:p>
            <a:pPr marL="342900" lvl="0" indent="-342900">
              <a:lnSpc>
                <a:spcPct val="90000"/>
              </a:lnSpc>
              <a:spcBef>
                <a:spcPts val="670"/>
              </a:spcBef>
              <a:spcAft>
                <a:spcPts val="0"/>
              </a:spcAft>
              <a:buFont typeface="Times New Roman"/>
              <a:buChar char="•"/>
            </a:pP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Каюсь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, грешен, не люблю».</a:t>
            </a:r>
            <a:endParaRPr lang="ru-RU" sz="3200" dirty="0" smtClean="0">
              <a:solidFill>
                <a:schemeClr val="bg1">
                  <a:lumMod val="95000"/>
                </a:schemeClr>
              </a:solidFill>
              <a:ea typeface="Times New Roman"/>
            </a:endParaRPr>
          </a:p>
          <a:p>
            <a:pPr marL="347345" indent="-347345">
              <a:lnSpc>
                <a:spcPct val="90000"/>
              </a:lnSpc>
              <a:spcBef>
                <a:spcPts val="67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                 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          Ф.М. Достоевский.</a:t>
            </a:r>
            <a:endParaRPr lang="ru-RU" sz="3200" dirty="0" smtClean="0">
              <a:solidFill>
                <a:schemeClr val="bg1">
                  <a:lumMod val="95000"/>
                </a:schemeClr>
              </a:solidFill>
              <a:ea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ts val="670"/>
              </a:spcBef>
              <a:spcAft>
                <a:spcPts val="0"/>
              </a:spcAft>
              <a:buFont typeface="Times New Roman"/>
              <a:buChar char="•"/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a typeface="Calibri"/>
              </a:rPr>
              <a:t>Город пышный, город бедный, 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  <a:ea typeface="Calibri"/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a typeface="Calibri"/>
              </a:rPr>
              <a:t>Дух неволи, стройный вид,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  <a:ea typeface="Calibri"/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a typeface="Calibri"/>
              </a:rPr>
              <a:t>Свод небес зелено-бледный,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  <a:ea typeface="Calibri"/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a typeface="Calibri"/>
              </a:rPr>
              <a:t>Скука, холод и гранит…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  <a:ea typeface="Calibri"/>
              </a:rPr>
            </a:br>
            <a:r>
              <a:rPr lang="ru-RU" sz="3200" i="1" dirty="0" smtClean="0">
                <a:solidFill>
                  <a:schemeClr val="bg1">
                    <a:lumMod val="95000"/>
                  </a:schemeClr>
                </a:solidFill>
                <a:ea typeface="Calibri"/>
              </a:rPr>
              <a:t>                         А.С. Пушкин</a:t>
            </a:r>
            <a:endParaRPr lang="ru-RU" sz="3200" dirty="0" smtClean="0">
              <a:solidFill>
                <a:schemeClr val="bg1">
                  <a:lumMod val="95000"/>
                </a:schemeClr>
              </a:solidFill>
              <a:ea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ts val="670"/>
              </a:spcBef>
              <a:spcAft>
                <a:spcPts val="0"/>
              </a:spcAft>
              <a:buFont typeface="Times New Roman"/>
              <a:buChar char="•"/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 Петербург, проклятый Петербург!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Здесь, право, нельзя иметь души!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Здешняя жизнь давит меня и душит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!..</a:t>
            </a:r>
            <a:endParaRPr lang="ru-RU" sz="3200" dirty="0" smtClean="0">
              <a:solidFill>
                <a:schemeClr val="bg1">
                  <a:lumMod val="95000"/>
                </a:schemeClr>
              </a:solidFill>
              <a:ea typeface="Times New Roman"/>
            </a:endParaRPr>
          </a:p>
          <a:p>
            <a:pPr marL="347345" indent="-347345" algn="ctr">
              <a:lnSpc>
                <a:spcPct val="90000"/>
              </a:lnSpc>
              <a:spcBef>
                <a:spcPts val="670"/>
              </a:spcBef>
              <a:spcAft>
                <a:spcPts val="0"/>
              </a:spcAft>
            </a:pPr>
            <a:r>
              <a:rPr lang="ru-RU" sz="32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В.А. Жуковский</a:t>
            </a:r>
            <a:endParaRPr lang="ru-RU" sz="3200" dirty="0">
              <a:solidFill>
                <a:schemeClr val="bg1">
                  <a:lumMod val="95000"/>
                </a:schemeClr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594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fotoshkola_b_smelov-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76064" y="21906"/>
            <a:ext cx="8567936" cy="6858702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476375" y="1125538"/>
            <a:ext cx="6767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ru-RU" sz="32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3" y="1628800"/>
            <a:ext cx="7524328" cy="90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 algn="r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6" charset="0"/>
              </a:rPr>
              <a:t>                                             </a:t>
            </a:r>
            <a:endParaRPr lang="ru-R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indent="-341313" algn="r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2775" y="-11113"/>
            <a:ext cx="8567738" cy="6869113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70"/>
              </a:spcBef>
              <a:spcAft>
                <a:spcPts val="0"/>
              </a:spcAft>
            </a:pPr>
            <a:r>
              <a:rPr lang="ru-RU" sz="3200" dirty="0" smtClean="0">
                <a:solidFill>
                  <a:srgbClr val="FFFFCC"/>
                </a:solidFill>
                <a:latin typeface="Calibri" pitchFamily="34" charset="0"/>
              </a:rPr>
              <a:t>РЕФЛЕКСИЯ…</a:t>
            </a:r>
          </a:p>
          <a:p>
            <a:pPr algn="ctr">
              <a:lnSpc>
                <a:spcPct val="90000"/>
              </a:lnSpc>
              <a:spcBef>
                <a:spcPts val="670"/>
              </a:spcBef>
              <a:spcAft>
                <a:spcPts val="0"/>
              </a:spcAft>
            </a:pPr>
            <a:endParaRPr lang="ru-RU" sz="3200" dirty="0">
              <a:solidFill>
                <a:srgbClr val="FFFFCC"/>
              </a:solidFill>
              <a:latin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ea typeface="Calibri"/>
                <a:cs typeface="Times New Roman"/>
              </a:rPr>
              <a:t>Урок о </a:t>
            </a:r>
            <a:r>
              <a:rPr lang="ru-RU" sz="3200" b="1" i="1" dirty="0" smtClean="0">
                <a:ea typeface="Calibri"/>
                <a:cs typeface="Times New Roman"/>
              </a:rPr>
              <a:t>Петербурге </a:t>
            </a:r>
            <a:r>
              <a:rPr lang="ru-RU" sz="3200" b="1" i="1" dirty="0">
                <a:ea typeface="Calibri"/>
                <a:cs typeface="Times New Roman"/>
              </a:rPr>
              <a:t>Достоевского помог  мне</a:t>
            </a:r>
            <a:r>
              <a:rPr lang="ru-RU" sz="3200" b="1" i="1" dirty="0" smtClean="0">
                <a:ea typeface="Calibri"/>
                <a:cs typeface="Times New Roman"/>
              </a:rPr>
              <a:t>…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200" b="1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ea typeface="Calibri"/>
                <a:cs typeface="Times New Roman"/>
              </a:rPr>
              <a:t>Сегодняшний разговор заставил </a:t>
            </a:r>
            <a:endParaRPr lang="ru-RU" sz="3200" b="1" i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ea typeface="Calibri"/>
                <a:cs typeface="Times New Roman"/>
              </a:rPr>
              <a:t>задуматься </a:t>
            </a:r>
            <a:r>
              <a:rPr lang="ru-RU" sz="3200" b="1" i="1" dirty="0">
                <a:ea typeface="Calibri"/>
                <a:cs typeface="Times New Roman"/>
              </a:rPr>
              <a:t>о</a:t>
            </a:r>
            <a:r>
              <a:rPr lang="ru-RU" sz="3200" b="1" i="1" dirty="0" smtClean="0">
                <a:ea typeface="Calibri"/>
                <a:cs typeface="Times New Roman"/>
              </a:rPr>
              <a:t>…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200" b="1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ea typeface="Calibri"/>
                <a:cs typeface="Times New Roman"/>
              </a:rPr>
              <a:t>Петербург Достоевского -это..</a:t>
            </a:r>
            <a:endParaRPr lang="ru-RU" sz="3200" b="1" i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ts val="670"/>
              </a:spcBef>
              <a:spcAft>
                <a:spcPts val="0"/>
              </a:spcAft>
              <a:buFont typeface="Times New Roman"/>
              <a:buChar char="•"/>
            </a:pPr>
            <a:endParaRPr lang="ru-RU" sz="3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8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Использованная литература и интернет –ресурсы: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132856"/>
            <a:ext cx="8352928" cy="43204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1.Анциферов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Н.П. Петербург Достоевского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., «Просвещение»,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1988.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2.Белов С.В. Роман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Ф. М. Достоевского «Преступление и наказание». Комментарий. Л., «Просвещение»,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1979.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</a:t>
            </a:r>
            <a:r>
              <a:rPr lang="ru-RU" sz="28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fcior.edu.ru/card/28411/obraz-peterburga-v-romane-f-m-dostoevskogo-prestuplenie-i-nakazanie-bazovoe-izuchenie.html</a:t>
            </a:r>
            <a:endParaRPr lang="ru-RU" sz="2800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a typeface="Calibri"/>
                <a:cs typeface="Times New Roman"/>
              </a:rPr>
              <a:t> </a:t>
            </a:r>
            <a:r>
              <a:rPr lang="ru-RU" sz="2800" u="sng" dirty="0" smtClean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</a:t>
            </a:r>
            <a:r>
              <a:rPr lang="ru-RU" sz="2800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://www.youtube.com/watch?v=byzGCPwtZM0</a:t>
            </a:r>
            <a:r>
              <a:rPr lang="ru-RU" sz="2800" dirty="0">
                <a:ea typeface="Calibri"/>
                <a:cs typeface="Times New Roman"/>
              </a:rPr>
              <a:t> 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itchFamily="34" charset="0"/>
              <a:hlinkClick r:id="rId4"/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4"/>
              </a:rPr>
              <a:t>http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4"/>
              </a:rPr>
              <a:t>://dostoevsk.narod.ru/crime1.html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5"/>
              </a:rPr>
              <a:t>http://www.lit.1september.ru/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6"/>
              </a:rPr>
              <a:t>http://www.dostoevskiy.net.ru/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31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fotoshkola_b_smelov-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76064" y="21906"/>
            <a:ext cx="8567936" cy="6858702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Прямоугольник 15"/>
          <p:cNvSpPr/>
          <p:nvPr/>
        </p:nvSpPr>
        <p:spPr>
          <a:xfrm>
            <a:off x="612775" y="-11113"/>
            <a:ext cx="8567738" cy="6880225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endParaRPr lang="ru-RU" dirty="0" smtClean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endParaRPr lang="ru-RU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endParaRPr lang="ru-RU" dirty="0" smtClean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endParaRPr lang="ru-RU" dirty="0"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dirty="0">
              <a:ea typeface="Times New Roman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ea typeface="Times New Roman"/>
                <a:cs typeface="Times New Roman"/>
              </a:rPr>
              <a:t>  </a:t>
            </a:r>
            <a:r>
              <a:rPr lang="ru-RU" sz="2000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Повторить </a:t>
            </a:r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изученный материал  о Петербурге в русской литературе XIX века;</a:t>
            </a: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000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Усвоить </a:t>
            </a: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специфику образа  Петербурга в романе Ф.М.  Достоевского «Преступление и </a:t>
            </a: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наказание»;</a:t>
            </a: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000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Развивать</a:t>
            </a: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   </a:t>
            </a:r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навыки  аналитического чтения и смысловой рефлексии;</a:t>
            </a: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000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Закрепить </a:t>
            </a:r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навыки учебного взаимодействия и  навыки использования </a:t>
            </a: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ЭОР </a:t>
            </a:r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для решения учебных задач урока;</a:t>
            </a: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  </a:t>
            </a:r>
            <a:r>
              <a:rPr lang="ru-RU" sz="2000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Повышать</a:t>
            </a: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  </a:t>
            </a:r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информационную культуру;</a:t>
            </a: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476375" y="1125538"/>
            <a:ext cx="6767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ru-RU" sz="3200" b="1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580112" y="49485"/>
            <a:ext cx="3457004" cy="24782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317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619673" y="1628800"/>
            <a:ext cx="7524328" cy="90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 algn="r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6" charset="0"/>
              </a:rPr>
              <a:t>                                             </a:t>
            </a:r>
            <a:endParaRPr lang="ru-R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indent="-341313" algn="r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7625" y="347968"/>
            <a:ext cx="30243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ЦЕЛИ УРОКА</a:t>
            </a:r>
            <a:r>
              <a:rPr lang="ru-RU" sz="4800" b="1" cap="all" dirty="0" smtClean="0">
                <a:ln w="9000" cmpd="sng">
                  <a:solidFill>
                    <a:srgbClr val="877F6C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0BE40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:</a:t>
            </a:r>
            <a:endParaRPr lang="ru-RU" sz="4800" b="1" cap="all" dirty="0">
              <a:ln w="9000" cmpd="sng">
                <a:solidFill>
                  <a:srgbClr val="877F6C">
                    <a:shade val="50000"/>
                    <a:satMod val="120000"/>
                  </a:srgbClr>
                </a:solidFill>
                <a:prstDash val="solid"/>
              </a:ln>
              <a:solidFill>
                <a:srgbClr val="D0BE40">
                  <a:lumMod val="60000"/>
                  <a:lumOff val="40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382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570156"/>
            <a:ext cx="8337249" cy="1054250"/>
          </a:xfrm>
        </p:spPr>
        <p:txBody>
          <a:bodyPr/>
          <a:lstStyle/>
          <a:p>
            <a:r>
              <a:rPr lang="ru-RU" b="1" dirty="0" smtClean="0"/>
              <a:t>Проблемный вопрос: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860037" y="2204864"/>
            <a:ext cx="3803904" cy="3877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u="sng" dirty="0" smtClean="0"/>
              <a:t>Каким </a:t>
            </a:r>
            <a:r>
              <a:rPr lang="ru-RU" sz="2800" i="1" dirty="0" smtClean="0"/>
              <a:t>Ф.М. Достоевский изображает Петербург в романе «Преступление и наказание»</a:t>
            </a:r>
            <a:r>
              <a:rPr lang="ru-RU" sz="2800" i="1" dirty="0"/>
              <a:t> </a:t>
            </a:r>
            <a:r>
              <a:rPr lang="ru-RU" sz="2800" i="1" dirty="0" smtClean="0"/>
              <a:t>и с </a:t>
            </a:r>
            <a:r>
              <a:rPr lang="ru-RU" sz="2800" i="1" u="sng" dirty="0" smtClean="0"/>
              <a:t>какой целью?</a:t>
            </a:r>
            <a:endParaRPr lang="ru-RU" sz="2800" i="1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1272"/>
            <a:ext cx="3091014" cy="2999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2775625" cy="338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264696" cy="1054250"/>
          </a:xfrm>
        </p:spPr>
        <p:txBody>
          <a:bodyPr/>
          <a:lstStyle/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План учебного взаимодействия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:</a:t>
            </a:r>
            <a:r>
              <a:rPr lang="ru-RU" sz="4400" dirty="0">
                <a:solidFill>
                  <a:schemeClr val="accent3"/>
                </a:solidFill>
                <a:latin typeface="Calibri" pitchFamily="34" charset="0"/>
              </a:rPr>
              <a:t/>
            </a:r>
            <a:br>
              <a:rPr lang="ru-RU" sz="4400" dirty="0">
                <a:solidFill>
                  <a:schemeClr val="accent3"/>
                </a:solidFill>
                <a:latin typeface="Calibri" pitchFamily="34" charset="0"/>
              </a:rPr>
            </a:br>
            <a:endParaRPr lang="ru-RU" sz="44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51520" y="1772816"/>
            <a:ext cx="4968552" cy="4453120"/>
          </a:xfrm>
        </p:spPr>
        <p:txBody>
          <a:bodyPr>
            <a:noAutofit/>
          </a:bodyPr>
          <a:lstStyle/>
          <a:p>
            <a:pPr indent="0" algn="just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algn="just"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Совершим заочное путешествие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 Петербург Достоевского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и в город 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его героев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;</a:t>
            </a:r>
          </a:p>
          <a:p>
            <a:pPr marL="457200" indent="-457200" algn="just"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algn="just"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Посмотрим фрагмент видеоурока;</a:t>
            </a:r>
          </a:p>
          <a:p>
            <a:pPr marL="0" indent="0" algn="just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lvl="0" indent="-457200" algn="just">
              <a:buClr>
                <a:srgbClr val="873624"/>
              </a:buClr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i="1" dirty="0">
                <a:solidFill>
                  <a:srgbClr val="873624">
                    <a:lumMod val="75000"/>
                  </a:srgbClr>
                </a:solidFill>
                <a:latin typeface="Calibri" pitchFamily="34" charset="0"/>
              </a:rPr>
              <a:t>Поиграем в игру «В </a:t>
            </a:r>
            <a:r>
              <a:rPr lang="ru-RU" sz="2000" b="1" i="1" dirty="0" smtClean="0">
                <a:solidFill>
                  <a:srgbClr val="873624">
                    <a:lumMod val="75000"/>
                  </a:srgbClr>
                </a:solidFill>
                <a:latin typeface="Calibri" pitchFamily="34" charset="0"/>
              </a:rPr>
              <a:t>Петербурге героев Достоевского»</a:t>
            </a:r>
          </a:p>
          <a:p>
            <a:pPr marL="0" lvl="0" indent="0" algn="just">
              <a:buClr>
                <a:srgbClr val="873624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algn="just"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Выполним задания учебного модуля «Образ Петербурга  в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романе «Преступление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и наказание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»;</a:t>
            </a:r>
          </a:p>
          <a:p>
            <a:pPr marL="457200" indent="-457200" algn="just"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ru-RU" sz="1800" i="1" u="sng" dirty="0"/>
          </a:p>
        </p:txBody>
      </p:sp>
      <p:pic>
        <p:nvPicPr>
          <p:cNvPr id="4" name="Picture 2" descr="C:\Users\Домашний\Desktop\Виды Питера\zz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4003585" cy="39007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5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fotoshkola_b_smelov-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76064" y="21906"/>
            <a:ext cx="8567936" cy="6858702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Прямоугольник 15"/>
          <p:cNvSpPr/>
          <p:nvPr/>
        </p:nvSpPr>
        <p:spPr>
          <a:xfrm>
            <a:off x="612775" y="4763"/>
            <a:ext cx="8567738" cy="6880225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476375" y="1125538"/>
            <a:ext cx="6767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latin typeface="Calibri" pitchFamily="34" charset="0"/>
              </a:rPr>
              <a:t> 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25691" y="1710094"/>
            <a:ext cx="3817044" cy="27363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317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619673" y="1628800"/>
            <a:ext cx="7524328" cy="4700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 algn="r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rPr>
              <a:t>Люблю тебя, Петра творенье,</a:t>
            </a:r>
          </a:p>
          <a:p>
            <a:pPr indent="-341313" algn="r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                      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rPr>
              <a:t> Люблю твой строгий, стройный вид,</a:t>
            </a:r>
          </a:p>
          <a:p>
            <a:pPr indent="-341313" algn="r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rPr>
              <a:t>  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             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rPr>
              <a:t>Невы державное теченье,</a:t>
            </a:r>
          </a:p>
          <a:p>
            <a:pPr indent="-341313" algn="r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rPr>
              <a:t>  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Берег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rPr>
              <a:t>овой её гранит,</a:t>
            </a:r>
          </a:p>
          <a:p>
            <a:pPr indent="-341313" algn="r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rPr>
              <a:t>   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           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rPr>
              <a:t>Твоих оград узор чугунный,</a:t>
            </a:r>
          </a:p>
          <a:p>
            <a:pPr indent="-341313" algn="r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rPr>
              <a:t>   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       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rPr>
              <a:t>Твоих задумчивых ночей</a:t>
            </a:r>
          </a:p>
          <a:p>
            <a:pPr indent="-341313" algn="r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                                  Прозрачный сумрак, блеск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безлунный...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indent="-341313" algn="r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i="1" dirty="0">
                <a:solidFill>
                  <a:schemeClr val="bg1"/>
                </a:solidFill>
                <a:latin typeface="+mn-lt"/>
                <a:cs typeface="+mn-cs"/>
              </a:rPr>
              <a:t>А.С. Пушкин</a:t>
            </a:r>
          </a:p>
          <a:p>
            <a:pPr indent="-341313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rPr>
              <a:t>                                                           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indent="-341313" algn="r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8929" y="4446399"/>
            <a:ext cx="34539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Каюсь, грешен,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 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люблю…</a:t>
            </a:r>
            <a:endParaRPr lang="ru-RU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Ф.М. Достоевский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98929" y="347968"/>
            <a:ext cx="76910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Петербург - город - двойник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build="p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fotoshkola_b_smelov-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76064" y="21906"/>
            <a:ext cx="8567936" cy="6858702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Прямоугольник 15"/>
          <p:cNvSpPr/>
          <p:nvPr/>
        </p:nvSpPr>
        <p:spPr>
          <a:xfrm>
            <a:off x="612775" y="-11113"/>
            <a:ext cx="8567738" cy="6880225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7188" algn="just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6600" dirty="0">
                <a:solidFill>
                  <a:schemeClr val="bg2"/>
                </a:solidFill>
              </a:rPr>
              <a:t>Петербург – это…</a:t>
            </a:r>
            <a:endParaRPr lang="ru-RU" sz="6600" b="1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476375" y="1125538"/>
            <a:ext cx="6767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ru-RU" sz="32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21606" y="59101"/>
            <a:ext cx="3457004" cy="24782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317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619673" y="1628800"/>
            <a:ext cx="7524328" cy="90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 algn="r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6" charset="0"/>
              </a:rPr>
              <a:t>                                             </a:t>
            </a:r>
            <a:endParaRPr lang="ru-R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indent="-341313" algn="r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264696" cy="1054250"/>
          </a:xfrm>
        </p:spPr>
        <p:txBody>
          <a:bodyPr/>
          <a:lstStyle/>
          <a:p>
            <a:r>
              <a:rPr lang="ru-RU" sz="4400" dirty="0">
                <a:solidFill>
                  <a:schemeClr val="accent3"/>
                </a:solidFill>
                <a:latin typeface="Calibri" pitchFamily="34" charset="0"/>
              </a:rPr>
              <a:t/>
            </a:r>
            <a:br>
              <a:rPr lang="ru-RU" sz="4400" dirty="0">
                <a:solidFill>
                  <a:schemeClr val="accent3"/>
                </a:solidFill>
                <a:latin typeface="Calibri" pitchFamily="34" charset="0"/>
              </a:rPr>
            </a:br>
            <a:endParaRPr lang="ru-RU" sz="44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1763688" y="3356992"/>
            <a:ext cx="5832648" cy="2808312"/>
          </a:xfrm>
        </p:spPr>
        <p:txBody>
          <a:bodyPr>
            <a:noAutofit/>
          </a:bodyPr>
          <a:lstStyle/>
          <a:p>
            <a:pPr indent="0" algn="just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Достоевский представляет  нам свой взгляд на Петербург и делает это через свои произведения. Сюжетные линии 20-ти его произведений развиваются здесь. Но это отнюдь не живописный уголок мира, а холодная тюрьма для души. Перед нами предстают…</a:t>
            </a:r>
            <a:endParaRPr lang="ru-RU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Домашний\Desktop\Виды Питера\2e497826b4b0e1c80f7fd051d6ebb608fa8c0c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82"/>
            <a:ext cx="5125489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33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934590"/>
            <a:ext cx="6264696" cy="982242"/>
          </a:xfrm>
        </p:spPr>
        <p:txBody>
          <a:bodyPr/>
          <a:lstStyle/>
          <a:p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Петербург в романе Достоевского:</a:t>
            </a:r>
            <a:r>
              <a:rPr lang="ru-RU" sz="4400" dirty="0">
                <a:solidFill>
                  <a:schemeClr val="accent3"/>
                </a:solidFill>
                <a:latin typeface="Calibri" pitchFamily="34" charset="0"/>
              </a:rPr>
              <a:t/>
            </a:r>
            <a:br>
              <a:rPr lang="ru-RU" sz="4400" dirty="0">
                <a:solidFill>
                  <a:schemeClr val="accent3"/>
                </a:solidFill>
                <a:latin typeface="Calibri" pitchFamily="34" charset="0"/>
              </a:rPr>
            </a:br>
            <a:endParaRPr lang="ru-RU" sz="44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51520" y="1772816"/>
            <a:ext cx="8712968" cy="4453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i="1" u="sng" dirty="0" smtClean="0"/>
          </a:p>
          <a:p>
            <a:pPr marL="0" indent="0">
              <a:buNone/>
            </a:pPr>
            <a:endParaRPr lang="ru-RU" sz="1800" i="1" u="sng" dirty="0"/>
          </a:p>
          <a:p>
            <a:pPr marL="0" indent="0">
              <a:buNone/>
            </a:pPr>
            <a:r>
              <a:rPr lang="ru-RU" sz="1800" i="1" dirty="0" smtClean="0"/>
              <a:t>        </a:t>
            </a:r>
            <a:r>
              <a:rPr lang="ru-RU" sz="2800" i="1" dirty="0" smtClean="0"/>
              <a:t>Пейзажи               Интерьеры          Уличные сцены</a:t>
            </a:r>
          </a:p>
          <a:p>
            <a:pPr marL="0" indent="0">
              <a:buNone/>
            </a:pPr>
            <a:endParaRPr lang="ru-RU" sz="1800" i="1" u="sng" dirty="0"/>
          </a:p>
          <a:p>
            <a:pPr marL="0" indent="0">
              <a:buNone/>
            </a:pPr>
            <a:endParaRPr lang="ru-RU" sz="1800" i="1" u="sng" dirty="0" smtClean="0"/>
          </a:p>
          <a:p>
            <a:pPr marL="0" indent="0">
              <a:buNone/>
            </a:pPr>
            <a:endParaRPr lang="ru-RU" sz="1800" i="1" u="sng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051720" y="1934834"/>
            <a:ext cx="648072" cy="638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89417" y="2060848"/>
            <a:ext cx="0" cy="638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444208" y="1934834"/>
            <a:ext cx="720080" cy="638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51520" y="4788309"/>
            <a:ext cx="37376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«Город, в котором  </a:t>
            </a:r>
          </a:p>
          <a:p>
            <a:pPr algn="ctr"/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невозможно 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быть…»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8"/>
            <a:ext cx="3091014" cy="2999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93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fotoshkola_b_smelov-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76064" y="21906"/>
            <a:ext cx="8567936" cy="6858702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476375" y="1125538"/>
            <a:ext cx="6767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ru-RU" sz="32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3" y="1628800"/>
            <a:ext cx="7524328" cy="90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 algn="r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6" charset="0"/>
              </a:rPr>
              <a:t>                                             </a:t>
            </a:r>
            <a:endParaRPr lang="ru-R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indent="-341313" algn="r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2775" y="-11113"/>
            <a:ext cx="8567738" cy="6880225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3600" dirty="0" smtClean="0">
              <a:solidFill>
                <a:srgbClr val="FFFFCC"/>
              </a:solidFill>
              <a:latin typeface="Calibri" pitchFamily="34" charset="0"/>
            </a:endParaRPr>
          </a:p>
          <a:p>
            <a:pPr algn="ctr"/>
            <a:endParaRPr lang="ru-RU" sz="3600" dirty="0">
              <a:solidFill>
                <a:srgbClr val="FFFFCC"/>
              </a:solidFill>
              <a:latin typeface="Calibri" pitchFamily="34" charset="0"/>
            </a:endParaRPr>
          </a:p>
          <a:p>
            <a:pPr algn="ctr"/>
            <a:endParaRPr lang="ru-RU" sz="3600" dirty="0">
              <a:solidFill>
                <a:srgbClr val="FFFFCC"/>
              </a:solidFill>
              <a:latin typeface="Calibri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FFFFCC"/>
                </a:solidFill>
                <a:latin typeface="Calibri" pitchFamily="34" charset="0"/>
              </a:rPr>
              <a:t>Какая </a:t>
            </a:r>
            <a:r>
              <a:rPr lang="ru-RU" sz="3600" b="1" dirty="0">
                <a:solidFill>
                  <a:srgbClr val="FFFFCC"/>
                </a:solidFill>
                <a:latin typeface="Calibri" pitchFamily="34" charset="0"/>
              </a:rPr>
              <a:t>атмосфера царит на улицах города? </a:t>
            </a:r>
          </a:p>
          <a:p>
            <a:pPr algn="ctr"/>
            <a:r>
              <a:rPr lang="ru-RU" sz="3600" b="1" dirty="0">
                <a:solidFill>
                  <a:srgbClr val="FFFFCC"/>
                </a:solidFill>
                <a:latin typeface="Calibri" pitchFamily="34" charset="0"/>
              </a:rPr>
              <a:t>  Подтвердите свои ответы </a:t>
            </a:r>
            <a:r>
              <a:rPr lang="ru-RU" sz="3600" b="1" dirty="0" smtClean="0">
                <a:solidFill>
                  <a:srgbClr val="FFFFCC"/>
                </a:solidFill>
                <a:latin typeface="Calibri" pitchFamily="34" charset="0"/>
              </a:rPr>
              <a:t>цитатами</a:t>
            </a:r>
          </a:p>
          <a:p>
            <a:pPr algn="ctr"/>
            <a:endParaRPr lang="ru-RU" sz="3600" b="1" dirty="0" smtClean="0">
              <a:solidFill>
                <a:srgbClr val="FFFFCC"/>
              </a:solidFill>
              <a:latin typeface="Calibri" pitchFamily="34" charset="0"/>
            </a:endParaRPr>
          </a:p>
          <a:p>
            <a:pPr lvl="0"/>
            <a:r>
              <a:rPr lang="ru-RU" sz="2800" dirty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Ч. 1 гл.       </a:t>
            </a:r>
            <a:r>
              <a:rPr lang="ru-RU" sz="2800" dirty="0" smtClean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 «</a:t>
            </a:r>
            <a:r>
              <a:rPr lang="ru-RU" sz="2800" dirty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отвратительный и грустный колорит»</a:t>
            </a:r>
          </a:p>
          <a:p>
            <a:pPr lvl="0"/>
            <a:r>
              <a:rPr lang="ru-RU" sz="2800" dirty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                   </a:t>
            </a:r>
            <a:r>
              <a:rPr lang="ru-RU" sz="2800" dirty="0" smtClean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ru-RU" sz="2800" dirty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городского дня</a:t>
            </a:r>
            <a:r>
              <a:rPr lang="ru-RU" sz="2800" dirty="0" smtClean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;</a:t>
            </a:r>
            <a:endParaRPr lang="ru-RU" sz="2800" dirty="0">
              <a:solidFill>
                <a:srgbClr val="FFFFCC"/>
              </a:solidFill>
              <a:latin typeface="Calibri" pitchFamily="34" charset="0"/>
              <a:cs typeface="Arial" pitchFamily="34" charset="0"/>
            </a:endParaRPr>
          </a:p>
          <a:p>
            <a:pPr lvl="0"/>
            <a:r>
              <a:rPr lang="ru-RU" sz="2800" dirty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Ч.2 гл.6      </a:t>
            </a:r>
            <a:r>
              <a:rPr lang="ru-RU" sz="2800" dirty="0" smtClean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вечерний Петербург;</a:t>
            </a:r>
          </a:p>
          <a:p>
            <a:pPr lvl="0"/>
            <a:r>
              <a:rPr lang="ru-RU" sz="2800" dirty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Ч.5 гл.5      </a:t>
            </a:r>
            <a:r>
              <a:rPr lang="ru-RU" sz="2800" dirty="0" smtClean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вид из окна комнаты Раскольникова</a:t>
            </a:r>
          </a:p>
          <a:p>
            <a:pPr lvl="0"/>
            <a:r>
              <a:rPr lang="ru-RU" sz="2800" dirty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Ч.6 гл.6       </a:t>
            </a:r>
            <a:r>
              <a:rPr lang="ru-RU" sz="2800" dirty="0" smtClean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грозовой </a:t>
            </a:r>
            <a:r>
              <a:rPr lang="ru-RU" sz="2800" dirty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вечер и утро накануне </a:t>
            </a:r>
          </a:p>
          <a:p>
            <a:pPr lvl="0"/>
            <a:r>
              <a:rPr lang="ru-RU" sz="2800" dirty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                    </a:t>
            </a:r>
            <a:r>
              <a:rPr lang="ru-RU" sz="2800" dirty="0" smtClean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 самоубийства  </a:t>
            </a:r>
            <a:r>
              <a:rPr lang="ru-RU" sz="2800" dirty="0">
                <a:solidFill>
                  <a:srgbClr val="FFFFCC"/>
                </a:solidFill>
                <a:latin typeface="Calibri" pitchFamily="34" charset="0"/>
                <a:cs typeface="Arial" pitchFamily="34" charset="0"/>
              </a:rPr>
              <a:t>Свидригайлова</a:t>
            </a:r>
          </a:p>
          <a:p>
            <a:pPr algn="ctr"/>
            <a:endParaRPr lang="ru-RU" sz="3600" b="1" dirty="0" smtClean="0">
              <a:solidFill>
                <a:srgbClr val="FFFFCC"/>
              </a:solidFill>
              <a:latin typeface="Calibri" pitchFamily="34" charset="0"/>
            </a:endParaRPr>
          </a:p>
          <a:p>
            <a:pPr algn="ctr"/>
            <a:endParaRPr lang="ru-RU" sz="3600" b="1" dirty="0">
              <a:solidFill>
                <a:srgbClr val="FFFFCC"/>
              </a:solidFill>
              <a:latin typeface="Calibri" pitchFamily="34" charset="0"/>
            </a:endParaRPr>
          </a:p>
          <a:p>
            <a:pPr algn="ctr"/>
            <a:endParaRPr lang="ru-RU" sz="3600" b="1" dirty="0" smtClean="0">
              <a:solidFill>
                <a:srgbClr val="FFFFCC"/>
              </a:solidFill>
              <a:latin typeface="Calibri" pitchFamily="34" charset="0"/>
            </a:endParaRPr>
          </a:p>
          <a:p>
            <a:pPr algn="ctr"/>
            <a:endParaRPr lang="ru-RU" sz="3600" b="1" dirty="0">
              <a:solidFill>
                <a:srgbClr val="FFFFCC"/>
              </a:solidFill>
              <a:latin typeface="Calibri" pitchFamily="34" charset="0"/>
            </a:endParaRPr>
          </a:p>
          <a:p>
            <a:pPr algn="ctr"/>
            <a:endParaRPr lang="ru-RU" sz="3600" b="1" dirty="0" smtClean="0">
              <a:solidFill>
                <a:srgbClr val="FFFFCC"/>
              </a:solidFill>
              <a:latin typeface="Calibri" pitchFamily="34" charset="0"/>
            </a:endParaRPr>
          </a:p>
          <a:p>
            <a:pPr algn="ctr"/>
            <a:endParaRPr lang="ru-RU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5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2008</TotalTime>
  <Words>692</Words>
  <Application>Microsoft Office PowerPoint</Application>
  <PresentationFormat>Экран (4:3)</PresentationFormat>
  <Paragraphs>167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Твердый переплет</vt:lpstr>
      <vt:lpstr>Тема урока:</vt:lpstr>
      <vt:lpstr>Презентация PowerPoint</vt:lpstr>
      <vt:lpstr>Проблемный вопрос:</vt:lpstr>
      <vt:lpstr>План учебного взаимодействия: </vt:lpstr>
      <vt:lpstr>Презентация PowerPoint</vt:lpstr>
      <vt:lpstr>Презентация PowerPoint</vt:lpstr>
      <vt:lpstr> </vt:lpstr>
      <vt:lpstr>Петербург в романе Достоевского: </vt:lpstr>
      <vt:lpstr>Презентация PowerPoint</vt:lpstr>
      <vt:lpstr>Презентация PowerPoint</vt:lpstr>
      <vt:lpstr>Презентация PowerPoint</vt:lpstr>
      <vt:lpstr> </vt:lpstr>
      <vt:lpstr>Топография Петербурга: </vt:lpstr>
      <vt:lpstr>Выводы:</vt:lpstr>
      <vt:lpstr>Домашнее задание: </vt:lpstr>
      <vt:lpstr>Презентация PowerPoint</vt:lpstr>
      <vt:lpstr>Презентация PowerPoint</vt:lpstr>
      <vt:lpstr>Использованная литература и интернет –ресурсы: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guest</dc:creator>
  <cp:lastModifiedBy>Домашний</cp:lastModifiedBy>
  <cp:revision>242</cp:revision>
  <dcterms:created xsi:type="dcterms:W3CDTF">2012-04-03T12:10:38Z</dcterms:created>
  <dcterms:modified xsi:type="dcterms:W3CDTF">2015-01-07T13:17:34Z</dcterms:modified>
</cp:coreProperties>
</file>