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69" r:id="rId11"/>
    <p:sldId id="270" r:id="rId12"/>
    <p:sldId id="271" r:id="rId13"/>
    <p:sldId id="272" r:id="rId14"/>
    <p:sldId id="281" r:id="rId15"/>
    <p:sldId id="283" r:id="rId16"/>
    <p:sldId id="274" r:id="rId17"/>
    <p:sldId id="275" r:id="rId18"/>
    <p:sldId id="282" r:id="rId19"/>
    <p:sldId id="276" r:id="rId20"/>
    <p:sldId id="273" r:id="rId21"/>
    <p:sldId id="277" r:id="rId22"/>
    <p:sldId id="278" r:id="rId23"/>
    <p:sldId id="279" r:id="rId24"/>
    <p:sldId id="280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C00"/>
    <a:srgbClr val="0046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9466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209-544-891 Евдокимова Марина Александровна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52F83-353F-49E4-A66A-8D8360953E5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1CF41-22BE-4A33-947B-029733A4B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789890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209-544-891 Евдокимова Марина Александровна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EF7CB-1212-4B42-9FDD-203EDBAF6FBB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C26EA-F078-484C-9BFE-F8126099D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397370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C26EA-F078-484C-9BFE-F8126099DE9B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209-544-891 Евдокимова Марина Александровна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09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11.png"/><Relationship Id="rId4" Type="http://schemas.microsoft.com/office/2007/relationships/media" Target="../media/media1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66429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4600"/>
                </a:solidFill>
                <a:latin typeface="Georgia" panose="02040502050405020303" pitchFamily="18" charset="0"/>
                <a:ea typeface="Calibri"/>
                <a:cs typeface="Times New Roman"/>
              </a:rPr>
              <a:t>Мягкий знак (ь) на конце имён существительных после </a:t>
            </a:r>
            <a:r>
              <a:rPr lang="ru-RU" b="1" dirty="0" smtClean="0">
                <a:solidFill>
                  <a:srgbClr val="004600"/>
                </a:solidFill>
                <a:latin typeface="Georgia" panose="02040502050405020303" pitchFamily="18" charset="0"/>
                <a:ea typeface="Calibri"/>
                <a:cs typeface="Times New Roman"/>
              </a:rPr>
              <a:t>шипящих</a:t>
            </a:r>
            <a:br>
              <a:rPr lang="ru-RU" b="1" dirty="0" smtClean="0">
                <a:solidFill>
                  <a:srgbClr val="004600"/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3600" b="1" dirty="0" smtClean="0">
                <a:solidFill>
                  <a:srgbClr val="006C00"/>
                </a:solidFill>
                <a:latin typeface="Georgia" panose="02040502050405020303" pitchFamily="18" charset="0"/>
                <a:ea typeface="Calibri"/>
                <a:cs typeface="Times New Roman"/>
              </a:rPr>
              <a:t>3 класс</a:t>
            </a:r>
            <a:endParaRPr lang="ru-RU" sz="3600" dirty="0">
              <a:solidFill>
                <a:srgbClr val="006C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72819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Georgia" panose="02040502050405020303" pitchFamily="18" charset="0"/>
              </a:rPr>
              <a:t>Учитель начальных классов ГБОУ школы №331: </a:t>
            </a:r>
          </a:p>
          <a:p>
            <a:r>
              <a:rPr lang="ru-RU" sz="1800" dirty="0" smtClean="0">
                <a:latin typeface="Georgia" panose="02040502050405020303" pitchFamily="18" charset="0"/>
              </a:rPr>
              <a:t>Евдокимова Марина Александровна</a:t>
            </a:r>
          </a:p>
          <a:p>
            <a:endParaRPr lang="ru-RU" sz="1800" dirty="0">
              <a:latin typeface="Georgia" panose="02040502050405020303" pitchFamily="18" charset="0"/>
            </a:endParaRPr>
          </a:p>
          <a:p>
            <a:endParaRPr lang="ru-RU" sz="1600" dirty="0" smtClean="0">
              <a:latin typeface="Georgia" panose="02040502050405020303" pitchFamily="18" charset="0"/>
            </a:endParaRPr>
          </a:p>
          <a:p>
            <a:r>
              <a:rPr lang="ru-RU" sz="1600" dirty="0" smtClean="0">
                <a:latin typeface="Georgia" panose="02040502050405020303" pitchFamily="18" charset="0"/>
              </a:rPr>
              <a:t>Санкт-Петербург</a:t>
            </a:r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2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anose="02040502050405020303" pitchFamily="18" charset="0"/>
              </a:rPr>
              <a:t>Имя существительное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72816"/>
            <a:ext cx="3888432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[ж], [ш], [ч’], [щ’]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на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конце слова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772816"/>
            <a:ext cx="4320480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без [ж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], [ш], [ч’], [щ’] </a:t>
            </a:r>
          </a:p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на конце слова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339752" y="1268760"/>
            <a:ext cx="360040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516216" y="1268760"/>
            <a:ext cx="360040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4313" y="3533526"/>
            <a:ext cx="2075439" cy="1047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м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ужской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род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6421" y="3543666"/>
            <a:ext cx="1995579" cy="10374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ж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енский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род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7632" y="5111004"/>
            <a:ext cx="1368152" cy="6311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б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ез 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34415" y="5095762"/>
            <a:ext cx="879590" cy="6463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688" y="2980692"/>
            <a:ext cx="4206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трелка вниз 12"/>
          <p:cNvSpPr/>
          <p:nvPr/>
        </p:nvSpPr>
        <p:spPr>
          <a:xfrm>
            <a:off x="3414972" y="3013211"/>
            <a:ext cx="360040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122011" y="4598219"/>
            <a:ext cx="360040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394190" y="4581128"/>
            <a:ext cx="360040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5949280"/>
            <a:ext cx="252028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е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динственное число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11860" y="5949280"/>
            <a:ext cx="252028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множественное число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67420" y="5947838"/>
            <a:ext cx="252028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глагол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9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anose="02040502050405020303" pitchFamily="18" charset="0"/>
              </a:rPr>
              <a:t>Имя существительное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72816"/>
            <a:ext cx="3888432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[ж], [ш], [ч’], [щ’]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на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конце слова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772816"/>
            <a:ext cx="4320480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без [ж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], [ш], [ч’], [щ’] </a:t>
            </a:r>
          </a:p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на конце слова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339752" y="1268760"/>
            <a:ext cx="360040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516216" y="1268760"/>
            <a:ext cx="360040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4313" y="3533526"/>
            <a:ext cx="2075439" cy="1047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м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ужской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род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6421" y="3543666"/>
            <a:ext cx="1995579" cy="10374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ж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енский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род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7632" y="5111004"/>
            <a:ext cx="1368152" cy="6311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б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ез 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34415" y="5095762"/>
            <a:ext cx="879590" cy="6463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688" y="2980692"/>
            <a:ext cx="4206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трелка вниз 12"/>
          <p:cNvSpPr/>
          <p:nvPr/>
        </p:nvSpPr>
        <p:spPr>
          <a:xfrm>
            <a:off x="3414972" y="3013211"/>
            <a:ext cx="360040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122011" y="4598219"/>
            <a:ext cx="360040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394190" y="4581128"/>
            <a:ext cx="360040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014005" y="4062397"/>
            <a:ext cx="2322324" cy="517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е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динственное число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8187" y="5845100"/>
            <a:ext cx="78581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61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anose="02040502050405020303" pitchFamily="18" charset="0"/>
              </a:rPr>
              <a:t>Словарь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Georgia" panose="02040502050405020303" pitchFamily="18" charset="0"/>
                <a:ea typeface="Calibri"/>
                <a:cs typeface="Times New Roman"/>
              </a:rPr>
              <a:t>Туш - </a:t>
            </a:r>
            <a:r>
              <a:rPr lang="ru-RU" dirty="0">
                <a:latin typeface="Georgia" panose="02040502050405020303" pitchFamily="18" charset="0"/>
                <a:ea typeface="Calibri"/>
                <a:cs typeface="Times New Roman"/>
              </a:rPr>
              <a:t>короткое торжественное музыкальное приветствие</a:t>
            </a:r>
            <a:r>
              <a:rPr lang="ru-RU" dirty="0" smtClean="0">
                <a:latin typeface="Georgia" panose="02040502050405020303" pitchFamily="18" charset="0"/>
                <a:ea typeface="Calibri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Georgia" panose="02040502050405020303" pitchFamily="18" charset="0"/>
                <a:ea typeface="Calibri"/>
                <a:cs typeface="Times New Roman"/>
              </a:rPr>
              <a:t>Тушь</a:t>
            </a:r>
            <a:r>
              <a:rPr lang="ru-RU" dirty="0">
                <a:latin typeface="Georgia" panose="02040502050405020303" pitchFamily="18" charset="0"/>
                <a:ea typeface="Calibri"/>
                <a:cs typeface="Times New Roman"/>
              </a:rPr>
              <a:t> – устойчивая краска для черчения, рисования, письма</a:t>
            </a:r>
            <a:r>
              <a:rPr lang="ru-RU" dirty="0" smtClean="0">
                <a:latin typeface="Georgia" panose="02040502050405020303" pitchFamily="18" charset="0"/>
                <a:ea typeface="Calibri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Georgia" panose="02040502050405020303" pitchFamily="18" charset="0"/>
                <a:ea typeface="Calibri"/>
                <a:cs typeface="Times New Roman"/>
              </a:rPr>
              <a:t>Тушь</a:t>
            </a:r>
            <a:r>
              <a:rPr lang="ru-RU" dirty="0">
                <a:latin typeface="Georgia" panose="02040502050405020303" pitchFamily="18" charset="0"/>
                <a:ea typeface="Calibri"/>
                <a:cs typeface="Times New Roman"/>
              </a:rPr>
              <a:t> – косметическое средство</a:t>
            </a:r>
            <a:r>
              <a:rPr lang="ru-RU" dirty="0" smtClean="0">
                <a:latin typeface="Georgia" panose="02040502050405020303" pitchFamily="18" charset="0"/>
                <a:ea typeface="Calibri"/>
                <a:cs typeface="Times New Roman"/>
              </a:rPr>
              <a:t>.</a:t>
            </a:r>
            <a:endParaRPr lang="ru-RU" sz="2400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421" y="4869160"/>
            <a:ext cx="1810892" cy="18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114553"/>
            <a:ext cx="1907704" cy="190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05049" y="2090905"/>
            <a:ext cx="303895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40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Georgia" panose="02040502050405020303" pitchFamily="18" charset="0"/>
              </a:rPr>
              <a:t>Чиж</a:t>
            </a:r>
            <a:endParaRPr lang="ru-RU" sz="6600" b="1" dirty="0">
              <a:latin typeface="Georgia" panose="02040502050405020303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488832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enie+ptic+-+Chizh_(mp3top100.net)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7380312" y="595164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xmlns="" val="19742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25069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786" y="740333"/>
            <a:ext cx="4367756" cy="545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10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anose="02040502050405020303" pitchFamily="18" charset="0"/>
              </a:rPr>
              <a:t>ФИЗМИНУТКА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8457"/>
            <a:ext cx="9154723" cy="541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25"/>
            <a:ext cx="1694100" cy="240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48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7461364" cy="5589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8003232" cy="144016"/>
          </a:xfrm>
        </p:spPr>
        <p:txBody>
          <a:bodyPr>
            <a:normAutofit fontScale="90000"/>
          </a:bodyPr>
          <a:lstStyle/>
          <a:p>
            <a:endParaRPr lang="ru-RU" sz="66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692696"/>
            <a:ext cx="3779912" cy="554461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8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1445" y="11468"/>
            <a:ext cx="4725419" cy="3489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44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600" b="1" dirty="0" smtClean="0">
                <a:latin typeface="Georgia" panose="02040502050405020303" pitchFamily="18" charset="0"/>
              </a:rPr>
              <a:t>Самостоятельная работа</a:t>
            </a:r>
            <a:endParaRPr lang="ru-RU" sz="4600" b="1" dirty="0"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320480" cy="115212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Замените каждое словосочетание одним именем существительным с шипящим звуком на конце, напишите его и определите род: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2420888"/>
            <a:ext cx="4752528" cy="424847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Мелкие предметы — … ,</a:t>
            </a:r>
          </a:p>
          <a:p>
            <a:r>
              <a:rPr lang="ru-RU" dirty="0"/>
              <a:t>сильный вихрь — … ,</a:t>
            </a:r>
          </a:p>
          <a:p>
            <a:r>
              <a:rPr lang="ru-RU" dirty="0"/>
              <a:t>горький вкус — … ,</a:t>
            </a:r>
          </a:p>
          <a:p>
            <a:r>
              <a:rPr lang="ru-RU" dirty="0"/>
              <a:t>суп со свёклой и овощами — … ,</a:t>
            </a:r>
          </a:p>
          <a:p>
            <a:r>
              <a:rPr lang="ru-RU" dirty="0"/>
              <a:t>дикие птицы, на которых охотятся — … ,</a:t>
            </a:r>
          </a:p>
          <a:p>
            <a:r>
              <a:rPr lang="ru-RU" dirty="0"/>
              <a:t>маленькая лесная певчая птичка — … .</a:t>
            </a:r>
          </a:p>
          <a:p>
            <a:pPr marL="0" indent="0">
              <a:buNone/>
            </a:pPr>
            <a:r>
              <a:rPr lang="ru-RU" b="1" i="1" dirty="0" smtClean="0"/>
              <a:t> </a:t>
            </a:r>
            <a:r>
              <a:rPr lang="ru-RU" b="1" i="1" u="sng" dirty="0" smtClean="0"/>
              <a:t>Слова </a:t>
            </a:r>
            <a:r>
              <a:rPr lang="ru-RU" b="1" i="1" u="sng" dirty="0"/>
              <a:t>для справок: </a:t>
            </a:r>
            <a:r>
              <a:rPr lang="ru-RU" dirty="0"/>
              <a:t>борщ…, </a:t>
            </a:r>
            <a:r>
              <a:rPr lang="ru-RU" dirty="0" smtClean="0"/>
              <a:t>   </a:t>
            </a:r>
            <a:r>
              <a:rPr lang="ru-RU" dirty="0" err="1" smtClean="0"/>
              <a:t>гореч</a:t>
            </a:r>
            <a:r>
              <a:rPr lang="ru-RU" dirty="0"/>
              <a:t>…, </a:t>
            </a:r>
            <a:r>
              <a:rPr lang="ru-RU" dirty="0" err="1"/>
              <a:t>дич</a:t>
            </a:r>
            <a:r>
              <a:rPr lang="ru-RU" dirty="0"/>
              <a:t>…, </a:t>
            </a:r>
            <a:r>
              <a:rPr lang="ru-RU" dirty="0" err="1"/>
              <a:t>мелоч</a:t>
            </a:r>
            <a:r>
              <a:rPr lang="ru-RU" dirty="0"/>
              <a:t>…, смерч..., чиж…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1268760"/>
            <a:ext cx="3816424" cy="187220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Вставьте мягкий знак, где это необходимо (определите род имени существительного). Подберите к именам существительным имена прилагательные и запишите словосочетания.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76055" y="3717031"/>
            <a:ext cx="3744417" cy="240913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Гараж.., </a:t>
            </a:r>
            <a:r>
              <a:rPr lang="ru-RU" dirty="0" err="1"/>
              <a:t>молодёж</a:t>
            </a:r>
            <a:r>
              <a:rPr lang="ru-RU" dirty="0"/>
              <a:t>.., ткач.., этаж.., ёж.., уж.., борщ.., плащ.., обруч.., луч.., богач.., циркач.., лож.., врач.., силач.., трубач.., </a:t>
            </a:r>
            <a:r>
              <a:rPr lang="ru-RU" dirty="0" err="1"/>
              <a:t>гореч</a:t>
            </a:r>
            <a:r>
              <a:rPr lang="ru-RU" dirty="0"/>
              <a:t>.. 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932040" y="1196752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0225" y="5661248"/>
            <a:ext cx="9937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58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anose="02040502050405020303" pitchFamily="18" charset="0"/>
              </a:rPr>
              <a:t>Имя существительное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72816"/>
            <a:ext cx="3888432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8064A2">
                    <a:lumMod val="50000"/>
                  </a:srgbClr>
                </a:solidFill>
                <a:latin typeface="Georgia" panose="02040502050405020303" pitchFamily="18" charset="0"/>
              </a:rPr>
              <a:t>[ж], [ш], [ч’], [щ’] </a:t>
            </a:r>
            <a:endParaRPr lang="ru-RU" sz="2800" b="1" dirty="0" smtClean="0">
              <a:solidFill>
                <a:srgbClr val="8064A2">
                  <a:lumMod val="50000"/>
                </a:srgb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8064A2">
                    <a:lumMod val="50000"/>
                  </a:srgbClr>
                </a:solidFill>
                <a:latin typeface="Georgia" panose="02040502050405020303" pitchFamily="18" charset="0"/>
              </a:rPr>
              <a:t>на </a:t>
            </a:r>
            <a:r>
              <a:rPr lang="ru-RU" sz="2800" b="1" dirty="0">
                <a:solidFill>
                  <a:srgbClr val="8064A2">
                    <a:lumMod val="50000"/>
                  </a:srgbClr>
                </a:solidFill>
                <a:latin typeface="Georgia" panose="02040502050405020303" pitchFamily="18" charset="0"/>
              </a:rPr>
              <a:t>конце слова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772816"/>
            <a:ext cx="4320480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064A2">
                    <a:lumMod val="50000"/>
                  </a:srgbClr>
                </a:solidFill>
                <a:latin typeface="Georgia" panose="02040502050405020303" pitchFamily="18" charset="0"/>
              </a:rPr>
              <a:t>без [ж</a:t>
            </a:r>
            <a:r>
              <a:rPr lang="ru-RU" sz="2800" b="1" dirty="0">
                <a:solidFill>
                  <a:srgbClr val="8064A2">
                    <a:lumMod val="50000"/>
                  </a:srgbClr>
                </a:solidFill>
                <a:latin typeface="Georgia" panose="02040502050405020303" pitchFamily="18" charset="0"/>
              </a:rPr>
              <a:t>], [ш], [ч’], [щ’] </a:t>
            </a:r>
          </a:p>
          <a:p>
            <a:pPr algn="ctr"/>
            <a:r>
              <a:rPr lang="ru-RU" sz="2800" b="1" dirty="0">
                <a:solidFill>
                  <a:srgbClr val="8064A2">
                    <a:lumMod val="50000"/>
                  </a:srgbClr>
                </a:solidFill>
                <a:latin typeface="Georgia" panose="02040502050405020303" pitchFamily="18" charset="0"/>
              </a:rPr>
              <a:t>на конце слова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339752" y="1268760"/>
            <a:ext cx="360040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516216" y="1268760"/>
            <a:ext cx="360040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3" y="3533526"/>
            <a:ext cx="2075439" cy="1047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8064A2">
                    <a:lumMod val="50000"/>
                  </a:srgbClr>
                </a:solidFill>
                <a:latin typeface="Georgia" panose="02040502050405020303" pitchFamily="18" charset="0"/>
              </a:rPr>
              <a:t>м</a:t>
            </a:r>
            <a:r>
              <a:rPr lang="ru-RU" sz="2800" b="1" dirty="0" smtClean="0">
                <a:solidFill>
                  <a:srgbClr val="8064A2">
                    <a:lumMod val="50000"/>
                  </a:srgbClr>
                </a:solidFill>
                <a:latin typeface="Georgia" panose="02040502050405020303" pitchFamily="18" charset="0"/>
              </a:rPr>
              <a:t>ужской </a:t>
            </a:r>
          </a:p>
          <a:p>
            <a:pPr algn="ctr"/>
            <a:r>
              <a:rPr lang="ru-RU" sz="2800" b="1" dirty="0" smtClean="0">
                <a:solidFill>
                  <a:srgbClr val="8064A2">
                    <a:lumMod val="50000"/>
                  </a:srgbClr>
                </a:solidFill>
                <a:latin typeface="Georgia" panose="02040502050405020303" pitchFamily="18" charset="0"/>
              </a:rPr>
              <a:t>род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6421" y="3543666"/>
            <a:ext cx="1995579" cy="10374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8064A2">
                    <a:lumMod val="50000"/>
                  </a:srgbClr>
                </a:solidFill>
                <a:latin typeface="Georgia" panose="02040502050405020303" pitchFamily="18" charset="0"/>
              </a:rPr>
              <a:t>ж</a:t>
            </a:r>
            <a:r>
              <a:rPr lang="ru-RU" sz="2800" b="1" dirty="0" smtClean="0">
                <a:solidFill>
                  <a:srgbClr val="8064A2">
                    <a:lumMod val="50000"/>
                  </a:srgbClr>
                </a:solidFill>
                <a:latin typeface="Georgia" panose="02040502050405020303" pitchFamily="18" charset="0"/>
              </a:rPr>
              <a:t>енский </a:t>
            </a:r>
          </a:p>
          <a:p>
            <a:pPr algn="ctr"/>
            <a:r>
              <a:rPr lang="ru-RU" sz="2800" b="1" dirty="0" smtClean="0">
                <a:solidFill>
                  <a:srgbClr val="8064A2">
                    <a:lumMod val="50000"/>
                  </a:srgbClr>
                </a:solidFill>
                <a:latin typeface="Georgia" panose="02040502050405020303" pitchFamily="18" charset="0"/>
              </a:rPr>
              <a:t>род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7632" y="5111004"/>
            <a:ext cx="1368152" cy="6311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8064A2">
                    <a:lumMod val="50000"/>
                  </a:srgbClr>
                </a:solidFill>
                <a:latin typeface="Georgia" panose="02040502050405020303" pitchFamily="18" charset="0"/>
              </a:rPr>
              <a:t>б</a:t>
            </a:r>
            <a:r>
              <a:rPr lang="ru-RU" sz="2800" b="1" dirty="0" smtClean="0">
                <a:solidFill>
                  <a:srgbClr val="8064A2">
                    <a:lumMod val="50000"/>
                  </a:srgbClr>
                </a:solidFill>
                <a:latin typeface="Georgia" panose="02040502050405020303" pitchFamily="18" charset="0"/>
              </a:rPr>
              <a:t>ез 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34415" y="5095762"/>
            <a:ext cx="879590" cy="6463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064A2">
                    <a:lumMod val="50000"/>
                  </a:srgbClr>
                </a:solidFill>
                <a:latin typeface="Georgia" panose="02040502050405020303" pitchFamily="18" charset="0"/>
              </a:rPr>
              <a:t>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688" y="2980692"/>
            <a:ext cx="4206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трелка вниз 12"/>
          <p:cNvSpPr/>
          <p:nvPr/>
        </p:nvSpPr>
        <p:spPr>
          <a:xfrm>
            <a:off x="3414972" y="3013211"/>
            <a:ext cx="360040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122011" y="4598219"/>
            <a:ext cx="360040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394190" y="4581128"/>
            <a:ext cx="360040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14005" y="4062397"/>
            <a:ext cx="2322324" cy="517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64A2">
                    <a:lumMod val="50000"/>
                  </a:srgbClr>
                </a:solidFill>
                <a:latin typeface="Georgia" panose="02040502050405020303" pitchFamily="18" charset="0"/>
              </a:rPr>
              <a:t>е</a:t>
            </a:r>
            <a:r>
              <a:rPr lang="ru-RU" b="1" dirty="0" smtClean="0">
                <a:solidFill>
                  <a:srgbClr val="8064A2">
                    <a:lumMod val="50000"/>
                  </a:srgbClr>
                </a:solidFill>
                <a:latin typeface="Georgia" panose="02040502050405020303" pitchFamily="18" charset="0"/>
              </a:rPr>
              <a:t>динственное число</a:t>
            </a:r>
            <a:endParaRPr lang="ru-RU" b="1" dirty="0">
              <a:solidFill>
                <a:srgbClr val="8064A2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0225" y="5661248"/>
            <a:ext cx="9937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0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600" b="1" dirty="0" smtClean="0">
                <a:latin typeface="Georgia" panose="02040502050405020303" pitchFamily="18" charset="0"/>
              </a:rPr>
              <a:t>Лист самоконтроля</a:t>
            </a:r>
            <a:endParaRPr lang="ru-RU" sz="4600" b="1" dirty="0"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464496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262530"/>
            <a:ext cx="4752528" cy="5406830"/>
          </a:xfrm>
        </p:spPr>
        <p:txBody>
          <a:bodyPr>
            <a:normAutofit/>
          </a:bodyPr>
          <a:lstStyle/>
          <a:p>
            <a:r>
              <a:rPr lang="ru-RU" dirty="0"/>
              <a:t>Мелкие предметы — мелочь (</a:t>
            </a:r>
            <a:r>
              <a:rPr lang="ru-RU" dirty="0" err="1"/>
              <a:t>ж.р</a:t>
            </a:r>
            <a:r>
              <a:rPr lang="ru-RU" dirty="0"/>
              <a:t>.),</a:t>
            </a:r>
          </a:p>
          <a:p>
            <a:r>
              <a:rPr lang="ru-RU" dirty="0"/>
              <a:t>сильный вихрь — смерч (</a:t>
            </a:r>
            <a:r>
              <a:rPr lang="ru-RU" dirty="0" err="1"/>
              <a:t>м.р</a:t>
            </a:r>
            <a:r>
              <a:rPr lang="ru-RU" dirty="0"/>
              <a:t>.),</a:t>
            </a:r>
          </a:p>
          <a:p>
            <a:r>
              <a:rPr lang="ru-RU" dirty="0"/>
              <a:t>горький вкус — горечь (</a:t>
            </a:r>
            <a:r>
              <a:rPr lang="ru-RU" dirty="0" err="1"/>
              <a:t>ж.р</a:t>
            </a:r>
            <a:r>
              <a:rPr lang="ru-RU" dirty="0"/>
              <a:t>.),</a:t>
            </a:r>
          </a:p>
          <a:p>
            <a:r>
              <a:rPr lang="ru-RU" dirty="0"/>
              <a:t>суп со свёклой и овощами — борщ (</a:t>
            </a:r>
            <a:r>
              <a:rPr lang="ru-RU" dirty="0" err="1"/>
              <a:t>ж.р</a:t>
            </a:r>
            <a:r>
              <a:rPr lang="ru-RU" dirty="0"/>
              <a:t>.),</a:t>
            </a:r>
          </a:p>
          <a:p>
            <a:r>
              <a:rPr lang="ru-RU" dirty="0"/>
              <a:t>дикие птицы, на которых охотятся — дичь (</a:t>
            </a:r>
            <a:r>
              <a:rPr lang="ru-RU" dirty="0" err="1"/>
              <a:t>ж.р</a:t>
            </a:r>
            <a:r>
              <a:rPr lang="ru-RU" dirty="0"/>
              <a:t>.),</a:t>
            </a:r>
          </a:p>
          <a:p>
            <a:r>
              <a:rPr lang="ru-RU" dirty="0"/>
              <a:t>маленькая лесная певчая птичка — чиж (</a:t>
            </a:r>
            <a:r>
              <a:rPr lang="ru-RU" dirty="0" err="1"/>
              <a:t>м.р</a:t>
            </a:r>
            <a:r>
              <a:rPr lang="ru-RU" dirty="0"/>
              <a:t>.).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1268761"/>
            <a:ext cx="3816424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024" y="1262530"/>
            <a:ext cx="4176464" cy="5334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Крепкий гараж (</a:t>
            </a:r>
            <a:r>
              <a:rPr lang="ru-RU" dirty="0" err="1"/>
              <a:t>м.р</a:t>
            </a:r>
            <a:r>
              <a:rPr lang="ru-RU" dirty="0"/>
              <a:t>.), талантливая молодёжь (</a:t>
            </a:r>
            <a:r>
              <a:rPr lang="ru-RU" dirty="0" err="1"/>
              <a:t>ж.р</a:t>
            </a:r>
            <a:r>
              <a:rPr lang="ru-RU" dirty="0"/>
              <a:t>.), умелый ткач (</a:t>
            </a:r>
            <a:r>
              <a:rPr lang="ru-RU" dirty="0" err="1"/>
              <a:t>м.р</a:t>
            </a:r>
            <a:r>
              <a:rPr lang="ru-RU" dirty="0"/>
              <a:t>.), последний этаж (</a:t>
            </a:r>
            <a:r>
              <a:rPr lang="ru-RU" dirty="0" err="1"/>
              <a:t>м.р</a:t>
            </a:r>
            <a:r>
              <a:rPr lang="ru-RU" dirty="0"/>
              <a:t>.), хлопотливый ёж (</a:t>
            </a:r>
            <a:r>
              <a:rPr lang="ru-RU" dirty="0" err="1"/>
              <a:t>м.р</a:t>
            </a:r>
            <a:r>
              <a:rPr lang="ru-RU" dirty="0"/>
              <a:t>.), быстрый уж (</a:t>
            </a:r>
            <a:r>
              <a:rPr lang="ru-RU" dirty="0" err="1"/>
              <a:t>м.р</a:t>
            </a:r>
            <a:r>
              <a:rPr lang="ru-RU" dirty="0"/>
              <a:t>.), вкусный борщ (</a:t>
            </a:r>
            <a:r>
              <a:rPr lang="ru-RU" dirty="0" err="1"/>
              <a:t>м.р</a:t>
            </a:r>
            <a:r>
              <a:rPr lang="ru-RU" dirty="0"/>
              <a:t>.), осенний плащ (</a:t>
            </a:r>
            <a:r>
              <a:rPr lang="ru-RU" dirty="0" err="1"/>
              <a:t>м.р</a:t>
            </a:r>
            <a:r>
              <a:rPr lang="ru-RU" dirty="0"/>
              <a:t>.), красный обруч (</a:t>
            </a:r>
            <a:r>
              <a:rPr lang="ru-RU" dirty="0" err="1"/>
              <a:t>м.р</a:t>
            </a:r>
            <a:r>
              <a:rPr lang="ru-RU" dirty="0"/>
              <a:t>.), тёплый луч (</a:t>
            </a:r>
            <a:r>
              <a:rPr lang="ru-RU" dirty="0" err="1"/>
              <a:t>м.р</a:t>
            </a:r>
            <a:r>
              <a:rPr lang="ru-RU" dirty="0"/>
              <a:t>.), щедрый богач (</a:t>
            </a:r>
            <a:r>
              <a:rPr lang="ru-RU" dirty="0" err="1"/>
              <a:t>м.р</a:t>
            </a:r>
            <a:r>
              <a:rPr lang="ru-RU" dirty="0"/>
              <a:t>.), ловкий циркач (</a:t>
            </a:r>
            <a:r>
              <a:rPr lang="ru-RU" dirty="0" err="1"/>
              <a:t>м.р</a:t>
            </a:r>
            <a:r>
              <a:rPr lang="ru-RU" dirty="0"/>
              <a:t>.), вредная ложь (</a:t>
            </a:r>
            <a:r>
              <a:rPr lang="ru-RU" dirty="0" err="1"/>
              <a:t>ж.р</a:t>
            </a:r>
            <a:r>
              <a:rPr lang="ru-RU" dirty="0"/>
              <a:t>.), добрый врач (</a:t>
            </a:r>
            <a:r>
              <a:rPr lang="ru-RU" dirty="0" err="1"/>
              <a:t>м.р</a:t>
            </a:r>
            <a:r>
              <a:rPr lang="ru-RU" dirty="0"/>
              <a:t>.), высокий силач (</a:t>
            </a:r>
            <a:r>
              <a:rPr lang="ru-RU" dirty="0" err="1"/>
              <a:t>м.р</a:t>
            </a:r>
            <a:r>
              <a:rPr lang="ru-RU" dirty="0"/>
              <a:t>.),весёлый трубач (</a:t>
            </a:r>
            <a:r>
              <a:rPr lang="ru-RU" dirty="0" err="1"/>
              <a:t>м.р</a:t>
            </a:r>
            <a:r>
              <a:rPr lang="ru-RU" dirty="0"/>
              <a:t>.), полезная горечь (</a:t>
            </a:r>
            <a:r>
              <a:rPr lang="ru-RU" dirty="0" err="1"/>
              <a:t>ж.р</a:t>
            </a:r>
            <a:r>
              <a:rPr lang="ru-RU" dirty="0" smtClean="0"/>
              <a:t>.)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44008" y="1262529"/>
            <a:ext cx="0" cy="5406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18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19256" cy="100811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Propisi" panose="02000508030000020003" pitchFamily="2" charset="0"/>
              </a:rPr>
              <a:t>Тридцатое января. </a:t>
            </a:r>
            <a:br>
              <a:rPr lang="ru-RU" sz="4800" b="1" dirty="0" smtClean="0">
                <a:latin typeface="Propisi" panose="02000508030000020003" pitchFamily="2" charset="0"/>
              </a:rPr>
            </a:br>
            <a:r>
              <a:rPr lang="ru-RU" sz="4800" b="1" dirty="0" smtClean="0">
                <a:latin typeface="Propisi" panose="02000508030000020003" pitchFamily="2" charset="0"/>
              </a:rPr>
              <a:t>Классная работа.</a:t>
            </a:r>
            <a:endParaRPr lang="ru-RU" sz="4800" b="1" dirty="0">
              <a:latin typeface="Propisi" panose="02000508030000020003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400" dirty="0" smtClean="0">
                <a:latin typeface="Propisi" panose="02000508030000020003" pitchFamily="2" charset="0"/>
              </a:rPr>
              <a:t>  </a:t>
            </a:r>
            <a:r>
              <a:rPr lang="ru-RU" sz="4000" dirty="0" smtClean="0">
                <a:latin typeface="Propisi" panose="02000508030000020003" pitchFamily="2" charset="0"/>
              </a:rPr>
              <a:t>ь </a:t>
            </a:r>
            <a:r>
              <a:rPr lang="ru-RU" sz="4000" dirty="0" err="1" smtClean="0">
                <a:latin typeface="Propisi" panose="02000508030000020003" pitchFamily="2" charset="0"/>
              </a:rPr>
              <a:t>ььь</a:t>
            </a:r>
            <a:r>
              <a:rPr lang="ru-RU" sz="4000" dirty="0" smtClean="0">
                <a:latin typeface="Propisi" panose="02000508030000020003" pitchFamily="2" charset="0"/>
              </a:rPr>
              <a:t> ь </a:t>
            </a:r>
            <a:r>
              <a:rPr lang="ru-RU" sz="4000" dirty="0" err="1" smtClean="0">
                <a:latin typeface="Propisi" panose="02000508030000020003" pitchFamily="2" charset="0"/>
              </a:rPr>
              <a:t>ььь</a:t>
            </a:r>
            <a:r>
              <a:rPr lang="ru-RU" sz="4000" dirty="0" smtClean="0">
                <a:latin typeface="Propisi" panose="02000508030000020003" pitchFamily="2" charset="0"/>
              </a:rPr>
              <a:t> </a:t>
            </a:r>
            <a:r>
              <a:rPr lang="ru-RU" sz="4000" dirty="0" err="1" smtClean="0">
                <a:latin typeface="Propisi" panose="02000508030000020003" pitchFamily="2" charset="0"/>
              </a:rPr>
              <a:t>нь</a:t>
            </a:r>
            <a:r>
              <a:rPr lang="ru-RU" sz="4000" dirty="0" smtClean="0">
                <a:latin typeface="Propisi" panose="02000508030000020003" pitchFamily="2" charset="0"/>
              </a:rPr>
              <a:t> </a:t>
            </a:r>
            <a:r>
              <a:rPr lang="ru-RU" sz="4000" dirty="0" err="1" smtClean="0">
                <a:latin typeface="Propisi" panose="02000508030000020003" pitchFamily="2" charset="0"/>
              </a:rPr>
              <a:t>нья</a:t>
            </a:r>
            <a:r>
              <a:rPr lang="ru-RU" sz="4000" dirty="0" smtClean="0">
                <a:latin typeface="Propisi" panose="02000508030000020003" pitchFamily="2" charset="0"/>
              </a:rPr>
              <a:t> ль лье </a:t>
            </a:r>
            <a:r>
              <a:rPr lang="ru-RU" sz="4000" dirty="0" err="1" smtClean="0">
                <a:latin typeface="Propisi" panose="02000508030000020003" pitchFamily="2" charset="0"/>
              </a:rPr>
              <a:t>пь</a:t>
            </a:r>
            <a:r>
              <a:rPr lang="ru-RU" sz="4000" dirty="0" smtClean="0">
                <a:latin typeface="Propisi" panose="02000508030000020003" pitchFamily="2" charset="0"/>
              </a:rPr>
              <a:t> пью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 smtClean="0">
                <a:latin typeface="Propisi" panose="02000508030000020003" pitchFamily="2" charset="0"/>
              </a:rPr>
              <a:t> Лось – самый крупный в лесу зверь    семейства оленьих.</a:t>
            </a:r>
            <a:endParaRPr lang="ru-RU" sz="4000" dirty="0">
              <a:latin typeface="Propisi" panose="02000508030000020003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51544" y="2924945"/>
            <a:ext cx="3513878" cy="3873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04640" y="3531519"/>
            <a:ext cx="3855392" cy="3241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876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anose="02040502050405020303" pitchFamily="18" charset="0"/>
              </a:rPr>
              <a:t>Рефлексия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1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Georgia" panose="02040502050405020303" pitchFamily="18" charset="0"/>
              </a:rPr>
              <a:t>Допишите предложение:</a:t>
            </a:r>
          </a:p>
          <a:p>
            <a:r>
              <a:rPr lang="ru-RU" sz="2200" dirty="0">
                <a:latin typeface="Georgia" panose="02040502050405020303" pitchFamily="18" charset="0"/>
              </a:rPr>
              <a:t>На уроке по теме «Мягкий знак (ь) на конце имён существительных после шипящих» я </a:t>
            </a:r>
          </a:p>
          <a:p>
            <a:r>
              <a:rPr lang="ru-RU" sz="2200" dirty="0">
                <a:latin typeface="Georgia" panose="02040502050405020303" pitchFamily="18" charset="0"/>
              </a:rPr>
              <a:t>- узнал(а)…………………………………………………………………….,</a:t>
            </a:r>
          </a:p>
          <a:p>
            <a:r>
              <a:rPr lang="ru-RU" sz="2200" dirty="0">
                <a:latin typeface="Georgia" panose="02040502050405020303" pitchFamily="18" charset="0"/>
              </a:rPr>
              <a:t>-  понял(а)…………………………………………………………...............,</a:t>
            </a:r>
          </a:p>
          <a:p>
            <a:r>
              <a:rPr lang="ru-RU" sz="2200" dirty="0">
                <a:latin typeface="Georgia" panose="02040502050405020303" pitchFamily="18" charset="0"/>
              </a:rPr>
              <a:t>- научился (</a:t>
            </a:r>
            <a:r>
              <a:rPr lang="ru-RU" sz="2200" dirty="0" err="1">
                <a:latin typeface="Georgia" panose="02040502050405020303" pitchFamily="18" charset="0"/>
              </a:rPr>
              <a:t>лась</a:t>
            </a:r>
            <a:r>
              <a:rPr lang="ru-RU" sz="2200" dirty="0">
                <a:latin typeface="Georgia" panose="02040502050405020303" pitchFamily="18" charset="0"/>
              </a:rPr>
              <a:t>)……………………………………………………..........  .</a:t>
            </a:r>
          </a:p>
          <a:p>
            <a:endParaRPr lang="ru-RU" sz="2200" dirty="0">
              <a:latin typeface="Georgia" panose="02040502050405020303" pitchFamily="18" charset="0"/>
            </a:endParaRPr>
          </a:p>
          <a:p>
            <a:endParaRPr lang="ru-RU" sz="2200" dirty="0">
              <a:latin typeface="Georgia" panose="02040502050405020303" pitchFamily="18" charset="0"/>
            </a:endParaRPr>
          </a:p>
          <a:p>
            <a:r>
              <a:rPr lang="ru-RU" sz="2200" dirty="0">
                <a:latin typeface="Georgia" panose="02040502050405020303" pitchFamily="18" charset="0"/>
              </a:rPr>
              <a:t>Закончите предложение:</a:t>
            </a:r>
          </a:p>
          <a:p>
            <a:r>
              <a:rPr lang="ru-RU" sz="2200" dirty="0">
                <a:latin typeface="Georgia" panose="02040502050405020303" pitchFamily="18" charset="0"/>
              </a:rPr>
              <a:t>Я……………………………(очень, не очень) доволен(льна) работой на уроке, когда работал(а) </a:t>
            </a:r>
            <a:r>
              <a:rPr lang="ru-RU" sz="2200" dirty="0" smtClean="0">
                <a:latin typeface="Georgia" panose="02040502050405020303" pitchFamily="18" charset="0"/>
              </a:rPr>
              <a:t>………………......................................... </a:t>
            </a:r>
            <a:r>
              <a:rPr lang="ru-RU" sz="2200" dirty="0">
                <a:latin typeface="Georgia" panose="02040502050405020303" pitchFamily="18" charset="0"/>
              </a:rPr>
              <a:t>(сам(а), с помощью одноклассников, учителя), потому что выполнил(а) работу </a:t>
            </a:r>
            <a:r>
              <a:rPr lang="ru-RU" sz="2200" dirty="0" smtClean="0">
                <a:latin typeface="Georgia" panose="02040502050405020303" pitchFamily="18" charset="0"/>
              </a:rPr>
              <a:t>………………………………………… </a:t>
            </a:r>
            <a:r>
              <a:rPr lang="ru-RU" sz="2200" dirty="0">
                <a:latin typeface="Georgia" panose="02040502050405020303" pitchFamily="18" charset="0"/>
              </a:rPr>
              <a:t>(правильно, неправильно, красиво, некрасиво, с ошибками, без ошибок).</a:t>
            </a:r>
          </a:p>
        </p:txBody>
      </p:sp>
    </p:spTree>
    <p:extLst>
      <p:ext uri="{BB962C8B-B14F-4D97-AF65-F5344CB8AC3E}">
        <p14:creationId xmlns:p14="http://schemas.microsoft.com/office/powerpoint/2010/main" xmlns="" val="11311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anose="02040502050405020303" pitchFamily="18" charset="0"/>
              </a:rPr>
              <a:t>Домашнее задание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i="1" dirty="0">
                <a:latin typeface="Georgia" panose="02040502050405020303" pitchFamily="18" charset="0"/>
              </a:rPr>
              <a:t>Допиши, если необходимо, ь. </a:t>
            </a:r>
          </a:p>
          <a:p>
            <a:r>
              <a:rPr lang="ru-RU" sz="3000" b="1" i="1" dirty="0">
                <a:latin typeface="Georgia" panose="02040502050405020303" pitchFamily="18" charset="0"/>
              </a:rPr>
              <a:t>В каждой строчке по горизонтали есть «лишнее» слово. Вычеркни его, объясни свой выбор</a:t>
            </a:r>
            <a:r>
              <a:rPr lang="ru-RU" sz="3000" b="1" i="1" dirty="0" smtClean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endParaRPr lang="ru-RU" sz="3000" b="1" i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Georgia" panose="02040502050405020303" pitchFamily="18" charset="0"/>
              </a:rPr>
              <a:t>ноч</a:t>
            </a:r>
            <a:r>
              <a:rPr lang="ru-RU" dirty="0">
                <a:latin typeface="Georgia" panose="02040502050405020303" pitchFamily="18" charset="0"/>
              </a:rPr>
              <a:t>   чиж   манеж   морж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пейзаж   экипаж   ландыш   </a:t>
            </a:r>
            <a:r>
              <a:rPr lang="ru-RU" dirty="0" err="1">
                <a:latin typeface="Georgia" panose="02040502050405020303" pitchFamily="18" charset="0"/>
              </a:rPr>
              <a:t>дич</a:t>
            </a:r>
            <a:endParaRPr lang="ru-RU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ключ   </a:t>
            </a:r>
            <a:r>
              <a:rPr lang="ru-RU" dirty="0" err="1">
                <a:latin typeface="Georgia" panose="02040502050405020303" pitchFamily="18" charset="0"/>
              </a:rPr>
              <a:t>реч</a:t>
            </a:r>
            <a:r>
              <a:rPr lang="ru-RU" dirty="0">
                <a:latin typeface="Georgia" panose="02040502050405020303" pitchFamily="18" charset="0"/>
              </a:rPr>
              <a:t>   рож   </a:t>
            </a:r>
            <a:r>
              <a:rPr lang="ru-RU" dirty="0" err="1">
                <a:latin typeface="Georgia" panose="02040502050405020303" pitchFamily="18" charset="0"/>
              </a:rPr>
              <a:t>мелоч</a:t>
            </a:r>
            <a:endParaRPr lang="ru-RU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Georgia" panose="02040502050405020303" pitchFamily="18" charset="0"/>
              </a:rPr>
              <a:t>помощ</a:t>
            </a:r>
            <a:r>
              <a:rPr lang="ru-RU" dirty="0">
                <a:latin typeface="Georgia" panose="02040502050405020303" pitchFamily="18" charset="0"/>
              </a:rPr>
              <a:t>   чертёж   гуляш   москвич</a:t>
            </a:r>
          </a:p>
          <a:p>
            <a:pPr marL="0" indent="0">
              <a:buNone/>
            </a:pPr>
            <a:r>
              <a:rPr lang="ru-RU" dirty="0" err="1">
                <a:latin typeface="Georgia" panose="02040502050405020303" pitchFamily="18" charset="0"/>
              </a:rPr>
              <a:t>полноч</a:t>
            </a:r>
            <a:r>
              <a:rPr lang="ru-RU" dirty="0">
                <a:latin typeface="Georgia" panose="02040502050405020303" pitchFamily="18" charset="0"/>
              </a:rPr>
              <a:t>   королевич   нож   марш</a:t>
            </a:r>
          </a:p>
          <a:p>
            <a:pPr marL="0" indent="0">
              <a:buNone/>
            </a:pPr>
            <a:r>
              <a:rPr lang="ru-RU" dirty="0" err="1">
                <a:latin typeface="Georgia" panose="02040502050405020303" pitchFamily="18" charset="0"/>
              </a:rPr>
              <a:t>дрож</a:t>
            </a:r>
            <a:r>
              <a:rPr lang="ru-RU" dirty="0">
                <a:latin typeface="Georgia" panose="02040502050405020303" pitchFamily="18" charset="0"/>
              </a:rPr>
              <a:t>   камыш   вещ   </a:t>
            </a:r>
            <a:r>
              <a:rPr lang="ru-RU" dirty="0" err="1">
                <a:latin typeface="Georgia" panose="02040502050405020303" pitchFamily="18" charset="0"/>
              </a:rPr>
              <a:t>тиш</a:t>
            </a:r>
            <a:endParaRPr lang="ru-RU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81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anose="02040502050405020303" pitchFamily="18" charset="0"/>
              </a:rPr>
              <a:t>Домашнее задание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i="1" dirty="0">
                <a:latin typeface="Georgia" panose="02040502050405020303" pitchFamily="18" charset="0"/>
              </a:rPr>
              <a:t>Выпиши из рассказа имена существительные с шипящим на конце в два столбика.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Тёмная ночь. В лесу такая тишь! Только изредка кричит сыч, да шуршит мышь. Наш шалаш стоит на берегу реки. Мой товарищ крепко спит, а я как сторож не сомкнул глаз. В полночь из-за тучи вышла полная луна и осветила на поляне каждую вещь. Как чудесен ландыш в свете луны! Ночь тянулась долго, но вот первый луч солнца упал на рожь. Хотелось взять карандаш и нарисовать этот утренний пейзаж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7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anose="02040502050405020303" pitchFamily="18" charset="0"/>
              </a:rPr>
              <a:t>Домашнее задание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ru-RU" sz="3000" b="1" i="1" dirty="0">
                <a:latin typeface="Georgia" panose="02040502050405020303" pitchFamily="18" charset="0"/>
              </a:rPr>
              <a:t>Составьте небольшой рассказ, используя данные слова и словосочетания</a:t>
            </a:r>
            <a:r>
              <a:rPr lang="ru-RU" sz="3000" b="1" i="1" dirty="0" smtClean="0">
                <a:latin typeface="Georgia" panose="02040502050405020303" pitchFamily="18" charset="0"/>
              </a:rPr>
              <a:t>: </a:t>
            </a:r>
            <a:r>
              <a:rPr lang="ru-RU" dirty="0">
                <a:latin typeface="Georgia" panose="02040502050405020303" pitchFamily="18" charset="0"/>
              </a:rPr>
              <a:t>ночь в лесу, дальний поход; ключ, шалаш, вещь, рожь, плащ, луч.</a:t>
            </a:r>
          </a:p>
        </p:txBody>
      </p:sp>
    </p:spTree>
    <p:extLst>
      <p:ext uri="{BB962C8B-B14F-4D97-AF65-F5344CB8AC3E}">
        <p14:creationId xmlns:p14="http://schemas.microsoft.com/office/powerpoint/2010/main" xmlns="" val="151071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895" y="18864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atin typeface="Georgia" panose="02040502050405020303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5400" b="1" dirty="0" smtClean="0">
                <a:latin typeface="Georgia" panose="02040502050405020303" pitchFamily="18" charset="0"/>
              </a:rPr>
              <a:t>ЗА ВНИМАНИЕ!</a:t>
            </a:r>
            <a:endParaRPr lang="ru-RU" sz="5400" b="1" dirty="0">
              <a:latin typeface="Georgia" panose="0204050205040502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1612"/>
            <a:ext cx="3312368" cy="324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03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anose="02040502050405020303" pitchFamily="18" charset="0"/>
              </a:rPr>
              <a:t>Роль Ь знака в словах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b="1" dirty="0" smtClean="0">
                <a:latin typeface="Georgia" panose="02040502050405020303" pitchFamily="18" charset="0"/>
              </a:rPr>
              <a:t>Обозначает мягкость предыдущего согласного </a:t>
            </a:r>
          </a:p>
          <a:p>
            <a:pPr marL="0" indent="0" algn="ctr">
              <a:buNone/>
            </a:pPr>
            <a:r>
              <a:rPr lang="ru-RU" dirty="0" smtClean="0">
                <a:latin typeface="Georgia" panose="02040502050405020303" pitchFamily="18" charset="0"/>
              </a:rPr>
              <a:t>(лось, зверь, мальчик)</a:t>
            </a:r>
          </a:p>
          <a:p>
            <a:pPr marL="0" indent="0" algn="ctr">
              <a:buNone/>
            </a:pPr>
            <a:endParaRPr lang="ru-RU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2) Разделительный Ь знак </a:t>
            </a:r>
          </a:p>
          <a:p>
            <a:pPr marL="0" indent="0" algn="ctr">
              <a:buNone/>
            </a:pPr>
            <a:r>
              <a:rPr lang="ru-RU" dirty="0" smtClean="0">
                <a:latin typeface="Georgia" panose="02040502050405020303" pitchFamily="18" charset="0"/>
              </a:rPr>
              <a:t>(оленьи, вьюга)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08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Согласные шипящие звуки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Всегда твёрдые </a:t>
            </a:r>
            <a:r>
              <a:rPr lang="ru-RU" b="1" dirty="0">
                <a:latin typeface="Georgia" panose="02040502050405020303" pitchFamily="18" charset="0"/>
              </a:rPr>
              <a:t>согласные звуки: </a:t>
            </a:r>
            <a:r>
              <a:rPr lang="ru-RU" sz="4800" b="1" dirty="0" smtClean="0">
                <a:latin typeface="Georgia" panose="02040502050405020303" pitchFamily="18" charset="0"/>
              </a:rPr>
              <a:t>[</a:t>
            </a:r>
            <a:r>
              <a:rPr lang="ru-RU" sz="4800" b="1" dirty="0">
                <a:latin typeface="Georgia" panose="02040502050405020303" pitchFamily="18" charset="0"/>
              </a:rPr>
              <a:t>ж], [ш</a:t>
            </a:r>
            <a:r>
              <a:rPr lang="ru-RU" sz="4800" b="1" dirty="0" smtClean="0">
                <a:latin typeface="Georgia" panose="02040502050405020303" pitchFamily="18" charset="0"/>
              </a:rPr>
              <a:t>]</a:t>
            </a:r>
          </a:p>
          <a:p>
            <a:pPr algn="ctr"/>
            <a:endParaRPr lang="ru-RU" b="1" dirty="0">
              <a:latin typeface="Georgia" panose="02040502050405020303" pitchFamily="18" charset="0"/>
            </a:endParaRPr>
          </a:p>
          <a:p>
            <a:r>
              <a:rPr lang="ru-RU" b="1" dirty="0">
                <a:latin typeface="Georgia" panose="02040502050405020303" pitchFamily="18" charset="0"/>
              </a:rPr>
              <a:t>Всегда </a:t>
            </a:r>
            <a:r>
              <a:rPr lang="ru-RU" b="1" dirty="0" smtClean="0">
                <a:latin typeface="Georgia" panose="02040502050405020303" pitchFamily="18" charset="0"/>
              </a:rPr>
              <a:t>мягкие </a:t>
            </a:r>
            <a:r>
              <a:rPr lang="ru-RU" b="1" dirty="0">
                <a:latin typeface="Georgia" panose="02040502050405020303" pitchFamily="18" charset="0"/>
              </a:rPr>
              <a:t>согласные звуки: </a:t>
            </a:r>
            <a:endParaRPr lang="ru-RU" b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Georgia" panose="02040502050405020303" pitchFamily="18" charset="0"/>
              </a:rPr>
              <a:t>    </a:t>
            </a:r>
            <a:r>
              <a:rPr lang="ru-RU" sz="4800" b="1" dirty="0" smtClean="0">
                <a:latin typeface="Georgia" panose="02040502050405020303" pitchFamily="18" charset="0"/>
              </a:rPr>
              <a:t>[</a:t>
            </a:r>
            <a:r>
              <a:rPr lang="ru-RU" sz="4800" b="1" dirty="0">
                <a:latin typeface="Georgia" panose="02040502050405020303" pitchFamily="18" charset="0"/>
              </a:rPr>
              <a:t>ч’], [щ’] </a:t>
            </a:r>
          </a:p>
        </p:txBody>
      </p:sp>
    </p:spTree>
    <p:extLst>
      <p:ext uri="{BB962C8B-B14F-4D97-AF65-F5344CB8AC3E}">
        <p14:creationId xmlns:p14="http://schemas.microsoft.com/office/powerpoint/2010/main" xmlns="" val="206240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Род имени существительного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467544" y="1700808"/>
            <a:ext cx="2448272" cy="1935872"/>
          </a:xfrm>
          <a:prstGeom prst="down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ОН, МОЙ</a:t>
            </a:r>
            <a:endParaRPr lang="ru-RU" sz="320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203848" y="1700808"/>
            <a:ext cx="2651276" cy="1935872"/>
          </a:xfrm>
          <a:prstGeom prst="down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ОНА, МОЯ</a:t>
            </a:r>
            <a:endParaRPr lang="ru-RU" sz="320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6156176" y="1700808"/>
            <a:ext cx="2520280" cy="1935872"/>
          </a:xfrm>
          <a:prstGeom prst="down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ОНО, МОЁ</a:t>
            </a:r>
            <a:endParaRPr lang="ru-RU" sz="320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636680"/>
            <a:ext cx="2448272" cy="15205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МУЖСКОЙ РОД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3636680"/>
            <a:ext cx="2651276" cy="15205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ЖЕНСКИЙ РОД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3636680"/>
            <a:ext cx="2520280" cy="15205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СРЕДНИЙ РОД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47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216024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Малыш, мышь, грач, дочь, плащ, помощь.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212976"/>
            <a:ext cx="8291264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latin typeface="Georgia" panose="02040502050405020303" pitchFamily="18" charset="0"/>
              </a:rPr>
              <a:t>                  1                                      2</a:t>
            </a:r>
          </a:p>
          <a:p>
            <a:pPr marL="0" indent="0">
              <a:buNone/>
            </a:pPr>
            <a:r>
              <a:rPr lang="ru-RU" sz="3600" b="1" dirty="0" smtClean="0">
                <a:latin typeface="Georgia" panose="02040502050405020303" pitchFamily="18" charset="0"/>
              </a:rPr>
              <a:t>           Малыш                         мышь</a:t>
            </a:r>
          </a:p>
          <a:p>
            <a:pPr marL="0" indent="0">
              <a:buNone/>
            </a:pPr>
            <a:r>
              <a:rPr lang="ru-RU" sz="3600" b="1" dirty="0" smtClean="0">
                <a:latin typeface="Georgia" panose="02040502050405020303" pitchFamily="18" charset="0"/>
              </a:rPr>
              <a:t>           грач                                дочь</a:t>
            </a:r>
          </a:p>
          <a:p>
            <a:pPr marL="0" indent="0">
              <a:buNone/>
            </a:pPr>
            <a:r>
              <a:rPr lang="ru-RU" sz="3600" b="1" dirty="0" smtClean="0">
                <a:latin typeface="Georgia" panose="02040502050405020303" pitchFamily="18" charset="0"/>
              </a:rPr>
              <a:t>           плащ                              помощь</a:t>
            </a:r>
            <a:endParaRPr lang="ru-RU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6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ТЕМА урока: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prstClr val="black"/>
                </a:solidFill>
                <a:latin typeface="Georgia" panose="02040502050405020303" pitchFamily="18" charset="0"/>
              </a:rPr>
              <a:t>Мягкий знак (ь) на конце имён существительных после шипящих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56618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3"/>
            <a:ext cx="8301608" cy="1614733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Georgia" panose="02040502050405020303" pitchFamily="18" charset="0"/>
              </a:rPr>
              <a:t>Мяч, речь, ключ, лещ, вещь, </a:t>
            </a:r>
            <a:r>
              <a:rPr lang="ru-RU" sz="3600" b="1" dirty="0" smtClean="0">
                <a:latin typeface="Georgia" panose="02040502050405020303" pitchFamily="18" charset="0"/>
              </a:rPr>
              <a:t>   молодёжь</a:t>
            </a:r>
            <a:r>
              <a:rPr lang="ru-RU" sz="3600" b="1" dirty="0">
                <a:latin typeface="Georgia" panose="02040502050405020303" pitchFamily="18" charset="0"/>
              </a:rPr>
              <a:t>, карандаш, уж, ночь.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19396"/>
            <a:ext cx="8219256" cy="4649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b="1" dirty="0" smtClean="0">
                <a:latin typeface="Georgia" panose="02040502050405020303" pitchFamily="18" charset="0"/>
                <a:ea typeface="Calibri"/>
              </a:rPr>
              <a:t>               </a:t>
            </a:r>
            <a:r>
              <a:rPr lang="ru-RU" sz="3000" b="1" u="sng" dirty="0" smtClean="0">
                <a:latin typeface="Georgia" panose="02040502050405020303" pitchFamily="18" charset="0"/>
                <a:ea typeface="Calibri"/>
              </a:rPr>
              <a:t>Алгоритм </a:t>
            </a:r>
            <a:r>
              <a:rPr lang="ru-RU" sz="3000" b="1" u="sng" dirty="0">
                <a:latin typeface="Georgia" panose="02040502050405020303" pitchFamily="18" charset="0"/>
                <a:ea typeface="Calibri"/>
              </a:rPr>
              <a:t>исследования</a:t>
            </a:r>
            <a:r>
              <a:rPr lang="ru-RU" sz="3000" b="1" u="sng" dirty="0" smtClean="0">
                <a:latin typeface="Georgia" panose="02040502050405020303" pitchFamily="18" charset="0"/>
                <a:ea typeface="Calibri"/>
              </a:rPr>
              <a:t>:</a:t>
            </a:r>
            <a:r>
              <a:rPr lang="ru-RU" sz="3000" u="sng" dirty="0">
                <a:latin typeface="Georgia" panose="02040502050405020303" pitchFamily="18" charset="0"/>
                <a:ea typeface="Calibri"/>
              </a:rPr>
              <a:t/>
            </a:r>
            <a:br>
              <a:rPr lang="ru-RU" sz="3000" u="sng" dirty="0">
                <a:latin typeface="Georgia" panose="02040502050405020303" pitchFamily="18" charset="0"/>
                <a:ea typeface="Calibri"/>
              </a:rPr>
            </a:br>
            <a:r>
              <a:rPr lang="ru-RU" dirty="0">
                <a:latin typeface="Georgia" panose="02040502050405020303" pitchFamily="18" charset="0"/>
                <a:ea typeface="Calibri"/>
              </a:rPr>
              <a:t>1.Прочитайте слово.</a:t>
            </a:r>
            <a:br>
              <a:rPr lang="ru-RU" dirty="0">
                <a:latin typeface="Georgia" panose="02040502050405020303" pitchFamily="18" charset="0"/>
                <a:ea typeface="Calibri"/>
              </a:rPr>
            </a:br>
            <a:r>
              <a:rPr lang="ru-RU" dirty="0">
                <a:latin typeface="Georgia" panose="02040502050405020303" pitchFamily="18" charset="0"/>
                <a:ea typeface="Calibri"/>
              </a:rPr>
              <a:t>2.Определите часть речи.</a:t>
            </a:r>
            <a:br>
              <a:rPr lang="ru-RU" dirty="0">
                <a:latin typeface="Georgia" panose="02040502050405020303" pitchFamily="18" charset="0"/>
                <a:ea typeface="Calibri"/>
              </a:rPr>
            </a:br>
            <a:r>
              <a:rPr lang="ru-RU" dirty="0">
                <a:latin typeface="Georgia" panose="02040502050405020303" pitchFamily="18" charset="0"/>
                <a:ea typeface="Calibri"/>
              </a:rPr>
              <a:t>3.Определите род имён существительных.</a:t>
            </a:r>
            <a:br>
              <a:rPr lang="ru-RU" dirty="0">
                <a:latin typeface="Georgia" panose="02040502050405020303" pitchFamily="18" charset="0"/>
                <a:ea typeface="Calibri"/>
              </a:rPr>
            </a:br>
            <a:r>
              <a:rPr lang="ru-RU" dirty="0">
                <a:latin typeface="Georgia" panose="02040502050405020303" pitchFamily="18" charset="0"/>
                <a:ea typeface="Calibri"/>
              </a:rPr>
              <a:t>4.Какие звуки слышатся на конце слова?</a:t>
            </a:r>
            <a:br>
              <a:rPr lang="ru-RU" dirty="0">
                <a:latin typeface="Georgia" panose="02040502050405020303" pitchFamily="18" charset="0"/>
                <a:ea typeface="Calibri"/>
              </a:rPr>
            </a:br>
            <a:r>
              <a:rPr lang="ru-RU" dirty="0">
                <a:latin typeface="Georgia" panose="02040502050405020303" pitchFamily="18" charset="0"/>
                <a:ea typeface="Calibri"/>
              </a:rPr>
              <a:t>5.Определите, на какие группы можно распределить слова?</a:t>
            </a:r>
            <a:br>
              <a:rPr lang="ru-RU" dirty="0">
                <a:latin typeface="Georgia" panose="02040502050405020303" pitchFamily="18" charset="0"/>
                <a:ea typeface="Calibri"/>
              </a:rPr>
            </a:br>
            <a:r>
              <a:rPr lang="ru-RU" dirty="0">
                <a:latin typeface="Georgia" panose="02040502050405020303" pitchFamily="18" charset="0"/>
                <a:ea typeface="Calibri"/>
              </a:rPr>
              <a:t>6.Запишите слова, распределив их в группы.</a:t>
            </a:r>
            <a:br>
              <a:rPr lang="ru-RU" dirty="0">
                <a:latin typeface="Georgia" panose="02040502050405020303" pitchFamily="18" charset="0"/>
                <a:ea typeface="Calibri"/>
              </a:rPr>
            </a:br>
            <a:r>
              <a:rPr lang="ru-RU" dirty="0">
                <a:latin typeface="Georgia" panose="02040502050405020303" pitchFamily="18" charset="0"/>
                <a:ea typeface="Calibri"/>
              </a:rPr>
              <a:t>7.Чем отличаются написания слов в группах.</a:t>
            </a:r>
            <a:br>
              <a:rPr lang="ru-RU" dirty="0">
                <a:latin typeface="Georgia" panose="02040502050405020303" pitchFamily="18" charset="0"/>
                <a:ea typeface="Calibri"/>
              </a:rPr>
            </a:br>
            <a:r>
              <a:rPr lang="ru-RU" dirty="0">
                <a:latin typeface="Georgia" panose="02040502050405020303" pitchFamily="18" charset="0"/>
                <a:ea typeface="Calibri"/>
              </a:rPr>
              <a:t>8.Сделайте вывод. Сформулируйте правило.</a:t>
            </a:r>
            <a:br>
              <a:rPr lang="ru-RU" dirty="0">
                <a:latin typeface="Georgia" panose="02040502050405020303" pitchFamily="18" charset="0"/>
                <a:ea typeface="Calibri"/>
              </a:rPr>
            </a:br>
            <a:r>
              <a:rPr lang="ru-RU" dirty="0">
                <a:latin typeface="Georgia" panose="02040502050405020303" pitchFamily="18" charset="0"/>
                <a:ea typeface="Calibri"/>
              </a:rPr>
              <a:t>9.Сравни свой вывод с другими парами.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172400" y="2132856"/>
            <a:ext cx="790973" cy="78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57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anose="02040502050405020303" pitchFamily="18" charset="0"/>
              </a:rPr>
              <a:t>Имя существительное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72816"/>
            <a:ext cx="3888432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[ж], [ш], [ч’], [щ’]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на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конце слова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772816"/>
            <a:ext cx="4320480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без [ж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], [ш], [ч’], [щ’] </a:t>
            </a:r>
          </a:p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на конце слова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339752" y="1268760"/>
            <a:ext cx="360040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516216" y="1268760"/>
            <a:ext cx="360040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4313" y="3533526"/>
            <a:ext cx="2075439" cy="1047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м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ужской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род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6421" y="3543666"/>
            <a:ext cx="1995579" cy="10374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ж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енский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род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7632" y="5111004"/>
            <a:ext cx="1368152" cy="6311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б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ез 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34415" y="5095762"/>
            <a:ext cx="879590" cy="6463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688" y="2980692"/>
            <a:ext cx="4206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трелка вниз 12"/>
          <p:cNvSpPr/>
          <p:nvPr/>
        </p:nvSpPr>
        <p:spPr>
          <a:xfrm>
            <a:off x="3414972" y="3013211"/>
            <a:ext cx="360040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122011" y="4598219"/>
            <a:ext cx="360040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394190" y="4581128"/>
            <a:ext cx="360040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7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916</Words>
  <Application>Microsoft Office PowerPoint</Application>
  <PresentationFormat>Экран (4:3)</PresentationFormat>
  <Paragraphs>141</Paragraphs>
  <Slides>24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Мягкий знак (ь) на конце имён существительных после шипящих 3 класс</vt:lpstr>
      <vt:lpstr>Тридцатое января.  Классная работа.</vt:lpstr>
      <vt:lpstr>Роль Ь знака в словах</vt:lpstr>
      <vt:lpstr>Согласные шипящие звуки</vt:lpstr>
      <vt:lpstr>Род имени существительного</vt:lpstr>
      <vt:lpstr>Малыш, мышь, грач, дочь, плащ, помощь.</vt:lpstr>
      <vt:lpstr>ТЕМА урока:</vt:lpstr>
      <vt:lpstr>Мяч, речь, ключ, лещ, вещь,    молодёжь, карандаш, уж, ночь.</vt:lpstr>
      <vt:lpstr>Имя существительное</vt:lpstr>
      <vt:lpstr>Имя существительное</vt:lpstr>
      <vt:lpstr>Имя существительное</vt:lpstr>
      <vt:lpstr>Словарь</vt:lpstr>
      <vt:lpstr>Чиж</vt:lpstr>
      <vt:lpstr>Слайд 14</vt:lpstr>
      <vt:lpstr>ФИЗМИНУТКА</vt:lpstr>
      <vt:lpstr>Слайд 16</vt:lpstr>
      <vt:lpstr>Самостоятельная работа</vt:lpstr>
      <vt:lpstr>Имя существительное</vt:lpstr>
      <vt:lpstr>Лист самоконтроля</vt:lpstr>
      <vt:lpstr>Рефлексия</vt:lpstr>
      <vt:lpstr>Домашнее задание</vt:lpstr>
      <vt:lpstr>Домашнее задание</vt:lpstr>
      <vt:lpstr>Домашнее задание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re</cp:lastModifiedBy>
  <cp:revision>28</cp:revision>
  <cp:lastPrinted>2015-01-27T22:38:00Z</cp:lastPrinted>
  <dcterms:created xsi:type="dcterms:W3CDTF">2014-01-26T23:52:12Z</dcterms:created>
  <dcterms:modified xsi:type="dcterms:W3CDTF">2015-04-01T18:41:16Z</dcterms:modified>
</cp:coreProperties>
</file>