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sldIdLst>
    <p:sldId id="256" r:id="rId2"/>
    <p:sldId id="257" r:id="rId3"/>
    <p:sldId id="280" r:id="rId4"/>
    <p:sldId id="259" r:id="rId5"/>
    <p:sldId id="261" r:id="rId6"/>
    <p:sldId id="281" r:id="rId7"/>
    <p:sldId id="283" r:id="rId8"/>
    <p:sldId id="284" r:id="rId9"/>
    <p:sldId id="285" r:id="rId10"/>
    <p:sldId id="287" r:id="rId11"/>
    <p:sldId id="269" r:id="rId12"/>
    <p:sldId id="286" r:id="rId13"/>
    <p:sldId id="289" r:id="rId14"/>
    <p:sldId id="272" r:id="rId15"/>
    <p:sldId id="290" r:id="rId16"/>
    <p:sldId id="291" r:id="rId17"/>
    <p:sldId id="271" r:id="rId18"/>
    <p:sldId id="270" r:id="rId19"/>
    <p:sldId id="274" r:id="rId20"/>
    <p:sldId id="292" r:id="rId21"/>
  </p:sldIdLst>
  <p:sldSz cx="9144000" cy="6858000" type="screen4x3"/>
  <p:notesSz cx="6858000" cy="9144000"/>
  <p:defaultTextStyle>
    <a:defPPr>
      <a:defRPr lang="ru-RU"/>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60"/>
  </p:normalViewPr>
  <p:slideViewPr>
    <p:cSldViewPr>
      <p:cViewPr varScale="1">
        <p:scale>
          <a:sx n="42" d="100"/>
          <a:sy n="42" d="100"/>
        </p:scale>
        <p:origin x="-117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E607132-6D12-4FD4-BF4D-13DA43CBA21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02555AF-970C-46FB-85FE-233A7243E3E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3EB64E1-2435-4472-AEC8-EB34A05B3DF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0600A5C-F5AA-4052-8FBC-3FAD080C523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DF9D9FA4-D0D0-4A64-828E-5E4042B5CAD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00940F0-B280-4D8C-B83C-2C3D1606B19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3F061B2-A6DD-464D-97E0-6E9F8C62608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902ED7D-CA58-4CB8-BE52-2F0701E9990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357254A-925E-4F0C-ACA4-D85B8BF4F15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8ABFE7E-9E84-4661-A8A6-62B0EE38959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6C71229-D699-41C3-A0E8-A56952BDCC76}"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29A4A7-85FA-4018-9BA0-16972B7ED62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K:\&#1056;&#1072;&#1073;&#1086;&#1095;&#1080;&#1081;%20&#1074;&#1072;&#1088;&#1080;&#1072;&#1085;&#1090;%20&#1091;&#1088;&#1086;&#1082;&#1072;%20&#1086;%20&#1055;&#1072;&#1089;&#1090;&#1077;&#1088;&#1085;&#1072;&#1082;&#1077;\&#1053;&#1080;&#1082;&#1086;&#1075;&#1086;%20&#1085;&#1077;%20&#1073;&#1091;&#1076;&#1077;&#1090;%20&#1074;%20&#1076;&#1086;&#1084;&#1077;.mp3" TargetMode="Externa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all-photo.ru/portret/photos/25414-0.jp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dirty="0"/>
              <a:t>БОРИС  ПАСТЕРНАК</a:t>
            </a:r>
          </a:p>
        </p:txBody>
      </p:sp>
      <p:sp>
        <p:nvSpPr>
          <p:cNvPr id="2051" name="Rectangle 3"/>
          <p:cNvSpPr>
            <a:spLocks noGrp="1" noChangeArrowheads="1"/>
          </p:cNvSpPr>
          <p:nvPr>
            <p:ph type="subTitle" idx="1"/>
          </p:nvPr>
        </p:nvSpPr>
        <p:spPr/>
        <p:txBody>
          <a:bodyPr>
            <a:normAutofit fontScale="77500" lnSpcReduction="20000"/>
          </a:bodyPr>
          <a:lstStyle/>
          <a:p>
            <a:pPr algn="ctr"/>
            <a:r>
              <a:rPr lang="ru-RU" sz="4000" dirty="0"/>
              <a:t>1890-1960</a:t>
            </a:r>
          </a:p>
          <a:p>
            <a:pPr algn="ctr"/>
            <a:r>
              <a:rPr lang="ru-RU" sz="4000" dirty="0"/>
              <a:t>Очерк жизни и творчества</a:t>
            </a:r>
          </a:p>
        </p:txBody>
      </p:sp>
      <p:pic>
        <p:nvPicPr>
          <p:cNvPr id="10241" name="Picture 1" descr="D:\МОИ ДОКУМЕНТЫ\все документы\ФИШЕР Н.А\рисунки\картинки\колобок\1277789317_cadnm1qs.jpg"/>
          <p:cNvPicPr>
            <a:picLocks noChangeAspect="1" noChangeArrowheads="1"/>
          </p:cNvPicPr>
          <p:nvPr/>
        </p:nvPicPr>
        <p:blipFill>
          <a:blip r:embed="rId2" cstate="email"/>
          <a:srcRect/>
          <a:stretch>
            <a:fillRect/>
          </a:stretch>
        </p:blipFill>
        <p:spPr bwMode="auto">
          <a:xfrm>
            <a:off x="285720" y="4857760"/>
            <a:ext cx="2305032" cy="17040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66800" y="268288"/>
            <a:ext cx="7543800" cy="1431925"/>
          </a:xfrm>
        </p:spPr>
        <p:txBody>
          <a:bodyPr/>
          <a:lstStyle/>
          <a:p>
            <a:pPr algn="ctr"/>
            <a:r>
              <a:rPr lang="ru-RU" sz="3600">
                <a:solidFill>
                  <a:srgbClr val="FF9900"/>
                </a:solidFill>
                <a:latin typeface="TagirCTT" pitchFamily="2" charset="0"/>
              </a:rPr>
              <a:t>«Никого не будет в доме…»</a:t>
            </a:r>
            <a:br>
              <a:rPr lang="ru-RU" sz="3600">
                <a:solidFill>
                  <a:srgbClr val="FF9900"/>
                </a:solidFill>
                <a:latin typeface="TagirCTT" pitchFamily="2" charset="0"/>
              </a:rPr>
            </a:br>
            <a:r>
              <a:rPr lang="ru-RU" sz="3600">
                <a:solidFill>
                  <a:srgbClr val="FF9900"/>
                </a:solidFill>
                <a:latin typeface="TagirCTT" pitchFamily="2" charset="0"/>
              </a:rPr>
              <a:t>(1931)</a:t>
            </a:r>
          </a:p>
        </p:txBody>
      </p:sp>
      <p:sp>
        <p:nvSpPr>
          <p:cNvPr id="89091" name="Rectangle 3"/>
          <p:cNvSpPr>
            <a:spLocks noGrp="1" noChangeArrowheads="1"/>
          </p:cNvSpPr>
          <p:nvPr>
            <p:ph sz="half" idx="1"/>
          </p:nvPr>
        </p:nvSpPr>
        <p:spPr>
          <a:xfrm>
            <a:off x="827088" y="1981200"/>
            <a:ext cx="4248150" cy="4616450"/>
          </a:xfrm>
        </p:spPr>
        <p:txBody>
          <a:bodyPr>
            <a:normAutofit/>
          </a:bodyPr>
          <a:lstStyle/>
          <a:p>
            <a:pPr>
              <a:lnSpc>
                <a:spcPct val="90000"/>
              </a:lnSpc>
              <a:buFont typeface="Wingdings" pitchFamily="2" charset="2"/>
              <a:buNone/>
            </a:pPr>
            <a:r>
              <a:rPr lang="ru-RU" sz="2200" b="1">
                <a:latin typeface="Sylfaen" pitchFamily="18" charset="0"/>
              </a:rPr>
              <a:t>Никого не будет в доме,</a:t>
            </a:r>
          </a:p>
          <a:p>
            <a:pPr>
              <a:lnSpc>
                <a:spcPct val="90000"/>
              </a:lnSpc>
              <a:buFont typeface="Wingdings" pitchFamily="2" charset="2"/>
              <a:buNone/>
            </a:pPr>
            <a:r>
              <a:rPr lang="ru-RU" sz="2200" b="1">
                <a:latin typeface="Sylfaen" pitchFamily="18" charset="0"/>
              </a:rPr>
              <a:t>Кроме сумерек. Один</a:t>
            </a:r>
          </a:p>
          <a:p>
            <a:pPr>
              <a:lnSpc>
                <a:spcPct val="90000"/>
              </a:lnSpc>
              <a:buFont typeface="Wingdings" pitchFamily="2" charset="2"/>
              <a:buNone/>
            </a:pPr>
            <a:r>
              <a:rPr lang="ru-RU" sz="2200" b="1">
                <a:latin typeface="Sylfaen" pitchFamily="18" charset="0"/>
              </a:rPr>
              <a:t>Зимний день в сквозном проеме</a:t>
            </a:r>
          </a:p>
          <a:p>
            <a:pPr>
              <a:lnSpc>
                <a:spcPct val="90000"/>
              </a:lnSpc>
              <a:buFont typeface="Wingdings" pitchFamily="2" charset="2"/>
              <a:buNone/>
            </a:pPr>
            <a:r>
              <a:rPr lang="ru-RU" sz="2200" b="1">
                <a:latin typeface="Sylfaen" pitchFamily="18" charset="0"/>
              </a:rPr>
              <a:t>Незадернутых гардин.</a:t>
            </a:r>
          </a:p>
          <a:p>
            <a:pPr>
              <a:lnSpc>
                <a:spcPct val="90000"/>
              </a:lnSpc>
              <a:buFont typeface="Wingdings" pitchFamily="2" charset="2"/>
              <a:buNone/>
            </a:pPr>
            <a:r>
              <a:rPr lang="ru-RU" sz="2200" b="1">
                <a:latin typeface="Sylfaen" pitchFamily="18" charset="0"/>
              </a:rPr>
              <a:t>Только </a:t>
            </a:r>
            <a:r>
              <a:rPr lang="ru-RU" sz="2200" b="1">
                <a:solidFill>
                  <a:srgbClr val="FF9900"/>
                </a:solidFill>
                <a:effectLst>
                  <a:outerShdw blurRad="38100" dist="38100" dir="2700000" algn="tl">
                    <a:srgbClr val="000000"/>
                  </a:outerShdw>
                </a:effectLst>
                <a:latin typeface="Sylfaen" pitchFamily="18" charset="0"/>
              </a:rPr>
              <a:t>белых мокрых комьев</a:t>
            </a:r>
          </a:p>
          <a:p>
            <a:pPr>
              <a:lnSpc>
                <a:spcPct val="90000"/>
              </a:lnSpc>
              <a:buFont typeface="Wingdings" pitchFamily="2" charset="2"/>
              <a:buNone/>
            </a:pPr>
            <a:r>
              <a:rPr lang="ru-RU" sz="2200" b="1">
                <a:latin typeface="Sylfaen" pitchFamily="18" charset="0"/>
              </a:rPr>
              <a:t>Быстрый промельк моховой,</a:t>
            </a:r>
          </a:p>
          <a:p>
            <a:pPr>
              <a:lnSpc>
                <a:spcPct val="90000"/>
              </a:lnSpc>
              <a:buFont typeface="Wingdings" pitchFamily="2" charset="2"/>
              <a:buNone/>
            </a:pPr>
            <a:r>
              <a:rPr lang="ru-RU" sz="2200" b="1">
                <a:latin typeface="Sylfaen" pitchFamily="18" charset="0"/>
              </a:rPr>
              <a:t>Только крыши, снег, и, кроме</a:t>
            </a:r>
          </a:p>
          <a:p>
            <a:pPr>
              <a:lnSpc>
                <a:spcPct val="90000"/>
              </a:lnSpc>
              <a:buFont typeface="Wingdings" pitchFamily="2" charset="2"/>
              <a:buNone/>
            </a:pPr>
            <a:r>
              <a:rPr lang="ru-RU" sz="2200" b="1">
                <a:latin typeface="Sylfaen" pitchFamily="18" charset="0"/>
              </a:rPr>
              <a:t>Крыш и снега, никого.</a:t>
            </a:r>
          </a:p>
          <a:p>
            <a:pPr>
              <a:lnSpc>
                <a:spcPct val="90000"/>
              </a:lnSpc>
              <a:buFont typeface="Wingdings" pitchFamily="2" charset="2"/>
              <a:buNone/>
            </a:pPr>
            <a:r>
              <a:rPr lang="ru-RU" sz="2200" b="1">
                <a:latin typeface="Sylfaen" pitchFamily="18" charset="0"/>
              </a:rPr>
              <a:t>И опять зачертит иней,</a:t>
            </a:r>
          </a:p>
          <a:p>
            <a:pPr>
              <a:lnSpc>
                <a:spcPct val="90000"/>
              </a:lnSpc>
              <a:buFont typeface="Wingdings" pitchFamily="2" charset="2"/>
              <a:buNone/>
            </a:pPr>
            <a:r>
              <a:rPr lang="ru-RU" sz="2200" b="1">
                <a:latin typeface="Sylfaen" pitchFamily="18" charset="0"/>
              </a:rPr>
              <a:t>И опять завертит мной</a:t>
            </a:r>
          </a:p>
          <a:p>
            <a:pPr>
              <a:lnSpc>
                <a:spcPct val="90000"/>
              </a:lnSpc>
              <a:buFont typeface="Wingdings" pitchFamily="2" charset="2"/>
              <a:buNone/>
            </a:pPr>
            <a:r>
              <a:rPr lang="ru-RU" sz="2200" b="1">
                <a:latin typeface="Sylfaen" pitchFamily="18" charset="0"/>
              </a:rPr>
              <a:t>Прошлогоднее унынье</a:t>
            </a:r>
          </a:p>
          <a:p>
            <a:pPr>
              <a:lnSpc>
                <a:spcPct val="90000"/>
              </a:lnSpc>
              <a:buFont typeface="Wingdings" pitchFamily="2" charset="2"/>
              <a:buNone/>
            </a:pPr>
            <a:r>
              <a:rPr lang="ru-RU" sz="2200" b="1">
                <a:latin typeface="Sylfaen" pitchFamily="18" charset="0"/>
              </a:rPr>
              <a:t>И дела зимы иной.</a:t>
            </a:r>
          </a:p>
          <a:p>
            <a:pPr>
              <a:lnSpc>
                <a:spcPct val="90000"/>
              </a:lnSpc>
            </a:pPr>
            <a:endParaRPr lang="ru-RU" sz="2200"/>
          </a:p>
        </p:txBody>
      </p:sp>
      <p:sp>
        <p:nvSpPr>
          <p:cNvPr id="89092" name="Rectangle 4"/>
          <p:cNvSpPr>
            <a:spLocks noGrp="1" noChangeArrowheads="1"/>
          </p:cNvSpPr>
          <p:nvPr>
            <p:ph sz="half" idx="2"/>
          </p:nvPr>
        </p:nvSpPr>
        <p:spPr>
          <a:xfrm>
            <a:off x="4930775" y="2008188"/>
            <a:ext cx="4321175" cy="4876800"/>
          </a:xfrm>
        </p:spPr>
        <p:txBody>
          <a:bodyPr>
            <a:normAutofit/>
          </a:bodyPr>
          <a:lstStyle/>
          <a:p>
            <a:pPr>
              <a:lnSpc>
                <a:spcPct val="90000"/>
              </a:lnSpc>
              <a:buFont typeface="Wingdings" pitchFamily="2" charset="2"/>
              <a:buNone/>
            </a:pPr>
            <a:r>
              <a:rPr lang="ru-RU" sz="2200" b="1">
                <a:latin typeface="Sylfaen" pitchFamily="18" charset="0"/>
              </a:rPr>
              <a:t>И опять кольнут доныне</a:t>
            </a:r>
          </a:p>
          <a:p>
            <a:pPr>
              <a:lnSpc>
                <a:spcPct val="90000"/>
              </a:lnSpc>
              <a:buFont typeface="Wingdings" pitchFamily="2" charset="2"/>
              <a:buNone/>
            </a:pPr>
            <a:r>
              <a:rPr lang="ru-RU" sz="2200" b="1">
                <a:latin typeface="Sylfaen" pitchFamily="18" charset="0"/>
              </a:rPr>
              <a:t>Неотпущенной виной,</a:t>
            </a:r>
          </a:p>
          <a:p>
            <a:pPr>
              <a:lnSpc>
                <a:spcPct val="90000"/>
              </a:lnSpc>
              <a:buFont typeface="Wingdings" pitchFamily="2" charset="2"/>
              <a:buNone/>
            </a:pPr>
            <a:r>
              <a:rPr lang="ru-RU" sz="2200" b="1">
                <a:latin typeface="Sylfaen" pitchFamily="18" charset="0"/>
              </a:rPr>
              <a:t>И окно по крестовине</a:t>
            </a:r>
          </a:p>
          <a:p>
            <a:pPr>
              <a:lnSpc>
                <a:spcPct val="90000"/>
              </a:lnSpc>
              <a:buFont typeface="Wingdings" pitchFamily="2" charset="2"/>
              <a:buNone/>
            </a:pPr>
            <a:r>
              <a:rPr lang="ru-RU" sz="2200" b="1">
                <a:latin typeface="Sylfaen" pitchFamily="18" charset="0"/>
              </a:rPr>
              <a:t>Сдавит голод дровяной.</a:t>
            </a:r>
          </a:p>
          <a:p>
            <a:pPr>
              <a:lnSpc>
                <a:spcPct val="90000"/>
              </a:lnSpc>
              <a:buFont typeface="Wingdings" pitchFamily="2" charset="2"/>
              <a:buNone/>
            </a:pPr>
            <a:r>
              <a:rPr lang="ru-RU" sz="2200" b="1">
                <a:latin typeface="Sylfaen" pitchFamily="18" charset="0"/>
              </a:rPr>
              <a:t>Но нежданно по портьере</a:t>
            </a:r>
          </a:p>
          <a:p>
            <a:pPr>
              <a:lnSpc>
                <a:spcPct val="90000"/>
              </a:lnSpc>
              <a:buFont typeface="Wingdings" pitchFamily="2" charset="2"/>
              <a:buNone/>
            </a:pPr>
            <a:r>
              <a:rPr lang="ru-RU" sz="2200" b="1">
                <a:latin typeface="Sylfaen" pitchFamily="18" charset="0"/>
              </a:rPr>
              <a:t>Пробежит сомненья дрожь,-</a:t>
            </a:r>
          </a:p>
          <a:p>
            <a:pPr>
              <a:lnSpc>
                <a:spcPct val="90000"/>
              </a:lnSpc>
              <a:buFont typeface="Wingdings" pitchFamily="2" charset="2"/>
              <a:buNone/>
            </a:pPr>
            <a:r>
              <a:rPr lang="ru-RU" sz="2200" b="1">
                <a:latin typeface="Sylfaen" pitchFamily="18" charset="0"/>
              </a:rPr>
              <a:t>Тишину шагами меря.</a:t>
            </a:r>
          </a:p>
          <a:p>
            <a:pPr>
              <a:lnSpc>
                <a:spcPct val="90000"/>
              </a:lnSpc>
              <a:buFont typeface="Wingdings" pitchFamily="2" charset="2"/>
              <a:buNone/>
            </a:pPr>
            <a:r>
              <a:rPr lang="ru-RU" sz="2200" b="1">
                <a:latin typeface="Sylfaen" pitchFamily="18" charset="0"/>
              </a:rPr>
              <a:t>Ты, </a:t>
            </a:r>
            <a:r>
              <a:rPr lang="ru-RU" sz="2200" b="1">
                <a:solidFill>
                  <a:srgbClr val="FF9900"/>
                </a:solidFill>
                <a:effectLst>
                  <a:outerShdw blurRad="38100" dist="38100" dir="2700000" algn="tl">
                    <a:srgbClr val="000000"/>
                  </a:outerShdw>
                </a:effectLst>
                <a:latin typeface="Sylfaen" pitchFamily="18" charset="0"/>
              </a:rPr>
              <a:t>как будущность</a:t>
            </a:r>
            <a:r>
              <a:rPr lang="ru-RU" sz="2200" b="1">
                <a:latin typeface="Sylfaen" pitchFamily="18" charset="0"/>
              </a:rPr>
              <a:t>, войдешь.</a:t>
            </a:r>
          </a:p>
          <a:p>
            <a:pPr>
              <a:lnSpc>
                <a:spcPct val="90000"/>
              </a:lnSpc>
              <a:buFont typeface="Wingdings" pitchFamily="2" charset="2"/>
              <a:buNone/>
            </a:pPr>
            <a:r>
              <a:rPr lang="ru-RU" sz="2200" b="1">
                <a:latin typeface="Sylfaen" pitchFamily="18" charset="0"/>
              </a:rPr>
              <a:t>Ты появишься из двери</a:t>
            </a:r>
          </a:p>
          <a:p>
            <a:pPr>
              <a:lnSpc>
                <a:spcPct val="90000"/>
              </a:lnSpc>
              <a:buFont typeface="Wingdings" pitchFamily="2" charset="2"/>
              <a:buNone/>
            </a:pPr>
            <a:r>
              <a:rPr lang="ru-RU" sz="2200" b="1">
                <a:solidFill>
                  <a:srgbClr val="FF9900"/>
                </a:solidFill>
                <a:effectLst>
                  <a:outerShdw blurRad="38100" dist="38100" dir="2700000" algn="tl">
                    <a:srgbClr val="000000"/>
                  </a:outerShdw>
                </a:effectLst>
                <a:latin typeface="Sylfaen" pitchFamily="18" charset="0"/>
              </a:rPr>
              <a:t>В чем-то белом</a:t>
            </a:r>
            <a:r>
              <a:rPr lang="ru-RU" sz="2200" b="1">
                <a:latin typeface="Sylfaen" pitchFamily="18" charset="0"/>
              </a:rPr>
              <a:t>, без причуд,</a:t>
            </a:r>
          </a:p>
          <a:p>
            <a:pPr>
              <a:lnSpc>
                <a:spcPct val="90000"/>
              </a:lnSpc>
              <a:buFont typeface="Wingdings" pitchFamily="2" charset="2"/>
              <a:buNone/>
            </a:pPr>
            <a:r>
              <a:rPr lang="ru-RU" sz="2200" b="1">
                <a:latin typeface="Sylfaen" pitchFamily="18" charset="0"/>
              </a:rPr>
              <a:t>В чем-то, впрямь из тех материй,</a:t>
            </a:r>
          </a:p>
          <a:p>
            <a:pPr>
              <a:lnSpc>
                <a:spcPct val="90000"/>
              </a:lnSpc>
              <a:buFont typeface="Wingdings" pitchFamily="2" charset="2"/>
              <a:buNone/>
            </a:pPr>
            <a:r>
              <a:rPr lang="ru-RU" sz="2200" b="1">
                <a:latin typeface="Sylfaen" pitchFamily="18" charset="0"/>
              </a:rPr>
              <a:t>Из которых </a:t>
            </a:r>
            <a:r>
              <a:rPr lang="ru-RU" sz="2200" b="1">
                <a:solidFill>
                  <a:srgbClr val="FF9900"/>
                </a:solidFill>
                <a:effectLst>
                  <a:outerShdw blurRad="38100" dist="38100" dir="2700000" algn="tl">
                    <a:srgbClr val="000000"/>
                  </a:outerShdw>
                </a:effectLst>
                <a:latin typeface="Sylfaen" pitchFamily="18" charset="0"/>
              </a:rPr>
              <a:t>хлопья шьют</a:t>
            </a:r>
            <a:r>
              <a:rPr lang="ru-RU" sz="2200" b="1">
                <a:latin typeface="Sylfaen" pitchFamily="18" charset="0"/>
              </a:rPr>
              <a:t>.</a:t>
            </a:r>
          </a:p>
        </p:txBody>
      </p:sp>
      <p:sp>
        <p:nvSpPr>
          <p:cNvPr id="89093" name="Rectangle 5"/>
          <p:cNvSpPr>
            <a:spLocks noChangeArrowheads="1"/>
          </p:cNvSpPr>
          <p:nvPr/>
        </p:nvSpPr>
        <p:spPr bwMode="auto">
          <a:xfrm>
            <a:off x="0" y="12430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89098" name="Object 10"/>
          <p:cNvGraphicFramePr>
            <a:graphicFrameLocks noChangeAspect="1"/>
          </p:cNvGraphicFramePr>
          <p:nvPr/>
        </p:nvGraphicFramePr>
        <p:xfrm>
          <a:off x="-36513" y="0"/>
          <a:ext cx="9361488" cy="7021513"/>
        </p:xfrm>
        <a:graphic>
          <a:graphicData uri="http://schemas.openxmlformats.org/presentationml/2006/ole">
            <p:oleObj spid="_x0000_s1032" name="Слайд" r:id="rId4" imgW="4532369" imgH="3398460" progId="PowerPoint.Slide.8">
              <p:embed/>
            </p:oleObj>
          </a:graphicData>
        </a:graphic>
      </p:graphicFrame>
      <p:pic>
        <p:nvPicPr>
          <p:cNvPr id="89104" name="Никого не будет в доме.mp3">
            <a:hlinkClick r:id="" action="ppaction://media"/>
          </p:cNvPr>
          <p:cNvPicPr>
            <a:picLocks noRot="1" noChangeAspect="1" noChangeArrowheads="1"/>
          </p:cNvPicPr>
          <p:nvPr>
            <a:audioFile r:link="rId2"/>
          </p:nvPr>
        </p:nvPicPr>
        <p:blipFill>
          <a:blip r:embed="rId5" cstate="email">
            <a:extLst>
              <a:ext uri="{28A0092B-C50C-407E-A947-70E740481C1C}">
                <a14:useLocalDpi xmlns:a14="http://schemas.microsoft.com/office/drawing/2010/main" xmlns="" val="0"/>
              </a:ext>
            </a:extLst>
          </a:blip>
          <a:srcRect/>
          <a:stretch>
            <a:fillRect/>
          </a:stretch>
        </p:blipFill>
        <p:spPr bwMode="auto">
          <a:xfrm>
            <a:off x="2987675" y="6553200"/>
            <a:ext cx="304800" cy="30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5586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10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2361" fill="hold"/>
                                        <p:tgtEl>
                                          <p:spTgt spid="89104"/>
                                        </p:tgtEl>
                                      </p:cBhvr>
                                    </p:cmd>
                                  </p:childTnLst>
                                </p:cTn>
                              </p:par>
                            </p:childTnLst>
                          </p:cTn>
                        </p:par>
                      </p:childTnLst>
                    </p:cTn>
                  </p:par>
                </p:childTnLst>
              </p:cTn>
              <p:nextCondLst>
                <p:cond evt="onClick" delay="0">
                  <p:tgtEl>
                    <p:spTgt spid="8910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910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468313" y="260350"/>
            <a:ext cx="8385175" cy="1431925"/>
          </a:xfrm>
        </p:spPr>
        <p:txBody>
          <a:bodyPr/>
          <a:lstStyle/>
          <a:p>
            <a:pPr algn="ctr"/>
            <a:r>
              <a:rPr lang="ru-RU" sz="4000">
                <a:latin typeface="Arial" charset="0"/>
              </a:rPr>
              <a:t>Роман «Доктор Живаго»</a:t>
            </a:r>
          </a:p>
        </p:txBody>
      </p:sp>
      <p:sp>
        <p:nvSpPr>
          <p:cNvPr id="48131" name="Rectangle 3"/>
          <p:cNvSpPr>
            <a:spLocks noGrp="1" noRot="1" noChangeArrowheads="1"/>
          </p:cNvSpPr>
          <p:nvPr>
            <p:ph idx="1"/>
          </p:nvPr>
        </p:nvSpPr>
        <p:spPr>
          <a:xfrm>
            <a:off x="838200" y="1484313"/>
            <a:ext cx="8007350" cy="4897437"/>
          </a:xfrm>
        </p:spPr>
        <p:txBody>
          <a:bodyPr/>
          <a:lstStyle/>
          <a:p>
            <a:pPr>
              <a:lnSpc>
                <a:spcPct val="90000"/>
              </a:lnSpc>
              <a:buFont typeface="Wingdings" pitchFamily="2" charset="2"/>
              <a:buNone/>
            </a:pPr>
            <a:endParaRPr lang="ru-RU"/>
          </a:p>
          <a:p>
            <a:pPr>
              <a:lnSpc>
                <a:spcPct val="90000"/>
              </a:lnSpc>
              <a:buFont typeface="Wingdings" pitchFamily="2" charset="2"/>
              <a:buNone/>
            </a:pPr>
            <a:r>
              <a:rPr lang="ru-RU"/>
              <a:t>*** 1946 – 1955 г - работа над романом; </a:t>
            </a:r>
          </a:p>
          <a:p>
            <a:pPr>
              <a:lnSpc>
                <a:spcPct val="90000"/>
              </a:lnSpc>
              <a:buFont typeface="Wingdings" pitchFamily="2" charset="2"/>
              <a:buNone/>
            </a:pPr>
            <a:r>
              <a:rPr lang="ru-RU"/>
              <a:t>***  В издании романа на родине – отказать;</a:t>
            </a:r>
          </a:p>
          <a:p>
            <a:pPr>
              <a:lnSpc>
                <a:spcPct val="90000"/>
              </a:lnSpc>
              <a:buFont typeface="Wingdings" pitchFamily="2" charset="2"/>
              <a:buNone/>
            </a:pPr>
            <a:r>
              <a:rPr lang="ru-RU"/>
              <a:t>***  1957 г.– издание романа  за рубежом: в Италии, Англии, Франции, Германии, Швеции.</a:t>
            </a:r>
          </a:p>
          <a:p>
            <a:pPr>
              <a:lnSpc>
                <a:spcPct val="90000"/>
              </a:lnSpc>
              <a:buFont typeface="Wingdings" pitchFamily="2" charset="2"/>
              <a:buNone/>
            </a:pP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20" y="404664"/>
            <a:ext cx="7858180" cy="5667542"/>
          </a:xfrm>
        </p:spPr>
        <p:txBody>
          <a:bodyPr>
            <a:normAutofit lnSpcReduction="10000"/>
          </a:bodyPr>
          <a:lstStyle/>
          <a:p>
            <a:pPr marL="0" indent="0">
              <a:buNone/>
            </a:pPr>
            <a:r>
              <a:rPr lang="ru-RU" sz="2000" dirty="0" smtClean="0"/>
              <a:t>«Юра, – писала ему Антонина Александровна, – знаешь ли ты, что у нас есть дочь? Ее крестили Машей. Теперь о другом. Несколько видных деятелей, папу и нас, как членов его семьи, высылают из России за границу. Это – несчастье и надо благодарить Бога за такую форму изгнания в такое страшное время. Если бы ты нашелся и был тут, ты поехал бы с нами. Но я верю в </a:t>
            </a:r>
            <a:r>
              <a:rPr lang="ru-RU" sz="2000" dirty="0" err="1" smtClean="0"/>
              <a:t>сбыточность</a:t>
            </a:r>
            <a:r>
              <a:rPr lang="ru-RU" sz="2000" dirty="0" smtClean="0"/>
              <a:t> такого счастья. Все горе в том, что я люблю тебя, а ты меня не любишь. Ах, как я люблю тебя, если бы только мы могли себе представить. Я люблю все особенное в тебе, все выгодное и невыгодное, все обыкновенные твои стороны, дорогие в их необыкновенном соединении, облагороженное внутренним содержанием лица, которое без этого, может быть, казалось бы некрасивым, талант и ум, как бы занявшие место начисто отсутствующей воли. Мне верится, что ты жив и отыщешься, и сам сможешь исхлопотать себе отдельное разрешение на заграничную поездку, и все мы опять окажемся в сборе в одном месте. Мне все это дорого, и я не знаю человека лучше тебя</a:t>
            </a:r>
            <a:r>
              <a:rPr lang="ru-RU" sz="2800" dirty="0" smtClean="0"/>
              <a:t>».</a:t>
            </a:r>
            <a:endParaRPr lang="ru-RU" sz="2800" dirty="0"/>
          </a:p>
        </p:txBody>
      </p:sp>
    </p:spTree>
    <p:extLst>
      <p:ext uri="{BB962C8B-B14F-4D97-AF65-F5344CB8AC3E}">
        <p14:creationId xmlns:p14="http://schemas.microsoft.com/office/powerpoint/2010/main" xmlns="" val="725921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763713" y="333375"/>
            <a:ext cx="5521325" cy="1108075"/>
          </a:xfrm>
        </p:spPr>
        <p:txBody>
          <a:bodyPr>
            <a:normAutofit fontScale="90000"/>
          </a:bodyPr>
          <a:lstStyle/>
          <a:p>
            <a:pPr algn="ctr"/>
            <a:r>
              <a:rPr lang="ru-RU" sz="4200">
                <a:solidFill>
                  <a:srgbClr val="FF9900"/>
                </a:solidFill>
                <a:latin typeface="TagirCTT" pitchFamily="2" charset="0"/>
              </a:rPr>
              <a:t>Зимняя ночь </a:t>
            </a:r>
            <a:br>
              <a:rPr lang="ru-RU" sz="4200">
                <a:solidFill>
                  <a:srgbClr val="FF9900"/>
                </a:solidFill>
                <a:latin typeface="TagirCTT" pitchFamily="2" charset="0"/>
              </a:rPr>
            </a:br>
            <a:r>
              <a:rPr lang="ru-RU" sz="4000">
                <a:solidFill>
                  <a:srgbClr val="FF9900"/>
                </a:solidFill>
                <a:latin typeface="TagirCTT" pitchFamily="2" charset="0"/>
              </a:rPr>
              <a:t>(1946)</a:t>
            </a:r>
            <a:endParaRPr lang="ru-RU" sz="4000">
              <a:solidFill>
                <a:srgbClr val="FF9900"/>
              </a:solidFill>
            </a:endParaRPr>
          </a:p>
        </p:txBody>
      </p:sp>
      <p:sp>
        <p:nvSpPr>
          <p:cNvPr id="84995" name="Rectangle 3"/>
          <p:cNvSpPr>
            <a:spLocks noGrp="1" noChangeArrowheads="1"/>
          </p:cNvSpPr>
          <p:nvPr>
            <p:ph sz="half" idx="1"/>
          </p:nvPr>
        </p:nvSpPr>
        <p:spPr>
          <a:xfrm>
            <a:off x="996950" y="1916113"/>
            <a:ext cx="3935413" cy="4876800"/>
          </a:xfrm>
        </p:spPr>
        <p:txBody>
          <a:bodyPr>
            <a:normAutofit lnSpcReduction="10000"/>
          </a:bodyPr>
          <a:lstStyle/>
          <a:p>
            <a:pPr>
              <a:lnSpc>
                <a:spcPct val="80000"/>
              </a:lnSpc>
              <a:buFont typeface="Wingdings" pitchFamily="2" charset="2"/>
              <a:buNone/>
            </a:pPr>
            <a:r>
              <a:rPr lang="ru-RU" sz="2000" b="1">
                <a:latin typeface="Sylfaen" pitchFamily="18" charset="0"/>
              </a:rPr>
              <a:t>Мело, мело по всей земле</a:t>
            </a:r>
          </a:p>
          <a:p>
            <a:pPr>
              <a:lnSpc>
                <a:spcPct val="80000"/>
              </a:lnSpc>
              <a:buFont typeface="Wingdings" pitchFamily="2" charset="2"/>
              <a:buNone/>
            </a:pPr>
            <a:r>
              <a:rPr lang="ru-RU" sz="2000" b="1">
                <a:latin typeface="Sylfaen" pitchFamily="18" charset="0"/>
              </a:rPr>
              <a:t>Во все пределы.</a:t>
            </a:r>
          </a:p>
          <a:p>
            <a:pPr>
              <a:lnSpc>
                <a:spcPct val="80000"/>
              </a:lnSpc>
              <a:buFont typeface="Wingdings" pitchFamily="2" charset="2"/>
              <a:buNone/>
            </a:pPr>
            <a:r>
              <a:rPr lang="ru-RU" sz="2000" b="1">
                <a:solidFill>
                  <a:srgbClr val="FF9900"/>
                </a:solidFill>
                <a:effectLst>
                  <a:outerShdw blurRad="38100" dist="38100" dir="2700000" algn="tl">
                    <a:srgbClr val="000000"/>
                  </a:outerShdw>
                </a:effectLst>
                <a:latin typeface="Sylfaen" pitchFamily="18" charset="0"/>
              </a:rPr>
              <a:t>Свеча горела на столе,</a:t>
            </a:r>
          </a:p>
          <a:p>
            <a:pPr>
              <a:lnSpc>
                <a:spcPct val="80000"/>
              </a:lnSpc>
              <a:buFont typeface="Wingdings" pitchFamily="2" charset="2"/>
              <a:buNone/>
            </a:pPr>
            <a:r>
              <a:rPr lang="ru-RU" sz="2000" b="1">
                <a:solidFill>
                  <a:srgbClr val="FF9900"/>
                </a:solidFill>
                <a:effectLst>
                  <a:outerShdw blurRad="38100" dist="38100" dir="2700000" algn="tl">
                    <a:srgbClr val="000000"/>
                  </a:outerShdw>
                </a:effectLst>
                <a:latin typeface="Sylfaen" pitchFamily="18" charset="0"/>
              </a:rPr>
              <a:t>Свеча горела.</a:t>
            </a:r>
          </a:p>
          <a:p>
            <a:pPr>
              <a:lnSpc>
                <a:spcPct val="80000"/>
              </a:lnSpc>
              <a:buFont typeface="Wingdings" pitchFamily="2" charset="2"/>
              <a:buNone/>
            </a:pPr>
            <a:r>
              <a:rPr lang="ru-RU" sz="2000" b="1">
                <a:latin typeface="Sylfaen" pitchFamily="18" charset="0"/>
              </a:rPr>
              <a:t>Как летом роем мошкара</a:t>
            </a:r>
          </a:p>
          <a:p>
            <a:pPr>
              <a:lnSpc>
                <a:spcPct val="80000"/>
              </a:lnSpc>
              <a:buFont typeface="Wingdings" pitchFamily="2" charset="2"/>
              <a:buNone/>
            </a:pPr>
            <a:r>
              <a:rPr lang="ru-RU" sz="2000" b="1">
                <a:latin typeface="Sylfaen" pitchFamily="18" charset="0"/>
              </a:rPr>
              <a:t>Летит на пламя,</a:t>
            </a:r>
          </a:p>
          <a:p>
            <a:pPr>
              <a:lnSpc>
                <a:spcPct val="80000"/>
              </a:lnSpc>
              <a:buFont typeface="Wingdings" pitchFamily="2" charset="2"/>
              <a:buNone/>
            </a:pPr>
            <a:r>
              <a:rPr lang="ru-RU" sz="2000" b="1">
                <a:latin typeface="Sylfaen" pitchFamily="18" charset="0"/>
              </a:rPr>
              <a:t>Слетались хлопья со двора</a:t>
            </a:r>
          </a:p>
          <a:p>
            <a:pPr>
              <a:lnSpc>
                <a:spcPct val="80000"/>
              </a:lnSpc>
              <a:buFont typeface="Wingdings" pitchFamily="2" charset="2"/>
              <a:buNone/>
            </a:pPr>
            <a:r>
              <a:rPr lang="ru-RU" sz="2000" b="1">
                <a:latin typeface="Sylfaen" pitchFamily="18" charset="0"/>
              </a:rPr>
              <a:t>К оконной раме.</a:t>
            </a:r>
          </a:p>
          <a:p>
            <a:pPr>
              <a:lnSpc>
                <a:spcPct val="80000"/>
              </a:lnSpc>
              <a:buFont typeface="Wingdings" pitchFamily="2" charset="2"/>
              <a:buNone/>
            </a:pPr>
            <a:r>
              <a:rPr lang="ru-RU" sz="2000" b="1">
                <a:latin typeface="Sylfaen" pitchFamily="18" charset="0"/>
              </a:rPr>
              <a:t>Метель лепила на стекле</a:t>
            </a:r>
          </a:p>
          <a:p>
            <a:pPr>
              <a:lnSpc>
                <a:spcPct val="80000"/>
              </a:lnSpc>
              <a:buFont typeface="Wingdings" pitchFamily="2" charset="2"/>
              <a:buNone/>
            </a:pPr>
            <a:r>
              <a:rPr lang="ru-RU" sz="2000" b="1">
                <a:latin typeface="Sylfaen" pitchFamily="18" charset="0"/>
              </a:rPr>
              <a:t>Кружки и стрелы.</a:t>
            </a:r>
          </a:p>
          <a:p>
            <a:pPr>
              <a:lnSpc>
                <a:spcPct val="80000"/>
              </a:lnSpc>
              <a:buFont typeface="Wingdings" pitchFamily="2" charset="2"/>
              <a:buNone/>
            </a:pPr>
            <a:r>
              <a:rPr lang="ru-RU" sz="2000" b="1">
                <a:solidFill>
                  <a:srgbClr val="FF9900"/>
                </a:solidFill>
                <a:effectLst>
                  <a:outerShdw blurRad="38100" dist="38100" dir="2700000" algn="tl">
                    <a:srgbClr val="000000"/>
                  </a:outerShdw>
                </a:effectLst>
                <a:latin typeface="Sylfaen" pitchFamily="18" charset="0"/>
              </a:rPr>
              <a:t>Свеча горела на столе,</a:t>
            </a:r>
          </a:p>
          <a:p>
            <a:pPr>
              <a:lnSpc>
                <a:spcPct val="80000"/>
              </a:lnSpc>
              <a:buFont typeface="Wingdings" pitchFamily="2" charset="2"/>
              <a:buNone/>
            </a:pPr>
            <a:r>
              <a:rPr lang="ru-RU" sz="2000" b="1">
                <a:solidFill>
                  <a:srgbClr val="FF9900"/>
                </a:solidFill>
                <a:effectLst>
                  <a:outerShdw blurRad="38100" dist="38100" dir="2700000" algn="tl">
                    <a:srgbClr val="000000"/>
                  </a:outerShdw>
                </a:effectLst>
                <a:latin typeface="Sylfaen" pitchFamily="18" charset="0"/>
              </a:rPr>
              <a:t>Свеча горела.</a:t>
            </a:r>
          </a:p>
          <a:p>
            <a:pPr>
              <a:lnSpc>
                <a:spcPct val="80000"/>
              </a:lnSpc>
              <a:buFont typeface="Wingdings" pitchFamily="2" charset="2"/>
              <a:buNone/>
            </a:pPr>
            <a:r>
              <a:rPr lang="ru-RU" sz="2000" b="1">
                <a:latin typeface="Sylfaen" pitchFamily="18" charset="0"/>
              </a:rPr>
              <a:t>На озаренный потолок</a:t>
            </a:r>
          </a:p>
          <a:p>
            <a:pPr>
              <a:lnSpc>
                <a:spcPct val="80000"/>
              </a:lnSpc>
              <a:buFont typeface="Wingdings" pitchFamily="2" charset="2"/>
              <a:buNone/>
            </a:pPr>
            <a:r>
              <a:rPr lang="ru-RU" sz="2000" b="1">
                <a:latin typeface="Sylfaen" pitchFamily="18" charset="0"/>
              </a:rPr>
              <a:t>Ложились тени,</a:t>
            </a:r>
          </a:p>
          <a:p>
            <a:pPr>
              <a:lnSpc>
                <a:spcPct val="80000"/>
              </a:lnSpc>
              <a:buFont typeface="Wingdings" pitchFamily="2" charset="2"/>
              <a:buNone/>
            </a:pPr>
            <a:r>
              <a:rPr lang="ru-RU" sz="2000" b="1">
                <a:latin typeface="Sylfaen" pitchFamily="18" charset="0"/>
              </a:rPr>
              <a:t>Скрещенья рук, скрещенья ног,</a:t>
            </a:r>
          </a:p>
          <a:p>
            <a:pPr>
              <a:lnSpc>
                <a:spcPct val="80000"/>
              </a:lnSpc>
              <a:buFont typeface="Wingdings" pitchFamily="2" charset="2"/>
              <a:buNone/>
            </a:pPr>
            <a:r>
              <a:rPr lang="ru-RU" sz="2000" b="1">
                <a:latin typeface="Sylfaen" pitchFamily="18" charset="0"/>
              </a:rPr>
              <a:t>Судьбы скрещенья.</a:t>
            </a:r>
          </a:p>
          <a:p>
            <a:pPr>
              <a:lnSpc>
                <a:spcPct val="80000"/>
              </a:lnSpc>
            </a:pPr>
            <a:endParaRPr lang="ru-RU" sz="2000" b="1">
              <a:latin typeface="Sylfaen" pitchFamily="18" charset="0"/>
            </a:endParaRPr>
          </a:p>
        </p:txBody>
      </p:sp>
      <p:sp>
        <p:nvSpPr>
          <p:cNvPr id="84996" name="Rectangle 4"/>
          <p:cNvSpPr>
            <a:spLocks noGrp="1" noChangeArrowheads="1"/>
          </p:cNvSpPr>
          <p:nvPr>
            <p:ph sz="half" idx="2"/>
          </p:nvPr>
        </p:nvSpPr>
        <p:spPr>
          <a:xfrm>
            <a:off x="4787900" y="1916113"/>
            <a:ext cx="3978275" cy="5184775"/>
          </a:xfrm>
        </p:spPr>
        <p:txBody>
          <a:bodyPr>
            <a:normAutofit lnSpcReduction="10000"/>
          </a:bodyPr>
          <a:lstStyle/>
          <a:p>
            <a:pPr>
              <a:lnSpc>
                <a:spcPct val="80000"/>
              </a:lnSpc>
              <a:buFont typeface="Wingdings" pitchFamily="2" charset="2"/>
              <a:buNone/>
            </a:pPr>
            <a:r>
              <a:rPr lang="ru-RU" sz="2000" b="1">
                <a:latin typeface="Sylfaen" pitchFamily="18" charset="0"/>
              </a:rPr>
              <a:t>И падали два башмачка</a:t>
            </a:r>
          </a:p>
          <a:p>
            <a:pPr>
              <a:lnSpc>
                <a:spcPct val="80000"/>
              </a:lnSpc>
              <a:buFont typeface="Wingdings" pitchFamily="2" charset="2"/>
              <a:buNone/>
            </a:pPr>
            <a:r>
              <a:rPr lang="ru-RU" sz="2000" b="1">
                <a:latin typeface="Sylfaen" pitchFamily="18" charset="0"/>
              </a:rPr>
              <a:t>Со стуком на пол.</a:t>
            </a:r>
          </a:p>
          <a:p>
            <a:pPr>
              <a:lnSpc>
                <a:spcPct val="80000"/>
              </a:lnSpc>
              <a:buFont typeface="Wingdings" pitchFamily="2" charset="2"/>
              <a:buNone/>
            </a:pPr>
            <a:r>
              <a:rPr lang="ru-RU" sz="2000" b="1">
                <a:latin typeface="Sylfaen" pitchFamily="18" charset="0"/>
              </a:rPr>
              <a:t>И воск слезами с ночника</a:t>
            </a:r>
          </a:p>
          <a:p>
            <a:pPr>
              <a:lnSpc>
                <a:spcPct val="80000"/>
              </a:lnSpc>
              <a:buFont typeface="Wingdings" pitchFamily="2" charset="2"/>
              <a:buNone/>
            </a:pPr>
            <a:r>
              <a:rPr lang="ru-RU" sz="2000" b="1">
                <a:latin typeface="Sylfaen" pitchFamily="18" charset="0"/>
              </a:rPr>
              <a:t>На платье капал.</a:t>
            </a:r>
          </a:p>
          <a:p>
            <a:pPr>
              <a:lnSpc>
                <a:spcPct val="80000"/>
              </a:lnSpc>
              <a:buFont typeface="Wingdings" pitchFamily="2" charset="2"/>
              <a:buNone/>
            </a:pPr>
            <a:r>
              <a:rPr lang="ru-RU" sz="2000" b="1">
                <a:latin typeface="Sylfaen" pitchFamily="18" charset="0"/>
              </a:rPr>
              <a:t>И все терялось в снежной мгле</a:t>
            </a:r>
          </a:p>
          <a:p>
            <a:pPr>
              <a:lnSpc>
                <a:spcPct val="80000"/>
              </a:lnSpc>
              <a:buFont typeface="Wingdings" pitchFamily="2" charset="2"/>
              <a:buNone/>
            </a:pPr>
            <a:r>
              <a:rPr lang="ru-RU" sz="2000" b="1">
                <a:latin typeface="Sylfaen" pitchFamily="18" charset="0"/>
              </a:rPr>
              <a:t>Седой и белой.</a:t>
            </a:r>
          </a:p>
          <a:p>
            <a:pPr>
              <a:lnSpc>
                <a:spcPct val="80000"/>
              </a:lnSpc>
              <a:buFont typeface="Wingdings" pitchFamily="2" charset="2"/>
              <a:buNone/>
            </a:pPr>
            <a:r>
              <a:rPr lang="ru-RU" sz="2000" b="1">
                <a:solidFill>
                  <a:srgbClr val="FF9900"/>
                </a:solidFill>
                <a:effectLst>
                  <a:outerShdw blurRad="38100" dist="38100" dir="2700000" algn="tl">
                    <a:srgbClr val="000000"/>
                  </a:outerShdw>
                </a:effectLst>
                <a:latin typeface="Sylfaen" pitchFamily="18" charset="0"/>
              </a:rPr>
              <a:t>Свеча горела на столе,</a:t>
            </a:r>
          </a:p>
          <a:p>
            <a:pPr>
              <a:lnSpc>
                <a:spcPct val="80000"/>
              </a:lnSpc>
              <a:buFont typeface="Wingdings" pitchFamily="2" charset="2"/>
              <a:buNone/>
            </a:pPr>
            <a:r>
              <a:rPr lang="ru-RU" sz="2000" b="1">
                <a:solidFill>
                  <a:srgbClr val="FF9900"/>
                </a:solidFill>
                <a:effectLst>
                  <a:outerShdw blurRad="38100" dist="38100" dir="2700000" algn="tl">
                    <a:srgbClr val="000000"/>
                  </a:outerShdw>
                </a:effectLst>
                <a:latin typeface="Sylfaen" pitchFamily="18" charset="0"/>
              </a:rPr>
              <a:t>Свеча горела.</a:t>
            </a:r>
          </a:p>
          <a:p>
            <a:pPr>
              <a:lnSpc>
                <a:spcPct val="80000"/>
              </a:lnSpc>
              <a:buFont typeface="Wingdings" pitchFamily="2" charset="2"/>
              <a:buNone/>
            </a:pPr>
            <a:r>
              <a:rPr lang="ru-RU" sz="2000" b="1">
                <a:latin typeface="Sylfaen" pitchFamily="18" charset="0"/>
              </a:rPr>
              <a:t>На свечку дуло из угла,</a:t>
            </a:r>
          </a:p>
          <a:p>
            <a:pPr>
              <a:lnSpc>
                <a:spcPct val="80000"/>
              </a:lnSpc>
              <a:buFont typeface="Wingdings" pitchFamily="2" charset="2"/>
              <a:buNone/>
            </a:pPr>
            <a:r>
              <a:rPr lang="ru-RU" sz="2000" b="1">
                <a:latin typeface="Sylfaen" pitchFamily="18" charset="0"/>
              </a:rPr>
              <a:t>И жар соблазна</a:t>
            </a:r>
          </a:p>
          <a:p>
            <a:pPr>
              <a:lnSpc>
                <a:spcPct val="80000"/>
              </a:lnSpc>
              <a:buFont typeface="Wingdings" pitchFamily="2" charset="2"/>
              <a:buNone/>
            </a:pPr>
            <a:r>
              <a:rPr lang="ru-RU" sz="2000" b="1">
                <a:latin typeface="Sylfaen" pitchFamily="18" charset="0"/>
              </a:rPr>
              <a:t>Вздымал, как ангел, два крыла</a:t>
            </a:r>
          </a:p>
          <a:p>
            <a:pPr>
              <a:lnSpc>
                <a:spcPct val="80000"/>
              </a:lnSpc>
              <a:buFont typeface="Wingdings" pitchFamily="2" charset="2"/>
              <a:buNone/>
            </a:pPr>
            <a:r>
              <a:rPr lang="ru-RU" sz="2000" b="1">
                <a:latin typeface="Sylfaen" pitchFamily="18" charset="0"/>
              </a:rPr>
              <a:t>Крестообразно.</a:t>
            </a:r>
          </a:p>
          <a:p>
            <a:pPr>
              <a:lnSpc>
                <a:spcPct val="80000"/>
              </a:lnSpc>
              <a:buFont typeface="Wingdings" pitchFamily="2" charset="2"/>
              <a:buNone/>
            </a:pPr>
            <a:r>
              <a:rPr lang="ru-RU" sz="2000" b="1">
                <a:latin typeface="Sylfaen" pitchFamily="18" charset="0"/>
              </a:rPr>
              <a:t>Мело весь месяц в феврале,</a:t>
            </a:r>
          </a:p>
          <a:p>
            <a:pPr>
              <a:lnSpc>
                <a:spcPct val="80000"/>
              </a:lnSpc>
              <a:buFont typeface="Wingdings" pitchFamily="2" charset="2"/>
              <a:buNone/>
            </a:pPr>
            <a:r>
              <a:rPr lang="ru-RU" sz="2000" b="1">
                <a:latin typeface="Sylfaen" pitchFamily="18" charset="0"/>
              </a:rPr>
              <a:t>И то и дело</a:t>
            </a:r>
          </a:p>
          <a:p>
            <a:pPr>
              <a:lnSpc>
                <a:spcPct val="80000"/>
              </a:lnSpc>
              <a:buFont typeface="Wingdings" pitchFamily="2" charset="2"/>
              <a:buNone/>
            </a:pPr>
            <a:r>
              <a:rPr lang="ru-RU" sz="2000" b="1">
                <a:solidFill>
                  <a:srgbClr val="FF9900"/>
                </a:solidFill>
                <a:effectLst>
                  <a:outerShdw blurRad="38100" dist="38100" dir="2700000" algn="tl">
                    <a:srgbClr val="000000"/>
                  </a:outerShdw>
                </a:effectLst>
                <a:latin typeface="Sylfaen" pitchFamily="18" charset="0"/>
              </a:rPr>
              <a:t>Свеча горела на столе,</a:t>
            </a:r>
          </a:p>
          <a:p>
            <a:pPr>
              <a:lnSpc>
                <a:spcPct val="80000"/>
              </a:lnSpc>
              <a:buFont typeface="Wingdings" pitchFamily="2" charset="2"/>
              <a:buNone/>
            </a:pPr>
            <a:r>
              <a:rPr lang="ru-RU" sz="2000" b="1">
                <a:solidFill>
                  <a:srgbClr val="FF9900"/>
                </a:solidFill>
                <a:effectLst>
                  <a:outerShdw blurRad="38100" dist="38100" dir="2700000" algn="tl">
                    <a:srgbClr val="000000"/>
                  </a:outerShdw>
                </a:effectLst>
                <a:latin typeface="Sylfaen" pitchFamily="18" charset="0"/>
              </a:rPr>
              <a:t>Свеча горела.</a:t>
            </a:r>
            <a:endParaRPr lang="ru-RU" sz="2000">
              <a:solidFill>
                <a:srgbClr val="FF9900"/>
              </a:solidFill>
              <a:effectLst>
                <a:outerShdw blurRad="38100" dist="38100" dir="2700000" algn="tl">
                  <a:srgbClr val="000000"/>
                </a:outerShdw>
              </a:effectLst>
            </a:endParaRPr>
          </a:p>
        </p:txBody>
      </p:sp>
    </p:spTree>
    <p:extLst>
      <p:ext uri="{BB962C8B-B14F-4D97-AF65-F5344CB8AC3E}">
        <p14:creationId xmlns:p14="http://schemas.microsoft.com/office/powerpoint/2010/main" xmlns="" val="2052588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normAutofit fontScale="90000"/>
          </a:bodyPr>
          <a:lstStyle/>
          <a:p>
            <a:pPr algn="ctr"/>
            <a:r>
              <a:rPr lang="ru-RU" sz="4000" dirty="0"/>
              <a:t/>
            </a:r>
            <a:br>
              <a:rPr lang="ru-RU" sz="4000" dirty="0"/>
            </a:br>
            <a:r>
              <a:rPr lang="ru-RU" sz="2700" dirty="0">
                <a:latin typeface="Arial" charset="0"/>
              </a:rPr>
              <a:t>1958 г.- Нобелевская премия: «… за выдающиеся заслуги в современной лирической поэзии…»</a:t>
            </a:r>
          </a:p>
        </p:txBody>
      </p:sp>
      <p:sp>
        <p:nvSpPr>
          <p:cNvPr id="51203" name="Rectangle 3"/>
          <p:cNvSpPr>
            <a:spLocks noGrp="1" noRot="1" noChangeArrowheads="1"/>
          </p:cNvSpPr>
          <p:nvPr>
            <p:ph idx="1"/>
          </p:nvPr>
        </p:nvSpPr>
        <p:spPr/>
        <p:txBody>
          <a:bodyPr/>
          <a:lstStyle/>
          <a:p>
            <a:pPr>
              <a:buFont typeface="Wingdings" pitchFamily="2" charset="2"/>
              <a:buNone/>
            </a:pPr>
            <a:endParaRPr lang="ru-RU"/>
          </a:p>
          <a:p>
            <a:pPr>
              <a:buFont typeface="Wingdings" pitchFamily="2" charset="2"/>
              <a:buNone/>
            </a:pPr>
            <a:endParaRPr lang="ru-RU" sz="2400"/>
          </a:p>
          <a:p>
            <a:pPr>
              <a:buFont typeface="Wingdings" pitchFamily="2" charset="2"/>
              <a:buNone/>
            </a:pPr>
            <a:r>
              <a:rPr lang="ru-RU" sz="2400"/>
              <a:t>      Стокгольм    Торжественный зал  медаль Нобеля</a:t>
            </a:r>
          </a:p>
        </p:txBody>
      </p:sp>
      <p:pic>
        <p:nvPicPr>
          <p:cNvPr id="51204" name="Picture 4"/>
          <p:cNvPicPr>
            <a:picLocks noChangeAspect="1" noChangeArrowheads="1"/>
          </p:cNvPicPr>
          <p:nvPr/>
        </p:nvPicPr>
        <p:blipFill>
          <a:blip r:embed="rId2" cstate="email"/>
          <a:srcRect/>
          <a:stretch>
            <a:fillRect/>
          </a:stretch>
        </p:blipFill>
        <p:spPr bwMode="auto">
          <a:xfrm>
            <a:off x="571472" y="3643314"/>
            <a:ext cx="2066925" cy="1944687"/>
          </a:xfrm>
          <a:prstGeom prst="rect">
            <a:avLst/>
          </a:prstGeom>
          <a:noFill/>
          <a:ln w="9525">
            <a:noFill/>
            <a:miter lim="800000"/>
            <a:headEnd/>
            <a:tailEnd/>
          </a:ln>
          <a:effectLst/>
        </p:spPr>
      </p:pic>
      <p:pic>
        <p:nvPicPr>
          <p:cNvPr id="51205" name="Picture 5" descr="n01072i"/>
          <p:cNvPicPr>
            <a:picLocks noChangeAspect="1" noChangeArrowheads="1"/>
          </p:cNvPicPr>
          <p:nvPr/>
        </p:nvPicPr>
        <p:blipFill>
          <a:blip r:embed="rId3" cstate="email"/>
          <a:srcRect/>
          <a:stretch>
            <a:fillRect/>
          </a:stretch>
        </p:blipFill>
        <p:spPr bwMode="auto">
          <a:xfrm>
            <a:off x="3286116" y="3571876"/>
            <a:ext cx="1943100" cy="1971675"/>
          </a:xfrm>
          <a:prstGeom prst="rect">
            <a:avLst/>
          </a:prstGeom>
          <a:noFill/>
        </p:spPr>
      </p:pic>
      <p:pic>
        <p:nvPicPr>
          <p:cNvPr id="51206" name="Picture 6" descr="05S0549i"/>
          <p:cNvPicPr>
            <a:picLocks noChangeAspect="1" noChangeArrowheads="1"/>
          </p:cNvPicPr>
          <p:nvPr/>
        </p:nvPicPr>
        <p:blipFill>
          <a:blip r:embed="rId4" cstate="email"/>
          <a:srcRect/>
          <a:stretch>
            <a:fillRect/>
          </a:stretch>
        </p:blipFill>
        <p:spPr bwMode="auto">
          <a:xfrm>
            <a:off x="5857884" y="3500438"/>
            <a:ext cx="1811337" cy="20161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792163" y="44450"/>
            <a:ext cx="8172450" cy="1952625"/>
          </a:xfrm>
        </p:spPr>
        <p:txBody>
          <a:bodyPr/>
          <a:lstStyle/>
          <a:p>
            <a:pPr>
              <a:lnSpc>
                <a:spcPct val="80000"/>
              </a:lnSpc>
              <a:buFont typeface="Wingdings" pitchFamily="2" charset="2"/>
              <a:buNone/>
            </a:pPr>
            <a:r>
              <a:rPr lang="ru-RU" sz="2800"/>
              <a:t>   </a:t>
            </a:r>
            <a:r>
              <a:rPr lang="ru-RU" sz="2800">
                <a:solidFill>
                  <a:srgbClr val="FF3300"/>
                </a:solidFill>
                <a:effectLst>
                  <a:outerShdw blurRad="38100" dist="38100" dir="2700000" algn="tl">
                    <a:srgbClr val="000000"/>
                  </a:outerShdw>
                </a:effectLst>
                <a:latin typeface="Sylfaen" pitchFamily="18" charset="0"/>
              </a:rPr>
              <a:t>23 октября 1958 года Шведская Академия словесности и языкознания объявила о присуждении Пастернаку Нобелевской премии по литературе, что вызвало резкую критику в советской России. </a:t>
            </a:r>
          </a:p>
        </p:txBody>
      </p:sp>
      <p:sp>
        <p:nvSpPr>
          <p:cNvPr id="35844" name="Text Box 4"/>
          <p:cNvSpPr txBox="1">
            <a:spLocks noChangeArrowheads="1"/>
          </p:cNvSpPr>
          <p:nvPr/>
        </p:nvSpPr>
        <p:spPr bwMode="auto">
          <a:xfrm>
            <a:off x="5795963" y="2133600"/>
            <a:ext cx="3240087"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ru-RU" sz="2600" b="1" i="1">
              <a:effectLst>
                <a:outerShdw blurRad="38100" dist="38100" dir="2700000" algn="tl">
                  <a:srgbClr val="FFFFFF"/>
                </a:outerShdw>
              </a:effectLst>
              <a:latin typeface="Sylfaen" pitchFamily="18" charset="0"/>
            </a:endParaRPr>
          </a:p>
        </p:txBody>
      </p:sp>
      <p:pic>
        <p:nvPicPr>
          <p:cNvPr id="35845" name="Picture 5" descr="5"/>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63713" y="2019300"/>
            <a:ext cx="5976937" cy="472916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1968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684213" y="44450"/>
            <a:ext cx="8459787" cy="1879600"/>
          </a:xfrm>
        </p:spPr>
        <p:txBody>
          <a:bodyPr/>
          <a:lstStyle/>
          <a:p>
            <a:pPr>
              <a:buFont typeface="Wingdings" pitchFamily="2" charset="2"/>
              <a:buNone/>
            </a:pPr>
            <a:r>
              <a:rPr lang="ru-RU" sz="2800">
                <a:solidFill>
                  <a:srgbClr val="FFFF00"/>
                </a:solidFill>
                <a:effectLst>
                  <a:outerShdw blurRad="38100" dist="38100" dir="2700000" algn="tl">
                    <a:srgbClr val="000000"/>
                  </a:outerShdw>
                </a:effectLst>
                <a:latin typeface="Sylfaen" pitchFamily="18" charset="0"/>
              </a:rPr>
              <a:t>    </a:t>
            </a:r>
            <a:r>
              <a:rPr lang="ru-RU" sz="2800">
                <a:solidFill>
                  <a:srgbClr val="FF3300"/>
                </a:solidFill>
                <a:effectLst>
                  <a:outerShdw blurRad="38100" dist="38100" dir="2700000" algn="tl">
                    <a:srgbClr val="000000"/>
                  </a:outerShdw>
                </a:effectLst>
                <a:latin typeface="Sylfaen" pitchFamily="18" charset="0"/>
              </a:rPr>
              <a:t>Более 500 московских писателей устроили суд над Пастернаком. Они обратились к правительству с просьбой лишить Пастернака гражданства.</a:t>
            </a:r>
          </a:p>
        </p:txBody>
      </p:sp>
      <p:sp>
        <p:nvSpPr>
          <p:cNvPr id="38916" name="Rectangle 4"/>
          <p:cNvSpPr>
            <a:spLocks noChangeArrowheads="1"/>
          </p:cNvSpPr>
          <p:nvPr/>
        </p:nvSpPr>
        <p:spPr bwMode="auto">
          <a:xfrm>
            <a:off x="4575175" y="1995488"/>
            <a:ext cx="4749800"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2600" b="1" dirty="0">
                <a:effectLst>
                  <a:outerShdw blurRad="38100" dist="38100" dir="2700000" algn="tl">
                    <a:srgbClr val="FFFFFF"/>
                  </a:outerShdw>
                </a:effectLst>
                <a:latin typeface="Sylfaen" pitchFamily="18" charset="0"/>
              </a:rPr>
              <a:t>Ответ Борис Пастернак был таков: “Я не ожидаю от вас справедливости. Вы можете меня расстрелять, выслать, сделать все, что вам угодно, я вас заранее прощаю. Но не торопитесь. Это не прибавит вам ни счастья, ни славы. Но помните, все равно, через несколько лет вам придется меня реабилитировать”.</a:t>
            </a:r>
          </a:p>
        </p:txBody>
      </p:sp>
      <p:pic>
        <p:nvPicPr>
          <p:cNvPr id="38917" name="Picture 5" descr="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73150" y="2170113"/>
            <a:ext cx="3427413" cy="42830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4289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normAutofit fontScale="90000"/>
          </a:bodyPr>
          <a:lstStyle/>
          <a:p>
            <a:pPr algn="ctr"/>
            <a:r>
              <a:rPr lang="ru-RU" sz="4000">
                <a:latin typeface="Arial" charset="0"/>
              </a:rPr>
              <a:t>Результат премии Б.Пастернаку в СССР</a:t>
            </a:r>
          </a:p>
        </p:txBody>
      </p:sp>
      <p:sp>
        <p:nvSpPr>
          <p:cNvPr id="50179" name="Rectangle 3"/>
          <p:cNvSpPr>
            <a:spLocks noGrp="1" noRot="1" noChangeArrowheads="1"/>
          </p:cNvSpPr>
          <p:nvPr>
            <p:ph idx="1"/>
          </p:nvPr>
        </p:nvSpPr>
        <p:spPr/>
        <p:txBody>
          <a:bodyPr/>
          <a:lstStyle/>
          <a:p>
            <a:pPr>
              <a:buFont typeface="Wingdings" pitchFamily="2" charset="2"/>
              <a:buNone/>
            </a:pPr>
            <a:r>
              <a:rPr lang="ru-RU" dirty="0"/>
              <a:t> политическая   акция          травля</a:t>
            </a:r>
          </a:p>
          <a:p>
            <a:pPr>
              <a:buFont typeface="Wingdings" pitchFamily="2" charset="2"/>
              <a:buNone/>
            </a:pPr>
            <a:r>
              <a:rPr lang="ru-RU" dirty="0"/>
              <a:t>          </a:t>
            </a:r>
          </a:p>
          <a:p>
            <a:pPr>
              <a:buFont typeface="Wingdings" pitchFamily="2" charset="2"/>
              <a:buNone/>
            </a:pPr>
            <a:r>
              <a:rPr lang="ru-RU" dirty="0"/>
              <a:t> исключение из Союза писателей.</a:t>
            </a:r>
          </a:p>
        </p:txBody>
      </p:sp>
      <p:sp>
        <p:nvSpPr>
          <p:cNvPr id="50190" name="Line 14"/>
          <p:cNvSpPr>
            <a:spLocks noChangeShapeType="1"/>
          </p:cNvSpPr>
          <p:nvPr/>
        </p:nvSpPr>
        <p:spPr bwMode="auto">
          <a:xfrm>
            <a:off x="5219700" y="2276475"/>
            <a:ext cx="792163" cy="0"/>
          </a:xfrm>
          <a:prstGeom prst="line">
            <a:avLst/>
          </a:prstGeom>
          <a:noFill/>
          <a:ln w="9525">
            <a:solidFill>
              <a:schemeClr val="tx1"/>
            </a:solidFill>
            <a:round/>
            <a:headEnd/>
            <a:tailEnd type="triangle" w="med" len="med"/>
          </a:ln>
          <a:effectLst/>
        </p:spPr>
        <p:txBody>
          <a:bodyPr/>
          <a:lstStyle/>
          <a:p>
            <a:endParaRPr lang="ru-RU"/>
          </a:p>
        </p:txBody>
      </p:sp>
      <p:sp>
        <p:nvSpPr>
          <p:cNvPr id="50191" name="Line 15"/>
          <p:cNvSpPr>
            <a:spLocks noChangeShapeType="1"/>
          </p:cNvSpPr>
          <p:nvPr/>
        </p:nvSpPr>
        <p:spPr bwMode="auto">
          <a:xfrm>
            <a:off x="7740650" y="2205038"/>
            <a:ext cx="935038" cy="0"/>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Rot="1" noChangeArrowheads="1"/>
          </p:cNvSpPr>
          <p:nvPr>
            <p:ph idx="1"/>
          </p:nvPr>
        </p:nvSpPr>
        <p:spPr>
          <a:xfrm>
            <a:off x="323850" y="333375"/>
            <a:ext cx="7962926" cy="6167459"/>
          </a:xfrm>
        </p:spPr>
        <p:txBody>
          <a:bodyPr>
            <a:normAutofit lnSpcReduction="10000"/>
          </a:bodyPr>
          <a:lstStyle/>
          <a:p>
            <a:pPr>
              <a:lnSpc>
                <a:spcPct val="80000"/>
              </a:lnSpc>
              <a:buNone/>
            </a:pPr>
            <a:r>
              <a:rPr lang="ru-RU" sz="2400" dirty="0"/>
              <a:t>В связи с публикуемым  в печати письмом Б. Л. Пастернака товарищу Н. С. Хрущеву ТАСС уполномочен заявить, что со стороны советских государственных органов не будет никаких препятствий, если Б. Л. Пастернак выразит желание выехать за границу для получения присужденной ему премии.</a:t>
            </a:r>
            <a:r>
              <a:rPr lang="ru-RU" sz="2000" dirty="0"/>
              <a:t> </a:t>
            </a:r>
          </a:p>
          <a:p>
            <a:pPr>
              <a:lnSpc>
                <a:spcPct val="80000"/>
              </a:lnSpc>
              <a:buFont typeface="Wingdings" pitchFamily="2" charset="2"/>
              <a:buNone/>
            </a:pPr>
            <a:endParaRPr lang="ru-RU" sz="2000" dirty="0"/>
          </a:p>
          <a:p>
            <a:pPr>
              <a:lnSpc>
                <a:spcPct val="80000"/>
              </a:lnSpc>
              <a:buNone/>
            </a:pPr>
            <a:r>
              <a:rPr lang="ru-RU" sz="2400" dirty="0"/>
              <a:t>В случае если Б. Л. Пастернак пожелает совсем выехать из Советского Союза, общественный строй и народ которого он оклеветал в своем антисоветском сочинении «Доктор Живаго», то официальные органы не будут чинить ему в этом никаких препятствий. Ему будет предоставлена возможность выехать за пределы Советского Союза и лично испытать все «прелести капиталистического рая».</a:t>
            </a:r>
          </a:p>
          <a:p>
            <a:pPr algn="r">
              <a:lnSpc>
                <a:spcPct val="80000"/>
              </a:lnSpc>
              <a:buFont typeface="Wingdings" pitchFamily="2" charset="2"/>
              <a:buNone/>
            </a:pPr>
            <a:r>
              <a:rPr lang="ru-RU" sz="1600" b="1" dirty="0"/>
              <a:t>газета « Правда», 2 ноября 1958 года.</a:t>
            </a:r>
          </a:p>
          <a:p>
            <a:pPr>
              <a:lnSpc>
                <a:spcPct val="80000"/>
              </a:lnSpc>
              <a:buFont typeface="Wingdings" pitchFamily="2" charset="2"/>
              <a:buNone/>
            </a:pPr>
            <a:endParaRPr lang="ru-RU" sz="2400" b="1" dirty="0"/>
          </a:p>
          <a:p>
            <a:pPr>
              <a:lnSpc>
                <a:spcPct val="80000"/>
              </a:lnSpc>
              <a:buFont typeface="Wingdings" pitchFamily="2" charset="2"/>
              <a:buNone/>
            </a:pPr>
            <a:endParaRPr lang="ru-RU" sz="2400" dirty="0"/>
          </a:p>
          <a:p>
            <a:pPr>
              <a:lnSpc>
                <a:spcPct val="80000"/>
              </a:lnSpc>
              <a:buFont typeface="Wingdings" pitchFamily="2" charset="2"/>
              <a:buNone/>
            </a:pPr>
            <a:r>
              <a:rPr lang="ru-RU" sz="1600"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Rot="1" noChangeArrowheads="1"/>
          </p:cNvSpPr>
          <p:nvPr>
            <p:ph idx="1"/>
          </p:nvPr>
        </p:nvSpPr>
        <p:spPr>
          <a:xfrm>
            <a:off x="838200" y="549275"/>
            <a:ext cx="8007350" cy="5546725"/>
          </a:xfrm>
        </p:spPr>
        <p:txBody>
          <a:bodyPr/>
          <a:lstStyle/>
          <a:p>
            <a:pPr>
              <a:buFont typeface="Wingdings" pitchFamily="2" charset="2"/>
              <a:buNone/>
            </a:pPr>
            <a:r>
              <a:rPr lang="ru-RU"/>
              <a:t>   </a:t>
            </a:r>
            <a:r>
              <a:rPr lang="ru-RU" sz="4000">
                <a:solidFill>
                  <a:schemeClr val="tx2"/>
                </a:solidFill>
              </a:rPr>
              <a:t>Премия, диплом и медаль  вручены сыну Б.Пастернака в 1989 году.</a:t>
            </a:r>
          </a:p>
          <a:p>
            <a:pPr>
              <a:buFont typeface="Wingdings" pitchFamily="2" charset="2"/>
              <a:buNone/>
            </a:pPr>
            <a:endParaRPr lang="ru-RU" sz="4000">
              <a:solidFill>
                <a:schemeClr val="tx2"/>
              </a:solidFill>
            </a:endParaRPr>
          </a:p>
          <a:p>
            <a:pPr>
              <a:buFont typeface="Wingdings" pitchFamily="2" charset="2"/>
              <a:buNone/>
            </a:pPr>
            <a:r>
              <a:rPr lang="ru-RU"/>
              <a:t>            диплом                  медаль</a:t>
            </a:r>
          </a:p>
          <a:p>
            <a:pPr>
              <a:buFont typeface="Wingdings" pitchFamily="2" charset="2"/>
              <a:buNone/>
            </a:pPr>
            <a:endParaRPr lang="ru-RU"/>
          </a:p>
          <a:p>
            <a:pPr>
              <a:buFont typeface="Wingdings" pitchFamily="2" charset="2"/>
              <a:buNone/>
            </a:pPr>
            <a:r>
              <a:rPr lang="ru-RU"/>
              <a:t>                                       </a:t>
            </a:r>
          </a:p>
        </p:txBody>
      </p:sp>
      <p:pic>
        <p:nvPicPr>
          <p:cNvPr id="53252" name="Picture 4"/>
          <p:cNvPicPr>
            <a:picLocks noChangeAspect="1" noChangeArrowheads="1"/>
          </p:cNvPicPr>
          <p:nvPr/>
        </p:nvPicPr>
        <p:blipFill>
          <a:blip r:embed="rId2" cstate="email"/>
          <a:srcRect/>
          <a:stretch>
            <a:fillRect/>
          </a:stretch>
        </p:blipFill>
        <p:spPr bwMode="auto">
          <a:xfrm>
            <a:off x="5364163" y="3860800"/>
            <a:ext cx="2265362" cy="2519363"/>
          </a:xfrm>
          <a:prstGeom prst="rect">
            <a:avLst/>
          </a:prstGeom>
          <a:noFill/>
          <a:ln w="9525">
            <a:noFill/>
            <a:miter lim="800000"/>
            <a:headEnd/>
            <a:tailEnd/>
          </a:ln>
          <a:effectLst/>
        </p:spPr>
      </p:pic>
      <p:pic>
        <p:nvPicPr>
          <p:cNvPr id="53253" name="Picture 5"/>
          <p:cNvPicPr>
            <a:picLocks noChangeAspect="1" noChangeArrowheads="1"/>
          </p:cNvPicPr>
          <p:nvPr/>
        </p:nvPicPr>
        <p:blipFill>
          <a:blip r:embed="rId3" cstate="email"/>
          <a:srcRect/>
          <a:stretch>
            <a:fillRect/>
          </a:stretch>
        </p:blipFill>
        <p:spPr bwMode="auto">
          <a:xfrm>
            <a:off x="1908175" y="3789363"/>
            <a:ext cx="2393950" cy="266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859338" y="260350"/>
            <a:ext cx="4033837" cy="4840288"/>
          </a:xfrm>
        </p:spPr>
        <p:txBody>
          <a:bodyPr/>
          <a:lstStyle/>
          <a:p>
            <a:r>
              <a:rPr lang="ru-RU" sz="4000">
                <a:latin typeface="Arial" charset="0"/>
              </a:rPr>
              <a:t>Над миром мы пройдём без шума и следа…</a:t>
            </a:r>
            <a:r>
              <a:rPr lang="ru-RU">
                <a:latin typeface="Arial" charset="0"/>
              </a:rPr>
              <a:t/>
            </a:r>
            <a:br>
              <a:rPr lang="ru-RU">
                <a:latin typeface="Arial" charset="0"/>
              </a:rPr>
            </a:br>
            <a:r>
              <a:rPr lang="ru-RU">
                <a:latin typeface="Arial" charset="0"/>
              </a:rPr>
              <a:t>                    </a:t>
            </a:r>
            <a:r>
              <a:rPr lang="ru-RU" sz="3600">
                <a:latin typeface="Arial" charset="0"/>
              </a:rPr>
              <a:t>Лермонтов М.Ю.</a:t>
            </a:r>
          </a:p>
        </p:txBody>
      </p:sp>
      <p:sp>
        <p:nvSpPr>
          <p:cNvPr id="34819" name="Rectangle 3"/>
          <p:cNvSpPr>
            <a:spLocks noGrp="1" noRot="1" noChangeArrowheads="1"/>
          </p:cNvSpPr>
          <p:nvPr>
            <p:ph idx="1"/>
          </p:nvPr>
        </p:nvSpPr>
        <p:spPr/>
        <p:txBody>
          <a:bodyPr/>
          <a:lstStyle/>
          <a:p>
            <a:pPr>
              <a:buFont typeface="Wingdings" pitchFamily="2" charset="2"/>
              <a:buNone/>
            </a:pPr>
            <a:r>
              <a:rPr lang="ru-RU"/>
              <a:t> </a:t>
            </a:r>
          </a:p>
        </p:txBody>
      </p:sp>
      <p:pic>
        <p:nvPicPr>
          <p:cNvPr id="34820" name="Picture 4" descr="pp_018"/>
          <p:cNvPicPr>
            <a:picLocks noChangeAspect="1" noChangeArrowheads="1"/>
          </p:cNvPicPr>
          <p:nvPr/>
        </p:nvPicPr>
        <p:blipFill>
          <a:blip r:embed="rId2" cstate="email"/>
          <a:srcRect/>
          <a:stretch>
            <a:fillRect/>
          </a:stretch>
        </p:blipFill>
        <p:spPr bwMode="auto">
          <a:xfrm>
            <a:off x="395288" y="836613"/>
            <a:ext cx="4051300" cy="43211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Домашнее задание</a:t>
            </a:r>
            <a:endParaRPr lang="ru-RU" dirty="0"/>
          </a:p>
        </p:txBody>
      </p:sp>
      <p:sp>
        <p:nvSpPr>
          <p:cNvPr id="3" name="Объект 2"/>
          <p:cNvSpPr>
            <a:spLocks noGrp="1"/>
          </p:cNvSpPr>
          <p:nvPr>
            <p:ph idx="1"/>
          </p:nvPr>
        </p:nvSpPr>
        <p:spPr/>
        <p:txBody>
          <a:bodyPr/>
          <a:lstStyle/>
          <a:p>
            <a:pPr marL="0" indent="0" algn="ctr">
              <a:buNone/>
            </a:pPr>
            <a:endParaRPr lang="ru-RU" dirty="0" smtClean="0">
              <a:effectLst/>
            </a:endParaRPr>
          </a:p>
          <a:p>
            <a:pPr marL="0" indent="0" algn="ctr">
              <a:buNone/>
            </a:pPr>
            <a:endParaRPr lang="ru-RU" dirty="0">
              <a:effectLst/>
            </a:endParaRPr>
          </a:p>
          <a:p>
            <a:pPr marL="0" indent="0" algn="ctr">
              <a:buNone/>
            </a:pPr>
            <a:r>
              <a:rPr lang="ru-RU" sz="4000" b="1" dirty="0" smtClean="0">
                <a:effectLst/>
              </a:rPr>
              <a:t>Написать </a:t>
            </a:r>
            <a:r>
              <a:rPr lang="ru-RU" sz="4000" b="1" dirty="0">
                <a:effectLst/>
              </a:rPr>
              <a:t>эссе </a:t>
            </a:r>
            <a:endParaRPr lang="ru-RU" sz="4000" b="1" dirty="0" smtClean="0">
              <a:effectLst/>
            </a:endParaRPr>
          </a:p>
          <a:p>
            <a:pPr marL="0" indent="0" algn="ctr">
              <a:buNone/>
            </a:pPr>
            <a:r>
              <a:rPr lang="ru-RU" dirty="0" smtClean="0">
                <a:effectLst/>
              </a:rPr>
              <a:t>«</a:t>
            </a:r>
            <a:r>
              <a:rPr lang="ru-RU" dirty="0">
                <a:effectLst/>
              </a:rPr>
              <a:t>Что </a:t>
            </a:r>
            <a:r>
              <a:rPr lang="ru-RU" dirty="0" smtClean="0">
                <a:effectLst/>
              </a:rPr>
              <a:t>Родина </a:t>
            </a:r>
            <a:r>
              <a:rPr lang="ru-RU" dirty="0">
                <a:effectLst/>
              </a:rPr>
              <a:t>не </a:t>
            </a:r>
            <a:r>
              <a:rPr lang="ru-RU" dirty="0" smtClean="0">
                <a:effectLst/>
              </a:rPr>
              <a:t>может</a:t>
            </a:r>
          </a:p>
          <a:p>
            <a:pPr marL="0" indent="0" algn="ctr">
              <a:buNone/>
            </a:pPr>
            <a:r>
              <a:rPr lang="ru-RU" dirty="0" smtClean="0">
                <a:effectLst/>
              </a:rPr>
              <a:t> </a:t>
            </a:r>
            <a:r>
              <a:rPr lang="ru-RU" dirty="0">
                <a:effectLst/>
              </a:rPr>
              <a:t>простить своему </a:t>
            </a:r>
            <a:r>
              <a:rPr lang="ru-RU" dirty="0" smtClean="0">
                <a:effectLst/>
              </a:rPr>
              <a:t>поэту?». </a:t>
            </a:r>
            <a:endParaRPr lang="ru-RU" dirty="0"/>
          </a:p>
        </p:txBody>
      </p:sp>
      <p:pic>
        <p:nvPicPr>
          <p:cNvPr id="23555" name="Picture 3" descr="D:\МОИ ДОКУМЕНТЫ\все документы\ФИШЕР Н.А\рисунки\картинки\колобок\BookAndCandlePencil-150x150.png"/>
          <p:cNvPicPr>
            <a:picLocks noChangeAspect="1" noChangeArrowheads="1"/>
          </p:cNvPicPr>
          <p:nvPr/>
        </p:nvPicPr>
        <p:blipFill>
          <a:blip r:embed="rId2" cstate="email"/>
          <a:srcRect/>
          <a:stretch>
            <a:fillRect/>
          </a:stretch>
        </p:blipFill>
        <p:spPr bwMode="auto">
          <a:xfrm>
            <a:off x="5357818" y="4429108"/>
            <a:ext cx="2714644" cy="2428892"/>
          </a:xfrm>
          <a:prstGeom prst="rect">
            <a:avLst/>
          </a:prstGeom>
          <a:noFill/>
        </p:spPr>
      </p:pic>
    </p:spTree>
    <p:extLst>
      <p:ext uri="{BB962C8B-B14F-4D97-AF65-F5344CB8AC3E}">
        <p14:creationId xmlns:p14="http://schemas.microsoft.com/office/powerpoint/2010/main" xmlns="" val="1290719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76600" y="341313"/>
            <a:ext cx="4368800" cy="1000125"/>
          </a:xfrm>
        </p:spPr>
        <p:txBody>
          <a:bodyPr/>
          <a:lstStyle/>
          <a:p>
            <a:r>
              <a:rPr lang="ru-RU">
                <a:solidFill>
                  <a:srgbClr val="FF3300"/>
                </a:solidFill>
              </a:rPr>
              <a:t>Родители</a:t>
            </a:r>
          </a:p>
        </p:txBody>
      </p:sp>
      <p:sp>
        <p:nvSpPr>
          <p:cNvPr id="15364" name="Rectangle 4"/>
          <p:cNvSpPr>
            <a:spLocks noGrp="1" noChangeArrowheads="1"/>
          </p:cNvSpPr>
          <p:nvPr>
            <p:ph sz="half" idx="1"/>
          </p:nvPr>
        </p:nvSpPr>
        <p:spPr>
          <a:xfrm>
            <a:off x="5003800" y="3852863"/>
            <a:ext cx="3695700" cy="2671762"/>
          </a:xfrm>
        </p:spPr>
        <p:txBody>
          <a:bodyPr>
            <a:normAutofit/>
          </a:bodyPr>
          <a:lstStyle/>
          <a:p>
            <a:pPr>
              <a:lnSpc>
                <a:spcPct val="80000"/>
              </a:lnSpc>
              <a:buFont typeface="Wingdings" pitchFamily="2" charset="2"/>
              <a:buNone/>
            </a:pPr>
            <a:r>
              <a:rPr lang="ru-RU" sz="2400" dirty="0">
                <a:latin typeface="Sylfaen" pitchFamily="18" charset="0"/>
              </a:rPr>
              <a:t>    </a:t>
            </a:r>
            <a:r>
              <a:rPr lang="ru-RU" sz="2600" b="1" i="1" dirty="0">
                <a:solidFill>
                  <a:srgbClr val="000000"/>
                </a:solidFill>
                <a:latin typeface="Sylfaen" pitchFamily="18" charset="0"/>
              </a:rPr>
              <a:t>Леонид Осипович, известный художник, академик живописи, преподаватель Московского училища живописи, ваяния и зодчества .</a:t>
            </a:r>
          </a:p>
        </p:txBody>
      </p:sp>
      <p:sp>
        <p:nvSpPr>
          <p:cNvPr id="15365" name="Rectangle 5"/>
          <p:cNvSpPr>
            <a:spLocks noGrp="1" noChangeArrowheads="1"/>
          </p:cNvSpPr>
          <p:nvPr>
            <p:ph sz="half" idx="2"/>
          </p:nvPr>
        </p:nvSpPr>
        <p:spPr>
          <a:xfrm>
            <a:off x="5003800" y="2125663"/>
            <a:ext cx="3695700" cy="1663700"/>
          </a:xfrm>
        </p:spPr>
        <p:txBody>
          <a:bodyPr>
            <a:normAutofit/>
          </a:bodyPr>
          <a:lstStyle/>
          <a:p>
            <a:pPr>
              <a:lnSpc>
                <a:spcPct val="80000"/>
              </a:lnSpc>
              <a:buFont typeface="Wingdings" pitchFamily="2" charset="2"/>
              <a:buNone/>
            </a:pPr>
            <a:r>
              <a:rPr lang="ru-RU" sz="2400"/>
              <a:t>    </a:t>
            </a:r>
            <a:r>
              <a:rPr lang="ru-RU" sz="2600" b="1" i="1">
                <a:solidFill>
                  <a:srgbClr val="000000"/>
                </a:solidFill>
                <a:latin typeface="Sylfaen" pitchFamily="18" charset="0"/>
              </a:rPr>
              <a:t>Розалия Исидоровна Кауфман, пианистка европейской известности. </a:t>
            </a:r>
          </a:p>
        </p:txBody>
      </p:sp>
      <p:pic>
        <p:nvPicPr>
          <p:cNvPr id="15366" name="Picture 6" descr="Картинка 1 из 11">
            <a:hlinkClick r:id="rId2"/>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04888" y="1919288"/>
            <a:ext cx="3783012" cy="4822825"/>
          </a:xfrm>
          <a:prstGeom prst="rect">
            <a:avLst/>
          </a:prstGeom>
          <a:noFill/>
          <a:ln w="9525">
            <a:solidFill>
              <a:srgbClr val="800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376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normAutofit fontScale="90000"/>
          </a:bodyPr>
          <a:lstStyle/>
          <a:p>
            <a:pPr algn="ctr"/>
            <a:r>
              <a:rPr lang="ru-RU" sz="4000" dirty="0">
                <a:latin typeface="Arial" charset="0"/>
              </a:rPr>
              <a:t>Гости семьи родителей </a:t>
            </a:r>
            <a:r>
              <a:rPr lang="ru-RU" sz="4000" dirty="0" err="1">
                <a:latin typeface="Arial" charset="0"/>
              </a:rPr>
              <a:t>Б.Пастернака</a:t>
            </a:r>
            <a:endParaRPr lang="ru-RU" sz="4000" dirty="0">
              <a:latin typeface="Arial" charset="0"/>
            </a:endParaRPr>
          </a:p>
        </p:txBody>
      </p:sp>
      <p:sp>
        <p:nvSpPr>
          <p:cNvPr id="36867" name="Rectangle 3"/>
          <p:cNvSpPr>
            <a:spLocks noGrp="1" noRot="1" noChangeArrowheads="1"/>
          </p:cNvSpPr>
          <p:nvPr>
            <p:ph idx="1"/>
          </p:nvPr>
        </p:nvSpPr>
        <p:spPr>
          <a:xfrm>
            <a:off x="250825" y="1905000"/>
            <a:ext cx="8594725" cy="4191000"/>
          </a:xfrm>
        </p:spPr>
        <p:txBody>
          <a:bodyPr/>
          <a:lstStyle/>
          <a:p>
            <a:pPr>
              <a:buFont typeface="Wingdings" pitchFamily="2" charset="2"/>
              <a:buNone/>
            </a:pPr>
            <a:r>
              <a:rPr lang="ru-RU" dirty="0"/>
              <a:t> </a:t>
            </a:r>
            <a:r>
              <a:rPr lang="ru-RU" dirty="0" err="1"/>
              <a:t>Л.Н.Толстой</a:t>
            </a:r>
            <a:r>
              <a:rPr lang="ru-RU" dirty="0"/>
              <a:t>    </a:t>
            </a:r>
            <a:r>
              <a:rPr lang="ru-RU" dirty="0" err="1"/>
              <a:t>М.А.Врубель</a:t>
            </a:r>
            <a:r>
              <a:rPr lang="ru-RU" dirty="0"/>
              <a:t>    </a:t>
            </a:r>
            <a:r>
              <a:rPr lang="ru-RU" dirty="0" err="1"/>
              <a:t>А.Н.Скрябин</a:t>
            </a:r>
            <a:endParaRPr lang="ru-RU" dirty="0"/>
          </a:p>
          <a:p>
            <a:pPr>
              <a:buFont typeface="Wingdings" pitchFamily="2" charset="2"/>
              <a:buNone/>
            </a:pPr>
            <a:r>
              <a:rPr lang="ru-RU" dirty="0"/>
              <a:t>  (писатель)       (художник)       (композитор)                                             </a:t>
            </a:r>
          </a:p>
        </p:txBody>
      </p:sp>
      <p:pic>
        <p:nvPicPr>
          <p:cNvPr id="36868" name="Picture 4" descr="pt_075"/>
          <p:cNvPicPr>
            <a:picLocks noChangeAspect="1" noChangeArrowheads="1"/>
          </p:cNvPicPr>
          <p:nvPr/>
        </p:nvPicPr>
        <p:blipFill>
          <a:blip r:embed="rId2" cstate="email"/>
          <a:srcRect/>
          <a:stretch>
            <a:fillRect/>
          </a:stretch>
        </p:blipFill>
        <p:spPr bwMode="auto">
          <a:xfrm>
            <a:off x="214282" y="3357562"/>
            <a:ext cx="2067544" cy="2519362"/>
          </a:xfrm>
          <a:prstGeom prst="rect">
            <a:avLst/>
          </a:prstGeom>
          <a:noFill/>
        </p:spPr>
      </p:pic>
      <p:pic>
        <p:nvPicPr>
          <p:cNvPr id="36869" name="Picture 5" descr="ps_091"/>
          <p:cNvPicPr>
            <a:picLocks noChangeAspect="1" noChangeArrowheads="1"/>
          </p:cNvPicPr>
          <p:nvPr/>
        </p:nvPicPr>
        <p:blipFill>
          <a:blip r:embed="rId3" cstate="email"/>
          <a:srcRect/>
          <a:stretch>
            <a:fillRect/>
          </a:stretch>
        </p:blipFill>
        <p:spPr bwMode="auto">
          <a:xfrm>
            <a:off x="5214942" y="3286124"/>
            <a:ext cx="2328851" cy="2591955"/>
          </a:xfrm>
          <a:prstGeom prst="rect">
            <a:avLst/>
          </a:prstGeom>
          <a:noFill/>
        </p:spPr>
      </p:pic>
      <p:pic>
        <p:nvPicPr>
          <p:cNvPr id="36870" name="Picture 6" descr="Pv01142"/>
          <p:cNvPicPr>
            <a:picLocks noChangeAspect="1" noChangeArrowheads="1"/>
          </p:cNvPicPr>
          <p:nvPr/>
        </p:nvPicPr>
        <p:blipFill>
          <a:blip r:embed="rId4" cstate="email"/>
          <a:srcRect/>
          <a:stretch>
            <a:fillRect/>
          </a:stretch>
        </p:blipFill>
        <p:spPr bwMode="auto">
          <a:xfrm>
            <a:off x="2571736" y="3357562"/>
            <a:ext cx="2182811" cy="25001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algn="ctr"/>
            <a:r>
              <a:rPr lang="ru-RU" sz="3200">
                <a:latin typeface="Arial" charset="0"/>
              </a:rPr>
              <a:t>)</a:t>
            </a:r>
          </a:p>
        </p:txBody>
      </p:sp>
      <p:pic>
        <p:nvPicPr>
          <p:cNvPr id="39940" name="Picture 4" descr="m01157i"/>
          <p:cNvPicPr>
            <a:picLocks noChangeAspect="1" noChangeArrowheads="1"/>
          </p:cNvPicPr>
          <p:nvPr/>
        </p:nvPicPr>
        <p:blipFill>
          <a:blip r:embed="rId2" cstate="email"/>
          <a:srcRect/>
          <a:stretch>
            <a:fillRect/>
          </a:stretch>
        </p:blipFill>
        <p:spPr bwMode="auto">
          <a:xfrm>
            <a:off x="1619250" y="2708275"/>
            <a:ext cx="6407150" cy="3965575"/>
          </a:xfrm>
          <a:prstGeom prst="rect">
            <a:avLst/>
          </a:prstGeom>
          <a:noFill/>
        </p:spPr>
      </p:pic>
      <p:sp>
        <p:nvSpPr>
          <p:cNvPr id="39941" name="Rectangle 5"/>
          <p:cNvSpPr>
            <a:spLocks noChangeArrowheads="1"/>
          </p:cNvSpPr>
          <p:nvPr/>
        </p:nvSpPr>
        <p:spPr bwMode="auto">
          <a:xfrm>
            <a:off x="971550" y="476250"/>
            <a:ext cx="7632700" cy="2163763"/>
          </a:xfrm>
          <a:prstGeom prst="rect">
            <a:avLst/>
          </a:prstGeom>
          <a:noFill/>
          <a:ln w="9525">
            <a:noFill/>
            <a:miter lim="800000"/>
            <a:headEnd/>
            <a:tailEnd/>
          </a:ln>
          <a:effectLst/>
        </p:spPr>
        <p:txBody>
          <a:bodyPr>
            <a:spAutoFit/>
          </a:bodyPr>
          <a:lstStyle/>
          <a:p>
            <a:pPr algn="ctr"/>
            <a:r>
              <a:rPr lang="ru-RU" sz="4000" b="1" dirty="0">
                <a:solidFill>
                  <a:schemeClr val="tx2"/>
                </a:solidFill>
                <a:effectLst>
                  <a:outerShdw blurRad="38100" dist="38100" dir="2700000" algn="tl">
                    <a:srgbClr val="000000"/>
                  </a:outerShdw>
                </a:effectLst>
              </a:rPr>
              <a:t>Учеба Б. Пастернака</a:t>
            </a:r>
            <a:r>
              <a:rPr lang="ru-RU" b="1" dirty="0">
                <a:solidFill>
                  <a:schemeClr val="tx2"/>
                </a:solidFill>
                <a:effectLst>
                  <a:outerShdw blurRad="38100" dist="38100" dir="2700000" algn="tl">
                    <a:srgbClr val="000000"/>
                  </a:outerShdw>
                </a:effectLst>
              </a:rPr>
              <a:t> </a:t>
            </a:r>
          </a:p>
          <a:p>
            <a:pPr algn="ctr"/>
            <a:r>
              <a:rPr lang="ru-RU" b="1" dirty="0">
                <a:solidFill>
                  <a:schemeClr val="tx2"/>
                </a:solidFill>
                <a:effectLst>
                  <a:outerShdw blurRad="38100" dist="38100" dir="2700000" algn="tl">
                    <a:srgbClr val="000000"/>
                  </a:outerShdw>
                </a:effectLst>
              </a:rPr>
              <a:t>1909-1913 г. - МГУ, философское отделение историко-филологического факультета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71550" y="269875"/>
            <a:ext cx="8208963" cy="1358900"/>
          </a:xfrm>
        </p:spPr>
        <p:txBody>
          <a:bodyPr>
            <a:normAutofit fontScale="90000"/>
          </a:bodyPr>
          <a:lstStyle/>
          <a:p>
            <a:r>
              <a:rPr lang="ru-RU" sz="2400" b="0" dirty="0">
                <a:solidFill>
                  <a:srgbClr val="FF3300"/>
                </a:solidFill>
                <a:latin typeface="Sylfaen" pitchFamily="18" charset="0"/>
              </a:rPr>
              <a:t>Путь Бориса Пастернака к поэзии шел через Марбург. В Марбурге профессор Герман </a:t>
            </a:r>
            <a:r>
              <a:rPr lang="ru-RU" sz="2400" b="0" dirty="0" err="1">
                <a:solidFill>
                  <a:srgbClr val="FF3300"/>
                </a:solidFill>
                <a:latin typeface="Sylfaen" pitchFamily="18" charset="0"/>
              </a:rPr>
              <a:t>Коген</a:t>
            </a:r>
            <a:r>
              <a:rPr lang="ru-RU" sz="2400" b="0" dirty="0">
                <a:solidFill>
                  <a:srgbClr val="FF3300"/>
                </a:solidFill>
                <a:latin typeface="Sylfaen" pitchFamily="18" charset="0"/>
              </a:rPr>
              <a:t> предложил Пастернаку остаться для получения докторской степени, но он от этого  наотрез отказался.</a:t>
            </a:r>
          </a:p>
        </p:txBody>
      </p:sp>
      <p:sp>
        <p:nvSpPr>
          <p:cNvPr id="66563" name="Rectangle 3"/>
          <p:cNvSpPr>
            <a:spLocks noGrp="1" noChangeArrowheads="1"/>
          </p:cNvSpPr>
          <p:nvPr>
            <p:ph idx="1"/>
          </p:nvPr>
        </p:nvSpPr>
        <p:spPr>
          <a:xfrm>
            <a:off x="4932363" y="2060575"/>
            <a:ext cx="4176712" cy="4535488"/>
          </a:xfrm>
        </p:spPr>
        <p:txBody>
          <a:bodyPr/>
          <a:lstStyle/>
          <a:p>
            <a:pPr>
              <a:lnSpc>
                <a:spcPct val="80000"/>
              </a:lnSpc>
              <a:buFont typeface="Wingdings" pitchFamily="2" charset="2"/>
              <a:buNone/>
            </a:pPr>
            <a:r>
              <a:rPr lang="ru-RU" sz="2000" b="1" i="1">
                <a:solidFill>
                  <a:srgbClr val="000000"/>
                </a:solidFill>
                <a:latin typeface="Sylfaen" pitchFamily="18" charset="0"/>
              </a:rPr>
              <a:t>     </a:t>
            </a:r>
            <a:r>
              <a:rPr lang="ru-RU" sz="2600" b="1" i="1">
                <a:solidFill>
                  <a:srgbClr val="000000"/>
                </a:solidFill>
                <a:latin typeface="Sylfaen" pitchFamily="18" charset="0"/>
              </a:rPr>
              <a:t>«Прощай, философия"- эти слова из автобиографической повести Пастернака "Охранная грамота" (1931) теперь значатся на мемориальной доске дома в Марбурге, где некогда проживал безвестный студент, ставший всемирно почитаемым классиком. </a:t>
            </a:r>
          </a:p>
        </p:txBody>
      </p:sp>
      <p:pic>
        <p:nvPicPr>
          <p:cNvPr id="66564" name="Picture 4" descr="1472708"/>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7504" y="2204864"/>
            <a:ext cx="4897438" cy="3276600"/>
          </a:xfrm>
          <a:prstGeom prst="rect">
            <a:avLst/>
          </a:prstGeom>
          <a:noFill/>
          <a:ln w="9525">
            <a:solidFill>
              <a:srgbClr val="800080"/>
            </a:solidFill>
            <a:miter lim="800000"/>
            <a:headEnd/>
            <a:tailEnd/>
          </a:ln>
          <a:extLst>
            <a:ext uri="{909E8E84-426E-40DD-AFC4-6F175D3DCCD1}">
              <a14:hiddenFill xmlns:a14="http://schemas.microsoft.com/office/drawing/2010/main" xmlns="">
                <a:solidFill>
                  <a:srgbClr val="FFFFFF"/>
                </a:solidFill>
              </a14:hiddenFill>
            </a:ext>
          </a:extLst>
        </p:spPr>
      </p:pic>
      <p:sp>
        <p:nvSpPr>
          <p:cNvPr id="66565" name="Text Box 5"/>
          <p:cNvSpPr txBox="1">
            <a:spLocks noChangeArrowheads="1"/>
          </p:cNvSpPr>
          <p:nvPr/>
        </p:nvSpPr>
        <p:spPr bwMode="auto">
          <a:xfrm>
            <a:off x="1476375" y="5799138"/>
            <a:ext cx="33115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2800" b="1" i="1">
                <a:latin typeface="Monotype Corsiva" pitchFamily="66" charset="0"/>
              </a:rPr>
              <a:t>Марбург. Германия</a:t>
            </a:r>
          </a:p>
        </p:txBody>
      </p:sp>
    </p:spTree>
    <p:extLst>
      <p:ext uri="{BB962C8B-B14F-4D97-AF65-F5344CB8AC3E}">
        <p14:creationId xmlns:p14="http://schemas.microsoft.com/office/powerpoint/2010/main" xmlns="" val="205095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066800" y="260350"/>
            <a:ext cx="7543800" cy="1519238"/>
          </a:xfrm>
        </p:spPr>
        <p:txBody>
          <a:bodyPr/>
          <a:lstStyle/>
          <a:p>
            <a:pPr>
              <a:lnSpc>
                <a:spcPct val="90000"/>
              </a:lnSpc>
              <a:buFont typeface="Wingdings" pitchFamily="2" charset="2"/>
              <a:buNone/>
            </a:pPr>
            <a:r>
              <a:rPr lang="ru-RU" sz="2400" dirty="0"/>
              <a:t>   </a:t>
            </a:r>
            <a:r>
              <a:rPr lang="ru-RU" sz="2400" dirty="0">
                <a:solidFill>
                  <a:srgbClr val="FF3300"/>
                </a:solidFill>
                <a:effectLst>
                  <a:outerShdw blurRad="38100" dist="38100" dir="2700000" algn="tl">
                    <a:srgbClr val="000000"/>
                  </a:outerShdw>
                </a:effectLst>
                <a:latin typeface="Sylfaen" pitchFamily="18" charset="0"/>
              </a:rPr>
              <a:t>В 1914 году вышел в свет первый сборник стихов Б. Л. Пастернака – “Близнец в тучах”. В него вошло и написанное в 1912 году стихотворение “Февраль. Достать чернил и плакать!”</a:t>
            </a:r>
          </a:p>
        </p:txBody>
      </p:sp>
      <p:sp>
        <p:nvSpPr>
          <p:cNvPr id="17412" name="Text Box 4"/>
          <p:cNvSpPr txBox="1">
            <a:spLocks noChangeArrowheads="1"/>
          </p:cNvSpPr>
          <p:nvPr/>
        </p:nvSpPr>
        <p:spPr bwMode="auto">
          <a:xfrm>
            <a:off x="4932363" y="2133600"/>
            <a:ext cx="3887787"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2600" b="1" i="1" dirty="0">
                <a:solidFill>
                  <a:srgbClr val="000000"/>
                </a:solidFill>
                <a:effectLst>
                  <a:outerShdw blurRad="38100" dist="38100" dir="2700000" algn="tl">
                    <a:srgbClr val="FFFFFF"/>
                  </a:outerShdw>
                </a:effectLst>
                <a:latin typeface="Sylfaen" pitchFamily="18" charset="0"/>
              </a:rPr>
              <a:t>Доктор филологических наук, профессор Сауле </a:t>
            </a:r>
            <a:r>
              <a:rPr lang="ru-RU" sz="2600" b="1" i="1" dirty="0" err="1">
                <a:solidFill>
                  <a:srgbClr val="000000"/>
                </a:solidFill>
                <a:effectLst>
                  <a:outerShdw blurRad="38100" dist="38100" dir="2700000" algn="tl">
                    <a:srgbClr val="FFFFFF"/>
                  </a:outerShdw>
                </a:effectLst>
                <a:latin typeface="Sylfaen" pitchFamily="18" charset="0"/>
              </a:rPr>
              <a:t>Абишева</a:t>
            </a:r>
            <a:r>
              <a:rPr lang="ru-RU" sz="2600" b="1" i="1" dirty="0">
                <a:solidFill>
                  <a:srgbClr val="000000"/>
                </a:solidFill>
                <a:effectLst>
                  <a:outerShdw blurRad="38100" dist="38100" dir="2700000" algn="tl">
                    <a:srgbClr val="FFFFFF"/>
                  </a:outerShdw>
                </a:effectLst>
                <a:latin typeface="Sylfaen" pitchFamily="18" charset="0"/>
              </a:rPr>
              <a:t> говорила: “В стихотворении </a:t>
            </a:r>
            <a:r>
              <a:rPr lang="ru-RU" sz="2600" b="1" i="1" dirty="0" err="1">
                <a:solidFill>
                  <a:srgbClr val="000000"/>
                </a:solidFill>
                <a:effectLst>
                  <a:outerShdw blurRad="38100" dist="38100" dir="2700000" algn="tl">
                    <a:srgbClr val="FFFFFF"/>
                  </a:outerShdw>
                </a:effectLst>
                <a:latin typeface="Sylfaen" pitchFamily="18" charset="0"/>
              </a:rPr>
              <a:t>Б.Пастернака</a:t>
            </a:r>
            <a:r>
              <a:rPr lang="ru-RU" sz="2600" b="1" i="1" dirty="0">
                <a:solidFill>
                  <a:srgbClr val="000000"/>
                </a:solidFill>
                <a:effectLst>
                  <a:outerShdw blurRad="38100" dist="38100" dir="2700000" algn="tl">
                    <a:srgbClr val="FFFFFF"/>
                  </a:outerShdw>
                </a:effectLst>
                <a:latin typeface="Sylfaen" pitchFamily="18" charset="0"/>
              </a:rPr>
              <a:t> “Февраль…” мир человека и мир природы на всех уровнях пересекаются и словно перетекают друг в друга”</a:t>
            </a:r>
            <a:r>
              <a:rPr lang="ru-RU" sz="2600" b="1" i="1" dirty="0">
                <a:solidFill>
                  <a:srgbClr val="000000"/>
                </a:solidFill>
              </a:rPr>
              <a:t>.</a:t>
            </a:r>
          </a:p>
        </p:txBody>
      </p:sp>
      <p:pic>
        <p:nvPicPr>
          <p:cNvPr id="17413" name="Picture 5" descr="пастернак"/>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619250" y="2119313"/>
            <a:ext cx="2678113" cy="4478337"/>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091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Savrasov__Alexey_Kondratjevich_Rooks_Have_Flown_in_fine_art_print_b"/>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00562" y="1285860"/>
            <a:ext cx="3429024" cy="4822825"/>
          </a:xfrm>
          <a:prstGeom prst="rect">
            <a:avLst/>
          </a:prstGeom>
          <a:noFill/>
          <a:extLst>
            <a:ext uri="{909E8E84-426E-40DD-AFC4-6F175D3DCCD1}">
              <a14:hiddenFill xmlns:a14="http://schemas.microsoft.com/office/drawing/2010/main" xmlns="">
                <a:solidFill>
                  <a:srgbClr val="FFFFFF"/>
                </a:solidFill>
              </a14:hiddenFill>
            </a:ext>
          </a:extLst>
        </p:spPr>
      </p:pic>
      <p:sp>
        <p:nvSpPr>
          <p:cNvPr id="83970" name="Text Box 2"/>
          <p:cNvSpPr txBox="1">
            <a:spLocks noChangeArrowheads="1"/>
          </p:cNvSpPr>
          <p:nvPr/>
        </p:nvSpPr>
        <p:spPr bwMode="auto">
          <a:xfrm>
            <a:off x="1042988" y="1804988"/>
            <a:ext cx="4464050" cy="5008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1700" b="1" dirty="0">
                <a:solidFill>
                  <a:srgbClr val="000000"/>
                </a:solidFill>
                <a:effectLst>
                  <a:outerShdw blurRad="38100" dist="38100" dir="2700000" algn="tl">
                    <a:srgbClr val="FFFFFF"/>
                  </a:outerShdw>
                </a:effectLst>
                <a:latin typeface="ER Architect KOI-8" pitchFamily="2" charset="0"/>
              </a:rPr>
              <a:t>Февраль. Достать </a:t>
            </a:r>
            <a:r>
              <a:rPr lang="ru-RU" sz="1700" b="1" u="sng" dirty="0">
                <a:solidFill>
                  <a:srgbClr val="000000"/>
                </a:solidFill>
                <a:effectLst>
                  <a:outerShdw blurRad="38100" dist="38100" dir="2700000" algn="tl">
                    <a:srgbClr val="FFFFFF"/>
                  </a:outerShdw>
                </a:effectLst>
                <a:latin typeface="ER Architect KOI-8" pitchFamily="2" charset="0"/>
              </a:rPr>
              <a:t>чернил</a:t>
            </a:r>
            <a:r>
              <a:rPr lang="ru-RU" sz="1700" b="1" dirty="0">
                <a:solidFill>
                  <a:srgbClr val="000000"/>
                </a:solidFill>
                <a:effectLst>
                  <a:outerShdw blurRad="38100" dist="38100" dir="2700000" algn="tl">
                    <a:srgbClr val="FFFFFF"/>
                  </a:outerShdw>
                </a:effectLst>
                <a:latin typeface="ER Architect KOI-8" pitchFamily="2" charset="0"/>
              </a:rPr>
              <a:t> и плакать!</a:t>
            </a:r>
          </a:p>
          <a:p>
            <a:r>
              <a:rPr lang="ru-RU" sz="1700" b="1" dirty="0">
                <a:solidFill>
                  <a:srgbClr val="000000"/>
                </a:solidFill>
                <a:effectLst>
                  <a:outerShdw blurRad="38100" dist="38100" dir="2700000" algn="tl">
                    <a:srgbClr val="FFFFFF"/>
                  </a:outerShdw>
                </a:effectLst>
                <a:latin typeface="ER Architect KOI-8" pitchFamily="2" charset="0"/>
              </a:rPr>
              <a:t>Писать о феврале навзрыд,</a:t>
            </a:r>
          </a:p>
          <a:p>
            <a:r>
              <a:rPr lang="ru-RU" sz="1700" b="1" dirty="0">
                <a:solidFill>
                  <a:srgbClr val="000000"/>
                </a:solidFill>
                <a:effectLst>
                  <a:outerShdw blurRad="38100" dist="38100" dir="2700000" algn="tl">
                    <a:srgbClr val="FFFFFF"/>
                  </a:outerShdw>
                </a:effectLst>
                <a:latin typeface="ER Architect KOI-8" pitchFamily="2" charset="0"/>
              </a:rPr>
              <a:t>Пока грохочущая слякоть</a:t>
            </a:r>
          </a:p>
          <a:p>
            <a:r>
              <a:rPr lang="ru-RU" sz="1700" b="1" u="sng" dirty="0">
                <a:solidFill>
                  <a:srgbClr val="000000"/>
                </a:solidFill>
                <a:effectLst>
                  <a:outerShdw blurRad="38100" dist="38100" dir="2700000" algn="tl">
                    <a:srgbClr val="FFFFFF"/>
                  </a:outerShdw>
                </a:effectLst>
                <a:latin typeface="ER Architect KOI-8" pitchFamily="2" charset="0"/>
              </a:rPr>
              <a:t>Весною черною горит</a:t>
            </a:r>
            <a:r>
              <a:rPr lang="ru-RU" sz="1700" b="1" dirty="0">
                <a:solidFill>
                  <a:srgbClr val="000000"/>
                </a:solidFill>
                <a:effectLst>
                  <a:outerShdw blurRad="38100" dist="38100" dir="2700000" algn="tl">
                    <a:srgbClr val="FFFFFF"/>
                  </a:outerShdw>
                </a:effectLst>
                <a:latin typeface="ER Architect KOI-8" pitchFamily="2" charset="0"/>
              </a:rPr>
              <a:t>.</a:t>
            </a:r>
          </a:p>
          <a:p>
            <a:endParaRPr lang="ru-RU" sz="1700" b="1" dirty="0">
              <a:solidFill>
                <a:srgbClr val="000000"/>
              </a:solidFill>
              <a:effectLst>
                <a:outerShdw blurRad="38100" dist="38100" dir="2700000" algn="tl">
                  <a:srgbClr val="FFFFFF"/>
                </a:outerShdw>
              </a:effectLst>
              <a:latin typeface="ER Architect KOI-8" pitchFamily="2" charset="0"/>
            </a:endParaRPr>
          </a:p>
          <a:p>
            <a:r>
              <a:rPr lang="ru-RU" sz="1700" b="1" dirty="0">
                <a:solidFill>
                  <a:srgbClr val="000000"/>
                </a:solidFill>
                <a:effectLst>
                  <a:outerShdw blurRad="38100" dist="38100" dir="2700000" algn="tl">
                    <a:srgbClr val="FFFFFF"/>
                  </a:outerShdw>
                </a:effectLst>
                <a:latin typeface="ER Architect KOI-8" pitchFamily="2" charset="0"/>
              </a:rPr>
              <a:t>Достать </a:t>
            </a:r>
            <a:r>
              <a:rPr lang="ru-RU" sz="1700" b="1" dirty="0">
                <a:solidFill>
                  <a:srgbClr val="FF9900"/>
                </a:solidFill>
                <a:effectLst>
                  <a:outerShdw blurRad="38100" dist="38100" dir="2700000" algn="tl">
                    <a:srgbClr val="000000"/>
                  </a:outerShdw>
                </a:effectLst>
                <a:latin typeface="ER Architect KOI-8" pitchFamily="2" charset="0"/>
              </a:rPr>
              <a:t>пролетку</a:t>
            </a:r>
            <a:r>
              <a:rPr lang="ru-RU" sz="1700" b="1" dirty="0">
                <a:solidFill>
                  <a:srgbClr val="000000"/>
                </a:solidFill>
                <a:effectLst>
                  <a:outerShdw blurRad="38100" dist="38100" dir="2700000" algn="tl">
                    <a:srgbClr val="FFFFFF"/>
                  </a:outerShdw>
                </a:effectLst>
                <a:latin typeface="ER Architect KOI-8" pitchFamily="2" charset="0"/>
              </a:rPr>
              <a:t>. За шесть </a:t>
            </a:r>
            <a:r>
              <a:rPr lang="ru-RU" sz="1700" b="1" dirty="0">
                <a:solidFill>
                  <a:srgbClr val="FF9900"/>
                </a:solidFill>
                <a:effectLst>
                  <a:outerShdw blurRad="38100" dist="38100" dir="2700000" algn="tl">
                    <a:srgbClr val="000000"/>
                  </a:outerShdw>
                </a:effectLst>
                <a:latin typeface="ER Architect KOI-8" pitchFamily="2" charset="0"/>
              </a:rPr>
              <a:t>гривен</a:t>
            </a:r>
            <a:r>
              <a:rPr lang="ru-RU" sz="1700" b="1" dirty="0">
                <a:solidFill>
                  <a:srgbClr val="000000"/>
                </a:solidFill>
                <a:effectLst>
                  <a:outerShdw blurRad="38100" dist="38100" dir="2700000" algn="tl">
                    <a:srgbClr val="FFFFFF"/>
                  </a:outerShdw>
                </a:effectLst>
                <a:latin typeface="ER Architect KOI-8" pitchFamily="2" charset="0"/>
              </a:rPr>
              <a:t>,</a:t>
            </a:r>
          </a:p>
          <a:p>
            <a:r>
              <a:rPr lang="ru-RU" sz="1700" b="1" dirty="0">
                <a:solidFill>
                  <a:srgbClr val="000000"/>
                </a:solidFill>
                <a:effectLst>
                  <a:outerShdw blurRad="38100" dist="38100" dir="2700000" algn="tl">
                    <a:srgbClr val="FFFFFF"/>
                  </a:outerShdw>
                </a:effectLst>
                <a:latin typeface="ER Architect KOI-8" pitchFamily="2" charset="0"/>
              </a:rPr>
              <a:t>Чрез </a:t>
            </a:r>
            <a:r>
              <a:rPr lang="ru-RU" sz="1700" b="1" dirty="0">
                <a:solidFill>
                  <a:srgbClr val="FF9900"/>
                </a:solidFill>
                <a:effectLst>
                  <a:outerShdw blurRad="38100" dist="38100" dir="2700000" algn="tl">
                    <a:srgbClr val="000000"/>
                  </a:outerShdw>
                </a:effectLst>
                <a:latin typeface="ER Architect KOI-8" pitchFamily="2" charset="0"/>
              </a:rPr>
              <a:t>благовест</a:t>
            </a:r>
            <a:r>
              <a:rPr lang="ru-RU" sz="1700" b="1" dirty="0">
                <a:effectLst>
                  <a:outerShdw blurRad="38100" dist="38100" dir="2700000" algn="tl">
                    <a:srgbClr val="FFFFFF"/>
                  </a:outerShdw>
                </a:effectLst>
                <a:latin typeface="ER Architect KOI-8" pitchFamily="2" charset="0"/>
              </a:rPr>
              <a:t>,</a:t>
            </a:r>
            <a:r>
              <a:rPr lang="ru-RU" sz="1700" b="1" dirty="0">
                <a:solidFill>
                  <a:srgbClr val="000000"/>
                </a:solidFill>
                <a:effectLst>
                  <a:outerShdw blurRad="38100" dist="38100" dir="2700000" algn="tl">
                    <a:srgbClr val="FFFFFF"/>
                  </a:outerShdw>
                </a:effectLst>
                <a:latin typeface="ER Architect KOI-8" pitchFamily="2" charset="0"/>
              </a:rPr>
              <a:t> чрез клик колес</a:t>
            </a:r>
          </a:p>
          <a:p>
            <a:r>
              <a:rPr lang="ru-RU" sz="1700" b="1" dirty="0">
                <a:solidFill>
                  <a:srgbClr val="000000"/>
                </a:solidFill>
                <a:effectLst>
                  <a:outerShdw blurRad="38100" dist="38100" dir="2700000" algn="tl">
                    <a:srgbClr val="FFFFFF"/>
                  </a:outerShdw>
                </a:effectLst>
                <a:latin typeface="ER Architect KOI-8" pitchFamily="2" charset="0"/>
              </a:rPr>
              <a:t>Перенестись туда, где ливень</a:t>
            </a:r>
          </a:p>
          <a:p>
            <a:r>
              <a:rPr lang="ru-RU" sz="1700" b="1" dirty="0">
                <a:solidFill>
                  <a:srgbClr val="000000"/>
                </a:solidFill>
                <a:effectLst>
                  <a:outerShdw blurRad="38100" dist="38100" dir="2700000" algn="tl">
                    <a:srgbClr val="FFFFFF"/>
                  </a:outerShdw>
                </a:effectLst>
                <a:latin typeface="ER Architect KOI-8" pitchFamily="2" charset="0"/>
              </a:rPr>
              <a:t>Еще шумней </a:t>
            </a:r>
            <a:r>
              <a:rPr lang="ru-RU" sz="1700" b="1" u="sng" dirty="0">
                <a:solidFill>
                  <a:srgbClr val="000000"/>
                </a:solidFill>
                <a:effectLst>
                  <a:outerShdw blurRad="38100" dist="38100" dir="2700000" algn="tl">
                    <a:srgbClr val="FFFFFF"/>
                  </a:outerShdw>
                </a:effectLst>
                <a:latin typeface="ER Architect KOI-8" pitchFamily="2" charset="0"/>
              </a:rPr>
              <a:t>чернил</a:t>
            </a:r>
            <a:r>
              <a:rPr lang="ru-RU" sz="1700" b="1" dirty="0">
                <a:solidFill>
                  <a:srgbClr val="000000"/>
                </a:solidFill>
                <a:effectLst>
                  <a:outerShdw blurRad="38100" dist="38100" dir="2700000" algn="tl">
                    <a:srgbClr val="FFFFFF"/>
                  </a:outerShdw>
                </a:effectLst>
                <a:latin typeface="ER Architect KOI-8" pitchFamily="2" charset="0"/>
              </a:rPr>
              <a:t> и слез.</a:t>
            </a:r>
          </a:p>
          <a:p>
            <a:endParaRPr lang="ru-RU" sz="1700" b="1" dirty="0">
              <a:solidFill>
                <a:srgbClr val="000000"/>
              </a:solidFill>
              <a:effectLst>
                <a:outerShdw blurRad="38100" dist="38100" dir="2700000" algn="tl">
                  <a:srgbClr val="FFFFFF"/>
                </a:outerShdw>
              </a:effectLst>
              <a:latin typeface="ER Architect KOI-8" pitchFamily="2" charset="0"/>
            </a:endParaRPr>
          </a:p>
          <a:p>
            <a:r>
              <a:rPr lang="ru-RU" sz="1700" b="1" dirty="0">
                <a:solidFill>
                  <a:srgbClr val="000000"/>
                </a:solidFill>
                <a:effectLst>
                  <a:outerShdw blurRad="38100" dist="38100" dir="2700000" algn="tl">
                    <a:srgbClr val="FFFFFF"/>
                  </a:outerShdw>
                </a:effectLst>
                <a:latin typeface="ER Architect KOI-8" pitchFamily="2" charset="0"/>
              </a:rPr>
              <a:t>Где, </a:t>
            </a:r>
            <a:r>
              <a:rPr lang="ru-RU" sz="1700" b="1" u="sng" dirty="0">
                <a:solidFill>
                  <a:srgbClr val="000000"/>
                </a:solidFill>
                <a:effectLst>
                  <a:outerShdw blurRad="38100" dist="38100" dir="2700000" algn="tl">
                    <a:srgbClr val="FFFFFF"/>
                  </a:outerShdw>
                </a:effectLst>
                <a:latin typeface="ER Architect KOI-8" pitchFamily="2" charset="0"/>
              </a:rPr>
              <a:t>как обугленные груши</a:t>
            </a:r>
            <a:r>
              <a:rPr lang="ru-RU" sz="1700" b="1" dirty="0">
                <a:solidFill>
                  <a:srgbClr val="000000"/>
                </a:solidFill>
                <a:effectLst>
                  <a:outerShdw blurRad="38100" dist="38100" dir="2700000" algn="tl">
                    <a:srgbClr val="FFFFFF"/>
                  </a:outerShdw>
                </a:effectLst>
                <a:latin typeface="ER Architect KOI-8" pitchFamily="2" charset="0"/>
              </a:rPr>
              <a:t>,</a:t>
            </a:r>
          </a:p>
          <a:p>
            <a:r>
              <a:rPr lang="ru-RU" sz="1700" b="1" dirty="0">
                <a:solidFill>
                  <a:srgbClr val="000000"/>
                </a:solidFill>
                <a:effectLst>
                  <a:outerShdw blurRad="38100" dist="38100" dir="2700000" algn="tl">
                    <a:srgbClr val="FFFFFF"/>
                  </a:outerShdw>
                </a:effectLst>
                <a:latin typeface="ER Architect KOI-8" pitchFamily="2" charset="0"/>
              </a:rPr>
              <a:t>С деревьев тысячи грачей</a:t>
            </a:r>
          </a:p>
          <a:p>
            <a:r>
              <a:rPr lang="ru-RU" sz="1700" b="1" dirty="0">
                <a:solidFill>
                  <a:srgbClr val="000000"/>
                </a:solidFill>
                <a:effectLst>
                  <a:outerShdw blurRad="38100" dist="38100" dir="2700000" algn="tl">
                    <a:srgbClr val="FFFFFF"/>
                  </a:outerShdw>
                </a:effectLst>
                <a:latin typeface="ER Architect KOI-8" pitchFamily="2" charset="0"/>
              </a:rPr>
              <a:t>Сорвутся в лужи и обрушат</a:t>
            </a:r>
          </a:p>
          <a:p>
            <a:r>
              <a:rPr lang="ru-RU" sz="1700" b="1" dirty="0">
                <a:solidFill>
                  <a:srgbClr val="000000"/>
                </a:solidFill>
                <a:effectLst>
                  <a:outerShdw blurRad="38100" dist="38100" dir="2700000" algn="tl">
                    <a:srgbClr val="FFFFFF"/>
                  </a:outerShdw>
                </a:effectLst>
                <a:latin typeface="ER Architect KOI-8" pitchFamily="2" charset="0"/>
              </a:rPr>
              <a:t>Сухую грусть на дно очей.</a:t>
            </a:r>
          </a:p>
          <a:p>
            <a:endParaRPr lang="ru-RU" sz="1700" b="1" dirty="0">
              <a:solidFill>
                <a:srgbClr val="000000"/>
              </a:solidFill>
              <a:effectLst>
                <a:outerShdw blurRad="38100" dist="38100" dir="2700000" algn="tl">
                  <a:srgbClr val="FFFFFF"/>
                </a:outerShdw>
              </a:effectLst>
              <a:latin typeface="ER Architect KOI-8" pitchFamily="2" charset="0"/>
            </a:endParaRPr>
          </a:p>
          <a:p>
            <a:r>
              <a:rPr lang="ru-RU" sz="1700" b="1" dirty="0">
                <a:solidFill>
                  <a:srgbClr val="000000"/>
                </a:solidFill>
                <a:effectLst>
                  <a:outerShdw blurRad="38100" dist="38100" dir="2700000" algn="tl">
                    <a:srgbClr val="FFFFFF"/>
                  </a:outerShdw>
                </a:effectLst>
                <a:latin typeface="ER Architect KOI-8" pitchFamily="2" charset="0"/>
              </a:rPr>
              <a:t>Под ней </a:t>
            </a:r>
            <a:r>
              <a:rPr lang="ru-RU" sz="1700" b="1" u="sng" dirty="0">
                <a:solidFill>
                  <a:srgbClr val="000000"/>
                </a:solidFill>
                <a:effectLst>
                  <a:outerShdw blurRad="38100" dist="38100" dir="2700000" algn="tl">
                    <a:srgbClr val="FFFFFF"/>
                  </a:outerShdw>
                </a:effectLst>
                <a:latin typeface="ER Architect KOI-8" pitchFamily="2" charset="0"/>
              </a:rPr>
              <a:t>проталины чернеют</a:t>
            </a:r>
            <a:r>
              <a:rPr lang="ru-RU" sz="1700" b="1" dirty="0">
                <a:solidFill>
                  <a:srgbClr val="000000"/>
                </a:solidFill>
                <a:effectLst>
                  <a:outerShdw blurRad="38100" dist="38100" dir="2700000" algn="tl">
                    <a:srgbClr val="FFFFFF"/>
                  </a:outerShdw>
                </a:effectLst>
                <a:latin typeface="ER Architect KOI-8" pitchFamily="2" charset="0"/>
              </a:rPr>
              <a:t>,</a:t>
            </a:r>
          </a:p>
          <a:p>
            <a:r>
              <a:rPr lang="ru-RU" sz="1700" b="1" dirty="0">
                <a:solidFill>
                  <a:srgbClr val="000000"/>
                </a:solidFill>
                <a:effectLst>
                  <a:outerShdw blurRad="38100" dist="38100" dir="2700000" algn="tl">
                    <a:srgbClr val="FFFFFF"/>
                  </a:outerShdw>
                </a:effectLst>
                <a:latin typeface="ER Architect KOI-8" pitchFamily="2" charset="0"/>
              </a:rPr>
              <a:t>И ветер криками изрыт,</a:t>
            </a:r>
          </a:p>
          <a:p>
            <a:r>
              <a:rPr lang="ru-RU" sz="1700" b="1" dirty="0">
                <a:solidFill>
                  <a:srgbClr val="000000"/>
                </a:solidFill>
                <a:effectLst>
                  <a:outerShdw blurRad="38100" dist="38100" dir="2700000" algn="tl">
                    <a:srgbClr val="FFFFFF"/>
                  </a:outerShdw>
                </a:effectLst>
                <a:latin typeface="ER Architect KOI-8" pitchFamily="2" charset="0"/>
              </a:rPr>
              <a:t>И чем </a:t>
            </a:r>
            <a:r>
              <a:rPr lang="ru-RU" sz="1700" b="1" dirty="0" err="1">
                <a:solidFill>
                  <a:srgbClr val="000000"/>
                </a:solidFill>
                <a:effectLst>
                  <a:outerShdw blurRad="38100" dist="38100" dir="2700000" algn="tl">
                    <a:srgbClr val="FFFFFF"/>
                  </a:outerShdw>
                </a:effectLst>
                <a:latin typeface="ER Architect KOI-8" pitchFamily="2" charset="0"/>
              </a:rPr>
              <a:t>случайней</a:t>
            </a:r>
            <a:r>
              <a:rPr lang="ru-RU" sz="1700" b="1" dirty="0">
                <a:solidFill>
                  <a:srgbClr val="000000"/>
                </a:solidFill>
                <a:effectLst>
                  <a:outerShdw blurRad="38100" dist="38100" dir="2700000" algn="tl">
                    <a:srgbClr val="FFFFFF"/>
                  </a:outerShdw>
                </a:effectLst>
                <a:latin typeface="ER Architect KOI-8" pitchFamily="2" charset="0"/>
              </a:rPr>
              <a:t>, тем вернее</a:t>
            </a:r>
          </a:p>
          <a:p>
            <a:r>
              <a:rPr lang="ru-RU" sz="1700" b="1" dirty="0">
                <a:solidFill>
                  <a:srgbClr val="000000"/>
                </a:solidFill>
                <a:effectLst>
                  <a:outerShdw blurRad="38100" dist="38100" dir="2700000" algn="tl">
                    <a:srgbClr val="FFFFFF"/>
                  </a:outerShdw>
                </a:effectLst>
                <a:latin typeface="ER Architect KOI-8" pitchFamily="2" charset="0"/>
              </a:rPr>
              <a:t>Слагаются стихи навзрыд.</a:t>
            </a:r>
          </a:p>
        </p:txBody>
      </p:sp>
      <p:sp>
        <p:nvSpPr>
          <p:cNvPr id="83971" name="Text Box 3"/>
          <p:cNvSpPr txBox="1">
            <a:spLocks noChangeArrowheads="1"/>
          </p:cNvSpPr>
          <p:nvPr/>
        </p:nvSpPr>
        <p:spPr bwMode="auto">
          <a:xfrm>
            <a:off x="-252413" y="265113"/>
            <a:ext cx="9648826"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sz="3700" b="1" dirty="0">
                <a:solidFill>
                  <a:srgbClr val="FF9900"/>
                </a:solidFill>
                <a:effectLst>
                  <a:outerShdw blurRad="38100" dist="38100" dir="2700000" algn="tl">
                    <a:srgbClr val="000000"/>
                  </a:outerShdw>
                </a:effectLst>
                <a:latin typeface="TagirCTT" pitchFamily="2" charset="0"/>
              </a:rPr>
              <a:t>«Февраль. Достать чернил и плакать…» (1928)</a:t>
            </a:r>
          </a:p>
        </p:txBody>
      </p:sp>
      <p:sp>
        <p:nvSpPr>
          <p:cNvPr id="83975" name="Text Box 7"/>
          <p:cNvSpPr txBox="1">
            <a:spLocks noChangeArrowheads="1"/>
          </p:cNvSpPr>
          <p:nvPr/>
        </p:nvSpPr>
        <p:spPr bwMode="auto">
          <a:xfrm>
            <a:off x="4214810" y="5786455"/>
            <a:ext cx="392909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RU" sz="2400" b="1" i="1" dirty="0">
                <a:latin typeface="Monotype Corsiva" pitchFamily="66" charset="0"/>
              </a:rPr>
              <a:t>Алексей Кондратьевич Саврасов</a:t>
            </a:r>
          </a:p>
          <a:p>
            <a:pPr algn="ctr"/>
            <a:r>
              <a:rPr lang="ru-RU" sz="2400" b="1" i="1" dirty="0">
                <a:latin typeface="Monotype Corsiva" pitchFamily="66" charset="0"/>
              </a:rPr>
              <a:t>«Грачи прилетели»</a:t>
            </a:r>
          </a:p>
        </p:txBody>
      </p:sp>
    </p:spTree>
    <p:extLst>
      <p:ext uri="{BB962C8B-B14F-4D97-AF65-F5344CB8AC3E}">
        <p14:creationId xmlns:p14="http://schemas.microsoft.com/office/powerpoint/2010/main" xmlns="" val="419279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066800" y="323850"/>
            <a:ext cx="7543800" cy="1160463"/>
          </a:xfrm>
        </p:spPr>
        <p:txBody>
          <a:bodyPr/>
          <a:lstStyle/>
          <a:p>
            <a:pPr>
              <a:buFont typeface="Wingdings" pitchFamily="2" charset="2"/>
              <a:buNone/>
            </a:pPr>
            <a:r>
              <a:rPr lang="ru-RU" sz="2800" dirty="0">
                <a:solidFill>
                  <a:srgbClr val="FFFF00"/>
                </a:solidFill>
                <a:effectLst>
                  <a:outerShdw blurRad="38100" dist="38100" dir="2700000" algn="tl">
                    <a:srgbClr val="000000"/>
                  </a:outerShdw>
                </a:effectLst>
                <a:latin typeface="Sylfaen" pitchFamily="18" charset="0"/>
              </a:rPr>
              <a:t>    </a:t>
            </a:r>
            <a:r>
              <a:rPr lang="ru-RU" sz="2800" dirty="0">
                <a:solidFill>
                  <a:srgbClr val="FF3300"/>
                </a:solidFill>
                <a:effectLst>
                  <a:outerShdw blurRad="38100" dist="38100" dir="2700000" algn="tl">
                    <a:srgbClr val="000000"/>
                  </a:outerShdw>
                </a:effectLst>
                <a:latin typeface="Sylfaen" pitchFamily="18" charset="0"/>
              </a:rPr>
              <a:t>В 1930-31 года Пастернак создает книгу “Второе рождение”. </a:t>
            </a:r>
          </a:p>
        </p:txBody>
      </p:sp>
      <p:sp>
        <p:nvSpPr>
          <p:cNvPr id="24580" name="Text Box 4"/>
          <p:cNvSpPr txBox="1">
            <a:spLocks noChangeArrowheads="1"/>
          </p:cNvSpPr>
          <p:nvPr/>
        </p:nvSpPr>
        <p:spPr bwMode="auto">
          <a:xfrm>
            <a:off x="5580063" y="2276475"/>
            <a:ext cx="3097212" cy="477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70000"/>
              <a:buFont typeface="Wingdings" pitchFamily="2" charset="2"/>
              <a:buNone/>
            </a:pPr>
            <a:r>
              <a:rPr lang="ru-RU" sz="2700" b="1" i="1" dirty="0">
                <a:solidFill>
                  <a:srgbClr val="000000"/>
                </a:solidFill>
                <a:effectLst>
                  <a:outerShdw blurRad="38100" dist="38100" dir="2700000" algn="tl">
                    <a:srgbClr val="FFFFFF"/>
                  </a:outerShdw>
                </a:effectLst>
                <a:latin typeface="Sylfaen" pitchFamily="18" charset="0"/>
              </a:rPr>
              <a:t>Это не только взгляд на жизнь страны, но и поэтическая летопись зрелой и вместе с тем безумной влюбленности в Зинаиду Николаевну Нейгауз.</a:t>
            </a:r>
          </a:p>
          <a:p>
            <a:pPr>
              <a:spcBef>
                <a:spcPct val="50000"/>
              </a:spcBef>
            </a:pPr>
            <a:endParaRPr lang="ru-RU" sz="2700" i="1" dirty="0">
              <a:solidFill>
                <a:srgbClr val="000000"/>
              </a:solidFill>
            </a:endParaRPr>
          </a:p>
        </p:txBody>
      </p:sp>
      <p:pic>
        <p:nvPicPr>
          <p:cNvPr id="24582" name="Picture 6" descr="pacternak3[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619250" y="2060575"/>
            <a:ext cx="3270250" cy="4537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93002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TotalTime>
  <Words>1153</Words>
  <Application>Microsoft Office PowerPoint</Application>
  <PresentationFormat>Экран (4:3)</PresentationFormat>
  <Paragraphs>136</Paragraphs>
  <Slides>20</Slides>
  <Notes>0</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2" baseType="lpstr">
      <vt:lpstr>Изящная</vt:lpstr>
      <vt:lpstr>Слайд</vt:lpstr>
      <vt:lpstr>БОРИС  ПАСТЕРНАК</vt:lpstr>
      <vt:lpstr>Над миром мы пройдём без шума и следа…                     Лермонтов М.Ю.</vt:lpstr>
      <vt:lpstr>Родители</vt:lpstr>
      <vt:lpstr>Гости семьи родителей Б.Пастернака</vt:lpstr>
      <vt:lpstr>)</vt:lpstr>
      <vt:lpstr>Путь Бориса Пастернака к поэзии шел через Марбург. В Марбурге профессор Герман Коген предложил Пастернаку остаться для получения докторской степени, но он от этого  наотрез отказался.</vt:lpstr>
      <vt:lpstr>Слайд 7</vt:lpstr>
      <vt:lpstr>Слайд 8</vt:lpstr>
      <vt:lpstr>Слайд 9</vt:lpstr>
      <vt:lpstr>«Никого не будет в доме…» (1931)</vt:lpstr>
      <vt:lpstr>Роман «Доктор Живаго»</vt:lpstr>
      <vt:lpstr>Слайд 12</vt:lpstr>
      <vt:lpstr>Зимняя ночь  (1946)</vt:lpstr>
      <vt:lpstr> 1958 г.- Нобелевская премия: «… за выдающиеся заслуги в современной лирической поэзии…»</vt:lpstr>
      <vt:lpstr>Слайд 15</vt:lpstr>
      <vt:lpstr>Слайд 16</vt:lpstr>
      <vt:lpstr>Результат премии Б.Пастернаку в СССР</vt:lpstr>
      <vt:lpstr>Слайд 18</vt:lpstr>
      <vt:lpstr>Слайд 19</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БОРИС  ПАСТЕРНАК</dc:title>
  <dc:creator>ден</dc:creator>
  <cp:lastModifiedBy>re</cp:lastModifiedBy>
  <cp:revision>18</cp:revision>
  <dcterms:created xsi:type="dcterms:W3CDTF">2010-02-03T05:00:45Z</dcterms:created>
  <dcterms:modified xsi:type="dcterms:W3CDTF">2015-04-12T20:50:13Z</dcterms:modified>
</cp:coreProperties>
</file>