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0"/>
  </p:notesMasterIdLst>
  <p:sldIdLst>
    <p:sldId id="256" r:id="rId3"/>
    <p:sldId id="283" r:id="rId4"/>
    <p:sldId id="263" r:id="rId5"/>
    <p:sldId id="269" r:id="rId6"/>
    <p:sldId id="266" r:id="rId7"/>
    <p:sldId id="271" r:id="rId8"/>
    <p:sldId id="288" r:id="rId9"/>
    <p:sldId id="284" r:id="rId10"/>
    <p:sldId id="285" r:id="rId11"/>
    <p:sldId id="286" r:id="rId12"/>
    <p:sldId id="287" r:id="rId13"/>
    <p:sldId id="289" r:id="rId14"/>
    <p:sldId id="290" r:id="rId15"/>
    <p:sldId id="291" r:id="rId16"/>
    <p:sldId id="292" r:id="rId17"/>
    <p:sldId id="293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4BD"/>
    <a:srgbClr val="EB6E0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0" autoAdjust="0"/>
  </p:normalViewPr>
  <p:slideViewPr>
    <p:cSldViewPr>
      <p:cViewPr varScale="1">
        <p:scale>
          <a:sx n="45" d="100"/>
          <a:sy n="45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937EA4-1D3D-4969-87F7-8C77BD2D175C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4F014C-CAB6-4F63-8B43-8FF2FAE06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00174"/>
            <a:ext cx="8715436" cy="107157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E17E6-A7CC-48B9-A708-10FC0745FA23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DE938-8134-4DB5-8509-3912D1089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1B603-6D85-4A3A-BA7E-F9E48372666E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F96E-EAF0-482B-8AFD-5E1B009AD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60"/>
            <a:ext cx="2057400" cy="4840304"/>
          </a:xfrm>
        </p:spPr>
        <p:txBody>
          <a:bodyPr vert="eaVert"/>
          <a:lstStyle>
            <a:lvl1pPr>
              <a:defRPr>
                <a:solidFill>
                  <a:srgbClr val="EB6E0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7688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431FB-3D5D-4942-8A62-84B9D1C0916D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1DA67-6B54-4448-B84A-BED9982A6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EFAC9-61E3-41FF-ABAD-AEBEFB029EEE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6BF83-3A69-49CF-BF5A-376135A41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C8E9A-10CF-4EFE-9290-E58933E83222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EAB53-CCC7-411B-99F4-DB7242A26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B892-325F-42F7-99B9-F5EC36609022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0E945-6A66-4CDF-8F44-9CF59CE03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40576-0E51-430E-952A-2E3A9B789338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41CF1-0BCA-46BD-9CB7-A388DBFDE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E2D70-3090-4C6F-BA4F-F27545C67B62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89E33-EF08-4326-B19B-61897FB43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D1011-BF52-4807-AA2F-783748EB9B2C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E3E49-8E08-46FB-8BAC-86CF93512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572428" cy="1162050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357298"/>
            <a:ext cx="5111751" cy="47688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CF035-69DB-4984-8592-2B0D8B9D78D6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7DFF1-3E68-486D-849F-F5E38423F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786710" cy="928694"/>
          </a:xfr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71538" y="2214554"/>
            <a:ext cx="6929486" cy="408465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1214422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4F856-ACAD-4780-8EB3-5EB3BD4B73A8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778CE-60E9-4D79-9614-42F0D54D7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06363"/>
            <a:ext cx="9144000" cy="1071562"/>
          </a:xfrm>
          <a:prstGeom prst="rect">
            <a:avLst/>
          </a:prstGeom>
          <a:solidFill>
            <a:srgbClr val="EB6E0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1653554_1189793300_Autumn_Leaves_New_York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>
            <a:off x="0" y="53975"/>
            <a:ext cx="1214438" cy="1341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095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285750" y="1600200"/>
            <a:ext cx="83581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2875" y="6356350"/>
            <a:ext cx="232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68BA08-BED7-46CE-8E6D-84CC1DF20F9B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28813" y="6356350"/>
            <a:ext cx="5224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548313" y="6356350"/>
            <a:ext cx="2095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35D4B4-C6FB-4388-A80F-9C7ECF62D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3" name="Рисунок 10" descr="qqqqqqqq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29500" y="4857750"/>
            <a:ext cx="1714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rgbClr val="4F622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F6228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rgbClr val="4F6228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F6228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F62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Documents and Settings\Оля\Рабочий стол\Новая папка\DSCN1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60000">
            <a:off x="4645025" y="2689225"/>
            <a:ext cx="3540125" cy="2655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«Школа юного дендролога»</a:t>
            </a:r>
            <a:br>
              <a:rPr lang="ru-RU" dirty="0" smtClean="0"/>
            </a:br>
            <a:r>
              <a:rPr lang="ru-RU" sz="2200" i="1" dirty="0" smtClean="0"/>
              <a:t>Часть 1. </a:t>
            </a:r>
            <a:r>
              <a:rPr lang="ru-RU" sz="2200" b="0" i="1" dirty="0" smtClean="0"/>
              <a:t>Викторина.</a:t>
            </a:r>
          </a:p>
        </p:txBody>
      </p:sp>
      <p:sp>
        <p:nvSpPr>
          <p:cNvPr id="2052" name="Подзаголовок 2"/>
          <p:cNvSpPr>
            <a:spLocks noGrp="1"/>
          </p:cNvSpPr>
          <p:nvPr>
            <p:ph idx="1"/>
          </p:nvPr>
        </p:nvSpPr>
        <p:spPr>
          <a:xfrm>
            <a:off x="357188" y="1214438"/>
            <a:ext cx="8358187" cy="68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u="sng" smtClean="0"/>
              <a:t>Автор – составитель:</a:t>
            </a:r>
          </a:p>
          <a:p>
            <a:pPr algn="ctr" eaLnBrk="1" hangingPunct="1">
              <a:buFontTx/>
              <a:buNone/>
            </a:pPr>
            <a:r>
              <a:rPr lang="ru-RU" sz="2000" smtClean="0"/>
              <a:t>Кононова Ольга Сергеевна, педагог ДО</a:t>
            </a:r>
          </a:p>
          <a:p>
            <a:pPr algn="ctr" eaLnBrk="1" hangingPunct="1">
              <a:buFontTx/>
              <a:buNone/>
            </a:pPr>
            <a:r>
              <a:rPr lang="ru-RU" sz="2000" smtClean="0"/>
              <a:t>МБОУДОД «Детская эколого-биологическая станция».</a:t>
            </a:r>
          </a:p>
          <a:p>
            <a:pPr algn="ctr" eaLnBrk="1" hangingPunct="1">
              <a:buFontTx/>
              <a:buNone/>
            </a:pPr>
            <a:r>
              <a:rPr lang="ru-RU" sz="2000" smtClean="0"/>
              <a:t>Фото и рисунок автора (за исключением слайдов 2, 5).</a:t>
            </a:r>
          </a:p>
          <a:p>
            <a:pPr algn="ctr" eaLnBrk="1" hangingPunct="1">
              <a:buFontTx/>
              <a:buNone/>
            </a:pPr>
            <a:endParaRPr lang="ru-RU" sz="2000" smtClean="0"/>
          </a:p>
          <a:p>
            <a:pPr algn="ctr" eaLnBrk="1" hangingPunct="1">
              <a:buFontTx/>
              <a:buNone/>
            </a:pPr>
            <a:endParaRPr lang="ru-RU" sz="2000" smtClean="0"/>
          </a:p>
          <a:p>
            <a:pPr algn="ctr" eaLnBrk="1" hangingPunct="1">
              <a:buFontTx/>
              <a:buNone/>
            </a:pPr>
            <a:endParaRPr lang="ru-RU" sz="2400" smtClean="0"/>
          </a:p>
          <a:p>
            <a:pPr algn="ctr" eaLnBrk="1" hangingPunct="1">
              <a:buFontTx/>
              <a:buNone/>
            </a:pPr>
            <a:endParaRPr lang="ru-RU" sz="2000" smtClean="0"/>
          </a:p>
          <a:p>
            <a:pPr algn="ctr" eaLnBrk="1" hangingPunct="1">
              <a:buFontTx/>
              <a:buNone/>
            </a:pPr>
            <a:endParaRPr lang="ru-RU" sz="2000" smtClean="0"/>
          </a:p>
          <a:p>
            <a:pPr algn="ctr" eaLnBrk="1" hangingPunct="1">
              <a:buFontTx/>
              <a:buNone/>
            </a:pPr>
            <a:endParaRPr lang="ru-RU" sz="2000" smtClean="0"/>
          </a:p>
          <a:p>
            <a:pPr algn="ctr" eaLnBrk="1" hangingPunct="1">
              <a:buFontTx/>
              <a:buNone/>
            </a:pPr>
            <a:endParaRPr lang="ru-RU" sz="2000" smtClean="0"/>
          </a:p>
          <a:p>
            <a:pPr algn="ctr" eaLnBrk="1" hangingPunct="1">
              <a:buFontTx/>
              <a:buNone/>
            </a:pPr>
            <a:endParaRPr lang="ru-RU" sz="2000" smtClean="0"/>
          </a:p>
          <a:p>
            <a:pPr algn="ctr" eaLnBrk="1" hangingPunct="1">
              <a:buFontTx/>
              <a:buNone/>
            </a:pPr>
            <a:endParaRPr lang="ru-RU" sz="2000" smtClean="0"/>
          </a:p>
          <a:p>
            <a:pPr algn="ctr" eaLnBrk="1" hangingPunct="1">
              <a:buFontTx/>
              <a:buNone/>
            </a:pPr>
            <a:endParaRPr lang="ru-RU" sz="2000" smtClean="0"/>
          </a:p>
          <a:p>
            <a:pPr algn="ctr" eaLnBrk="1" hangingPunct="1">
              <a:buFontTx/>
              <a:buNone/>
            </a:pPr>
            <a:r>
              <a:rPr lang="ru-RU" sz="2000" smtClean="0"/>
              <a:t>Дивногорск, 2015.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30.07.2009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BB236-5562-4DD9-8367-1CDC1952170F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2057" name="Picture 9" descr="C:\Documents and Settings\Оля\Рабочий стол\Новая папка\DSCN1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60000">
            <a:off x="1028700" y="3059113"/>
            <a:ext cx="3886200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2700" dirty="0" smtClean="0"/>
              <a:t>Перед вами – 14 половин спилов 7 деревьев и кустарников. Соберите их вместе! Команда, выполнившая задание первой, получит 5 баллов!</a:t>
            </a:r>
            <a:endParaRPr lang="ru-RU" dirty="0"/>
          </a:p>
        </p:txBody>
      </p:sp>
      <p:pic>
        <p:nvPicPr>
          <p:cNvPr id="24578" name="Picture 2" descr="C:\Documents and Settings\Оля\Рабочий стол\Новая папка\DSCN14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428750"/>
            <a:ext cx="6554788" cy="47990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/>
              <a:t>С помощью эталонной коллекции определите образцы древесины. Найдите «лишний» спил и поясните причину выбора:</a:t>
            </a:r>
            <a:endParaRPr lang="ru-RU" sz="2400" dirty="0"/>
          </a:p>
        </p:txBody>
      </p:sp>
      <p:pic>
        <p:nvPicPr>
          <p:cNvPr id="25602" name="Picture 2" descr="C:\Documents and Settings\Оля\Рабочий стол\Новая папка\DSCN14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313" y="1571625"/>
            <a:ext cx="6572250" cy="46656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Как определить возраст дерева вишни по его спилу?</a:t>
            </a:r>
            <a:endParaRPr lang="ru-RU" dirty="0"/>
          </a:p>
        </p:txBody>
      </p:sp>
      <p:pic>
        <p:nvPicPr>
          <p:cNvPr id="26626" name="Picture 2" descr="C:\Documents and Settings\Оля\Рабочий стол\Новая папка\DSCN14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>
          <a:xfrm>
            <a:off x="1714500" y="1571625"/>
            <a:ext cx="6143625" cy="46085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 smtClean="0"/>
              <a:t>А теперь возьмите возрастные буравы и определите возраст дерева, спиленного во время рубки ухода. Команда, справившаяся первой, получит 10 баллов!</a:t>
            </a:r>
            <a:endParaRPr lang="ru-RU" sz="2800" dirty="0"/>
          </a:p>
        </p:txBody>
      </p:sp>
      <p:pic>
        <p:nvPicPr>
          <p:cNvPr id="28674" name="Picture 2" descr="C:\Documents and Settings\Оля\Рабочий стол\Дендросад в районе Старого Скита\Школьники посещают Дендросад в районе Старого Скита. Фото Кононовой О. С\Копия DSC02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20838" y="1728788"/>
            <a:ext cx="5689600" cy="42672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/>
              <a:t>В шерстяных мешочках – плоды и шишки разных деревьев. Найдите на ощупь мешочек с шишкой сосны обыкновенной!</a:t>
            </a:r>
            <a:endParaRPr lang="ru-RU" sz="2400" dirty="0"/>
          </a:p>
        </p:txBody>
      </p:sp>
      <p:pic>
        <p:nvPicPr>
          <p:cNvPr id="27650" name="Picture 2" descr="C:\Documents and Settings\Оля\Рабочий стол\Новая папка\DSCN1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500188"/>
            <a:ext cx="6357938" cy="4822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/>
              <a:t>Пользуясь гербарием Дендросада в районе Старого скита, найдите среди микроснимков снимок листа дуба черешчатого:</a:t>
            </a:r>
            <a:endParaRPr lang="ru-RU" sz="2400" dirty="0"/>
          </a:p>
        </p:txBody>
      </p:sp>
      <p:pic>
        <p:nvPicPr>
          <p:cNvPr id="29699" name="Picture 3" descr="C:\Documents and Settings\Оля\Рабочий стол\Новая папка\Изображение 003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14313" y="1357313"/>
            <a:ext cx="3375025" cy="4500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4" descr="C:\Documents and Settings\Оля\Рабочий стол\Новая папка\Изображение 004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29250" y="1357313"/>
            <a:ext cx="342900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698" name="Picture 2" descr="C:\Documents and Settings\Оля\Рабочий стол\Новая папка\Изображение 00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>
          <a:xfrm>
            <a:off x="2500313" y="3357563"/>
            <a:ext cx="4267200" cy="32004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9461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14313" y="1214438"/>
            <a:ext cx="8715375" cy="4525962"/>
          </a:xfrm>
        </p:spPr>
        <p:txBody>
          <a:bodyPr/>
          <a:lstStyle/>
          <a:p>
            <a:r>
              <a:rPr lang="ru-RU" sz="1800" smtClean="0"/>
              <a:t>1. Пихта сибирская (отдел Голосеменные, дерево), клён остролистный (отдел Цветковые, дерево), роза морщинистая (отдел Цветковые, кустарник).</a:t>
            </a:r>
          </a:p>
          <a:p>
            <a:r>
              <a:rPr lang="ru-RU" sz="1800" smtClean="0"/>
              <a:t>2. Подрост пихты сибирской (дерево).</a:t>
            </a:r>
          </a:p>
          <a:p>
            <a:r>
              <a:rPr lang="ru-RU" sz="1800" smtClean="0"/>
              <a:t>3. Деревья: бархат амурский, лиственница Гмелина (древостой), черёмуха Маака (подлесок).</a:t>
            </a:r>
          </a:p>
          <a:p>
            <a:r>
              <a:rPr lang="ru-RU" sz="1800" smtClean="0"/>
              <a:t>4. Т. к. здесь присутствуют лишайники накипные и листоватые, воздух здесь, предположительно, загрязнён слабо; их вытесняют мхи, значит, воздух влажный.</a:t>
            </a:r>
          </a:p>
          <a:p>
            <a:r>
              <a:rPr lang="ru-RU" sz="1800" smtClean="0"/>
              <a:t>5. Спил клёна остролистного - № 2 сверху.</a:t>
            </a:r>
          </a:p>
          <a:p>
            <a:r>
              <a:rPr lang="ru-RU" sz="1800" smtClean="0"/>
              <a:t>6. Спил осины - № 3 сверху.</a:t>
            </a:r>
          </a:p>
          <a:p>
            <a:r>
              <a:rPr lang="ru-RU" sz="1800" smtClean="0"/>
              <a:t>7. Спил эвкалипта лучистого - № 3 сверху.</a:t>
            </a:r>
          </a:p>
          <a:p>
            <a:r>
              <a:rPr lang="ru-RU" sz="1800" smtClean="0"/>
              <a:t>8. Спил лиственницы сибирской, т. к. она – голосеменное хвойное дерево, остальные же (яблоня обыкновенная, дуб черешчатый) –цветковые лиственные.</a:t>
            </a:r>
          </a:p>
          <a:p>
            <a:r>
              <a:rPr lang="ru-RU" sz="1800" smtClean="0"/>
              <a:t>9. Следует считать тёмные годичные кольца (светлое кольцо – весенний прирост, тёмное кольцо – летне-осенний прирост, т. е. 2 кольца – прирост 1 года) и добавлять несколько лет, в течение которых дерево – сеянец не образовывало годичные кольца.</a:t>
            </a:r>
          </a:p>
          <a:p>
            <a:r>
              <a:rPr lang="ru-RU" sz="1800" smtClean="0"/>
              <a:t>10. Дуб черешчатый – микроснимок № 1 (увеличение – ок. 200 крат).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28938"/>
            <a:ext cx="9144000" cy="10953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7200" dirty="0" smtClean="0">
                <a:solidFill>
                  <a:srgbClr val="7030A0"/>
                </a:solidFill>
              </a:rPr>
              <a:t>Успехов вам,</a:t>
            </a:r>
            <a:br>
              <a:rPr lang="ru-RU" sz="7200" dirty="0" smtClean="0">
                <a:solidFill>
                  <a:srgbClr val="7030A0"/>
                </a:solidFill>
              </a:rPr>
            </a:br>
            <a:r>
              <a:rPr lang="ru-RU" sz="7200" dirty="0" smtClean="0">
                <a:solidFill>
                  <a:srgbClr val="7030A0"/>
                </a:solidFill>
              </a:rPr>
              <a:t>юные дендрологи</a:t>
            </a:r>
            <a:br>
              <a:rPr lang="ru-RU" sz="7200" dirty="0" smtClean="0">
                <a:solidFill>
                  <a:srgbClr val="7030A0"/>
                </a:solidFill>
              </a:rPr>
            </a:br>
            <a:r>
              <a:rPr lang="ru-RU" sz="7200" dirty="0" smtClean="0">
                <a:solidFill>
                  <a:srgbClr val="7030A0"/>
                </a:solidFill>
              </a:rPr>
              <a:t>и защитники леса!</a:t>
            </a:r>
            <a:endParaRPr lang="ru-RU" sz="7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Правила викторины</a:t>
            </a:r>
            <a:endParaRPr lang="ru-RU" dirty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В викторине участвуют команды по 5 – 7 человек.</a:t>
            </a:r>
          </a:p>
          <a:p>
            <a:pPr eaLnBrk="1" hangingPunct="1"/>
            <a:r>
              <a:rPr lang="ru-RU" sz="2800" smtClean="0"/>
              <a:t>Право первого ответа принадлежит команде, которая первой подала знак о том, что готова отвечать. Если ответ неверный, право ответа переходит к следующей команде.</a:t>
            </a:r>
          </a:p>
          <a:p>
            <a:pPr eaLnBrk="1" hangingPunct="1"/>
            <a:r>
              <a:rPr lang="ru-RU" sz="2800" smtClean="0"/>
              <a:t>За каждый верный ответ команда получает 1 балл (кроме заданий, выполнение которых оценивается дополнительно).</a:t>
            </a:r>
          </a:p>
          <a:p>
            <a:pPr eaLnBrk="1" hangingPunct="1"/>
            <a:r>
              <a:rPr lang="ru-RU" sz="2800" smtClean="0"/>
              <a:t>Ответ, высказанный без разрешения ведущего, команде не засчитывается.!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5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Назовите растения, их  отделы и жизненные формы:</a:t>
            </a:r>
            <a:endParaRPr lang="ru-RU" dirty="0"/>
          </a:p>
        </p:txBody>
      </p:sp>
      <p:pic>
        <p:nvPicPr>
          <p:cNvPr id="4" name="Picture 5" descr="DSC0666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7096436">
            <a:off x="2411405" y="2879526"/>
            <a:ext cx="4288548" cy="340599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Кононова 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300000">
            <a:off x="5364499" y="1393202"/>
            <a:ext cx="4079711" cy="329222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C:\Documents and Settings\Оля\Рабочий стол\Дендросад в районе Старого Скита\Дендросад в районе Старого Скита\Деревья, кустарники, кустарнички. Живой напочвенный покров (2)\Копия P60903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80000">
            <a:off x="246490" y="988306"/>
            <a:ext cx="3398741" cy="4535333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Назовите растение, его жизненную форму и принадлежность к компоненту экосистемы леса:</a:t>
            </a:r>
            <a:endParaRPr lang="ru-RU" sz="3200" dirty="0"/>
          </a:p>
        </p:txBody>
      </p:sp>
      <p:pic>
        <p:nvPicPr>
          <p:cNvPr id="5122" name="Picture 2" descr="C:\Documents and Settings\Оля\Рабочий стол\Дендросад в районе Старого Скита\Пейзажи Дендросада в районе Старого Скита\Копия Осень. Фото Кононовой О. С., Сутягиной Кристины\P92000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313" y="1571625"/>
            <a:ext cx="6334125" cy="47513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dirty="0" smtClean="0"/>
              <a:t>Назовите растения – интродуценты Дендросада в районе Старого скита, их жизненные формы, принадлежность к компоненту экосистемы леса:</a:t>
            </a:r>
            <a:endParaRPr lang="ru-RU" sz="2400" dirty="0"/>
          </a:p>
        </p:txBody>
      </p:sp>
      <p:pic>
        <p:nvPicPr>
          <p:cNvPr id="8" name="Picture 2" descr="C:\Documents and Settings\Оля\Рабочий стол\ДЭБС\Мир заповедной природы. Жемчужины Сибири\Для виртуальной экскурсии Царство флоры - дендросад в районе Старого скита\Деревья, кустарники, кустарнички. Живой напочвенный покров (2)\DSC06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285875"/>
            <a:ext cx="3109912" cy="4643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Documents and Settings\Оля\Рабочий стол\ДЭБС\Мир заповедной природы. Жемчужины Сибири\Для виртуальной экскурсии Царство флоры - дендросад в районе Старого скита\Деревья, кустарники, кустарнички. Живой напочвенный покров (2)\DSC066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1285875"/>
            <a:ext cx="2928937" cy="440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Documents and Settings\Оля\Рабочий стол\Дендросад в районе Старого Скита\Пейзажи Дендросада в районе Старого Скита\Копия Осень. Фото Кононовой О. С., Сутягиной Кристины\DSC0201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143250" y="1928813"/>
            <a:ext cx="3429000" cy="4572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Определите качество атмосферного воздуха участка леса, где есть такие эпифитные лишайники и мхи:</a:t>
            </a:r>
            <a:endParaRPr lang="ru-RU" sz="2800" dirty="0"/>
          </a:p>
        </p:txBody>
      </p:sp>
      <p:pic>
        <p:nvPicPr>
          <p:cNvPr id="8195" name="Picture 3" descr="C:\Documents and Settings\Оля\Рабочий стол\Дендросад в районе Старого Скита\Пейзажи Дендросада в районе Старого Скита\Копия Осень. Фото Кононовой О. С., Сутягиной Кристины\DSC0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2928938"/>
            <a:ext cx="4691063" cy="351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C:\Documents and Settings\Оля\Рабочий стол\Дендросад в районе Старого Скита\Пейзажи Дендросада в районе Старого Скита\Копия Осень. Фото Кононовой О. С., Сутягиной Кристины\DSC019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446213"/>
            <a:ext cx="4429125" cy="3322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Найдите половину спила клён остролистного!</a:t>
            </a:r>
            <a:endParaRPr lang="ru-RU" dirty="0"/>
          </a:p>
        </p:txBody>
      </p:sp>
      <p:pic>
        <p:nvPicPr>
          <p:cNvPr id="5" name="Picture 3" descr="C:\Documents and Settings\Оля\Рабочий стол\Новая папка\DSCN1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3143250"/>
            <a:ext cx="1143000" cy="161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Documents and Settings\Оля\Рабочий стол\Новая папка\DSCN1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1357313"/>
            <a:ext cx="1150938" cy="161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C:\Documents and Settings\Оля\Рабочий стол\Новая папка\DSCN14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4929188"/>
            <a:ext cx="1150937" cy="161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1" name="Picture 3" descr="C:\Documents and Settings\Оля\Рабочий стол\Новая папка\DSCN144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57188" y="1714500"/>
            <a:ext cx="5643562" cy="42322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Найдите вторую половину спила осины (тополя дрожащего)!</a:t>
            </a:r>
            <a:endParaRPr lang="ru-RU" dirty="0"/>
          </a:p>
        </p:txBody>
      </p:sp>
      <p:pic>
        <p:nvPicPr>
          <p:cNvPr id="21506" name="Picture 2" descr="C:\Documents and Settings\Оля\Рабочий стол\Новая папка\DSCN14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88" y="1285875"/>
            <a:ext cx="3929062" cy="54244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7" name="Picture 3" descr="C:\Documents and Settings\Оля\Рабочий стол\Новая папка\DSCN1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1285875"/>
            <a:ext cx="1079500" cy="161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C:\Documents and Settings\Оля\Рабочий стол\Новая папка\DSCN14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3071813"/>
            <a:ext cx="1150938" cy="161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9" name="Picture 5" descr="C:\Documents and Settings\Оля\Рабочий стол\Новая папка\DSCN14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4857750"/>
            <a:ext cx="1150938" cy="161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Найдите среди образцов спил эвкалипта лучистого!</a:t>
            </a:r>
            <a:endParaRPr lang="ru-RU" dirty="0"/>
          </a:p>
        </p:txBody>
      </p:sp>
      <p:pic>
        <p:nvPicPr>
          <p:cNvPr id="23554" name="Picture 2" descr="C:\Documents and Settings\Оля\Рабочий стол\Новая папка\DSCN14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428750"/>
            <a:ext cx="4024312" cy="30178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C:\Documents and Settings\Оля\Рабочий стол\Новая папка\DSCN1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500188"/>
            <a:ext cx="3857625" cy="289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5" name="Picture 3" descr="C:\Documents and Settings\Оля\Рабочий стол\Новая папка\DSCN14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88" y="3929063"/>
            <a:ext cx="3714750" cy="278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C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D2EC605-4384-4076-A91F-2E07361B8E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315</TotalTime>
  <Words>504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CSC</vt:lpstr>
      <vt:lpstr>«Школа юного дендролога» Часть 1. Викторина.</vt:lpstr>
      <vt:lpstr>Правила викторины</vt:lpstr>
      <vt:lpstr>Назовите растения, их  отделы и жизненные формы:</vt:lpstr>
      <vt:lpstr>Назовите растение, его жизненную форму и принадлежность к компоненту экосистемы леса:</vt:lpstr>
      <vt:lpstr>Назовите растения – интродуценты Дендросада в районе Старого скита, их жизненные формы, принадлежность к компоненту экосистемы леса:</vt:lpstr>
      <vt:lpstr>Определите качество атмосферного воздуха участка леса, где есть такие эпифитные лишайники и мхи:</vt:lpstr>
      <vt:lpstr>Найдите половину спила клён остролистного!</vt:lpstr>
      <vt:lpstr>Найдите вторую половину спила осины (тополя дрожащего)!</vt:lpstr>
      <vt:lpstr>Найдите среди образцов спил эвкалипта лучистого!</vt:lpstr>
      <vt:lpstr>Перед вами – 14 половин спилов 7 деревьев и кустарников. Соберите их вместе! Команда, выполнившая задание первой, получит 5 баллов!</vt:lpstr>
      <vt:lpstr>С помощью эталонной коллекции определите образцы древесины. Найдите «лишний» спил и поясните причину выбора:</vt:lpstr>
      <vt:lpstr>Как определить возраст дерева вишни по его спилу?</vt:lpstr>
      <vt:lpstr>А теперь возьмите возрастные буравы и определите возраст дерева, спиленного во время рубки ухода. Команда, справившаяся первой, получит 10 баллов!</vt:lpstr>
      <vt:lpstr>В шерстяных мешочках – плоды и шишки разных деревьев. Найдите на ощупь мешочек с шишкой сосны обыкновенной!</vt:lpstr>
      <vt:lpstr>Пользуясь гербарием Дендросада в районе Старого скита, найдите среди микроснимков снимок листа дуба черешчатого:</vt:lpstr>
      <vt:lpstr>Ответы</vt:lpstr>
      <vt:lpstr>Успехов вам, юные дендрологи и защитники леса!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оля</dc:creator>
  <cp:lastModifiedBy>re</cp:lastModifiedBy>
  <cp:revision>38</cp:revision>
  <dcterms:created xsi:type="dcterms:W3CDTF">2013-10-19T12:27:43Z</dcterms:created>
  <dcterms:modified xsi:type="dcterms:W3CDTF">2015-04-12T21:48:13Z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TC300064229990</vt:lpwstr>
  </property>
</Properties>
</file>