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57" r:id="rId19"/>
    <p:sldId id="258" r:id="rId20"/>
    <p:sldId id="259" r:id="rId21"/>
    <p:sldId id="26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A4EFA-79D9-4C5C-8CA0-84380EF9A243}" type="datetimeFigureOut">
              <a:rPr lang="ru-RU" smtClean="0"/>
              <a:pPr/>
              <a:t>13.03.2015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3047D-9B2D-4DDA-86D7-A1B86022E97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03047D-9B2D-4DDA-86D7-A1B86022E972}"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03047D-9B2D-4DDA-86D7-A1B86022E972}"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91F735-4874-49B6-BE38-40E522775948}" type="datetimeFigureOut">
              <a:rPr lang="ru-RU" smtClean="0"/>
              <a:pPr/>
              <a:t>13.03.2015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32A59-DF0B-4019-975C-57BF09C2297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1F735-4874-49B6-BE38-40E522775948}" type="datetimeFigureOut">
              <a:rPr lang="ru-RU" smtClean="0"/>
              <a:pPr/>
              <a:t>13.03.2015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32A59-DF0B-4019-975C-57BF09C229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714379"/>
          </a:xfrm>
        </p:spPr>
        <p:txBody>
          <a:bodyPr>
            <a:noAutofit/>
          </a:bodyPr>
          <a:lstStyle/>
          <a:p>
            <a:r>
              <a:rPr lang="ru-RU" sz="1800" dirty="0" smtClean="0">
                <a:solidFill>
                  <a:srgbClr val="00CC00"/>
                </a:solidFill>
                <a:latin typeface="Times New Roman" pitchFamily="18" charset="0"/>
                <a:cs typeface="Times New Roman" pitchFamily="18" charset="0"/>
              </a:rPr>
              <a:t>Непосредственно образовательная деятельность по ознакомлению с окружающим миром для детей старшего дошкольного возраста «Мы жители планеты Земля»</a:t>
            </a:r>
            <a:endParaRPr lang="ru-RU" sz="1800" dirty="0">
              <a:solidFill>
                <a:srgbClr val="00CC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57290" y="1714488"/>
            <a:ext cx="6400800" cy="642942"/>
          </a:xfrm>
        </p:spPr>
        <p:txBody>
          <a:bodyPr>
            <a:normAutofit/>
          </a:bodyPr>
          <a:lstStyle/>
          <a:p>
            <a:r>
              <a:rPr lang="ru-RU" sz="1800" dirty="0" smtClean="0">
                <a:solidFill>
                  <a:srgbClr val="00CC00"/>
                </a:solidFill>
              </a:rPr>
              <a:t>Трусова Анна Владимировна- воспитатель</a:t>
            </a:r>
            <a:endParaRPr lang="ru-RU" sz="1800" dirty="0">
              <a:solidFill>
                <a:srgbClr val="00CC00"/>
              </a:solidFill>
            </a:endParaRPr>
          </a:p>
        </p:txBody>
      </p:sp>
      <p:sp>
        <p:nvSpPr>
          <p:cNvPr id="5" name="TextBox 4"/>
          <p:cNvSpPr txBox="1"/>
          <p:nvPr/>
        </p:nvSpPr>
        <p:spPr>
          <a:xfrm>
            <a:off x="2143108" y="2571744"/>
            <a:ext cx="5143536"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Разделы:  </a:t>
            </a:r>
            <a:r>
              <a:rPr lang="ru-RU" u="sng" dirty="0" smtClean="0">
                <a:solidFill>
                  <a:srgbClr val="00CC00"/>
                </a:solidFill>
                <a:latin typeface="Times New Roman" pitchFamily="18" charset="0"/>
                <a:cs typeface="Times New Roman" pitchFamily="18" charset="0"/>
              </a:rPr>
              <a:t>Работа с дошкольниками. </a:t>
            </a:r>
          </a:p>
          <a:p>
            <a:r>
              <a:rPr lang="ru-RU" u="sng" dirty="0" smtClean="0">
                <a:solidFill>
                  <a:srgbClr val="00CC00"/>
                </a:solidFill>
                <a:latin typeface="Times New Roman" pitchFamily="18" charset="0"/>
                <a:cs typeface="Times New Roman" pitchFamily="18" charset="0"/>
              </a:rPr>
              <a:t>Конкурс «Презентация к уроку»</a:t>
            </a:r>
            <a:endParaRPr lang="ru-RU" u="sng" dirty="0">
              <a:solidFill>
                <a:srgbClr val="00CC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Люди с желтой кожей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(китайцы, японцы, корейцы)</a:t>
            </a:r>
            <a:endParaRPr lang="ru-RU" sz="3200" b="1" dirty="0">
              <a:latin typeface="Times New Roman" pitchFamily="18" charset="0"/>
              <a:cs typeface="Times New Roman" pitchFamily="18" charset="0"/>
            </a:endParaRPr>
          </a:p>
        </p:txBody>
      </p:sp>
      <p:pic>
        <p:nvPicPr>
          <p:cNvPr id="4" name="Содержимое 3" descr="449.jpg"/>
          <p:cNvPicPr>
            <a:picLocks noGrp="1" noChangeAspect="1"/>
          </p:cNvPicPr>
          <p:nvPr>
            <p:ph idx="1"/>
          </p:nvPr>
        </p:nvPicPr>
        <p:blipFill>
          <a:blip r:embed="rId2" cstate="print"/>
          <a:stretch>
            <a:fillRect/>
          </a:stretch>
        </p:blipFill>
        <p:spPr>
          <a:xfrm>
            <a:off x="2965283" y="1600200"/>
            <a:ext cx="3213434"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Люди с белой кожей живут в Европе и Америке</a:t>
            </a:r>
            <a:endParaRPr lang="ru-RU" sz="3200" b="1" dirty="0">
              <a:latin typeface="Times New Roman" pitchFamily="18" charset="0"/>
              <a:cs typeface="Times New Roman" pitchFamily="18" charset="0"/>
            </a:endParaRPr>
          </a:p>
        </p:txBody>
      </p:sp>
      <p:pic>
        <p:nvPicPr>
          <p:cNvPr id="4" name="Содержимое 3" descr="86458493_large_1183639716_06.jpg"/>
          <p:cNvPicPr>
            <a:picLocks noGrp="1" noChangeAspect="1"/>
          </p:cNvPicPr>
          <p:nvPr>
            <p:ph idx="1"/>
          </p:nvPr>
        </p:nvPicPr>
        <p:blipFill>
          <a:blip r:embed="rId2" cstate="print"/>
          <a:stretch>
            <a:fillRect/>
          </a:stretch>
        </p:blipFill>
        <p:spPr>
          <a:xfrm>
            <a:off x="1530933" y="1600200"/>
            <a:ext cx="6082134"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Карта мира</a:t>
            </a:r>
            <a:endParaRPr lang="ru-RU" sz="3200" b="1" dirty="0">
              <a:latin typeface="Times New Roman" pitchFamily="18" charset="0"/>
              <a:cs typeface="Times New Roman" pitchFamily="18" charset="0"/>
            </a:endParaRPr>
          </a:p>
        </p:txBody>
      </p:sp>
      <p:pic>
        <p:nvPicPr>
          <p:cNvPr id="4" name="Содержимое 3" descr="Fiz_map.jpg"/>
          <p:cNvPicPr>
            <a:picLocks noGrp="1" noChangeAspect="1"/>
          </p:cNvPicPr>
          <p:nvPr>
            <p:ph idx="1"/>
          </p:nvPr>
        </p:nvPicPr>
        <p:blipFill>
          <a:blip r:embed="rId2" cstate="print"/>
          <a:stretch>
            <a:fillRect/>
          </a:stretch>
        </p:blipFill>
        <p:spPr>
          <a:xfrm>
            <a:off x="971379" y="1600200"/>
            <a:ext cx="7201241"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Антарктида, там живут пингвины</a:t>
            </a:r>
            <a:endParaRPr lang="ru-RU" sz="3200" b="1" dirty="0">
              <a:latin typeface="Times New Roman" pitchFamily="18" charset="0"/>
              <a:cs typeface="Times New Roman" pitchFamily="18" charset="0"/>
            </a:endParaRPr>
          </a:p>
        </p:txBody>
      </p:sp>
      <p:pic>
        <p:nvPicPr>
          <p:cNvPr id="4" name="Содержимое 3" descr="s3img_6061667_186_3.jpg"/>
          <p:cNvPicPr>
            <a:picLocks noGrp="1" noChangeAspect="1"/>
          </p:cNvPicPr>
          <p:nvPr>
            <p:ph idx="1"/>
          </p:nvPr>
        </p:nvPicPr>
        <p:blipFill>
          <a:blip r:embed="rId2" cstate="print"/>
          <a:stretch>
            <a:fillRect/>
          </a:stretch>
        </p:blipFill>
        <p:spPr>
          <a:xfrm>
            <a:off x="1554691" y="1600200"/>
            <a:ext cx="6517771"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Как называется главный город России? Москва </a:t>
            </a:r>
            <a:endParaRPr lang="ru-RU" sz="3200" b="1" dirty="0">
              <a:latin typeface="Times New Roman" pitchFamily="18" charset="0"/>
              <a:cs typeface="Times New Roman" pitchFamily="18" charset="0"/>
            </a:endParaRPr>
          </a:p>
        </p:txBody>
      </p:sp>
      <p:pic>
        <p:nvPicPr>
          <p:cNvPr id="4" name="Содержимое 3" descr="00000015.jpg"/>
          <p:cNvPicPr>
            <a:picLocks noGrp="1" noChangeAspect="1"/>
          </p:cNvPicPr>
          <p:nvPr>
            <p:ph idx="1"/>
          </p:nvPr>
        </p:nvPicPr>
        <p:blipFill>
          <a:blip r:embed="rId2" cstate="print"/>
          <a:stretch>
            <a:fillRect/>
          </a:stretch>
        </p:blipFill>
        <p:spPr>
          <a:xfrm>
            <a:off x="1168253" y="1600200"/>
            <a:ext cx="6807494"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latin typeface="Times New Roman" pitchFamily="18" charset="0"/>
                <a:cs typeface="Times New Roman" pitchFamily="18" charset="0"/>
              </a:rPr>
              <a:t>Люди разных национальностей живущие в России (Украинцы, Казаки, Татары, Немцы и </a:t>
            </a:r>
            <a:r>
              <a:rPr lang="ru-RU" sz="3200" dirty="0" err="1" smtClean="0">
                <a:latin typeface="Times New Roman" pitchFamily="18" charset="0"/>
                <a:cs typeface="Times New Roman" pitchFamily="18" charset="0"/>
              </a:rPr>
              <a:t>т.д</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4" name="Содержимое 3" descr="012_pictures_1.jpg"/>
          <p:cNvPicPr>
            <a:picLocks noGrp="1" noChangeAspect="1"/>
          </p:cNvPicPr>
          <p:nvPr>
            <p:ph idx="1"/>
          </p:nvPr>
        </p:nvPicPr>
        <p:blipFill>
          <a:blip r:embed="rId2" cstate="print"/>
          <a:stretch>
            <a:fillRect/>
          </a:stretch>
        </p:blipFill>
        <p:spPr>
          <a:xfrm>
            <a:off x="1582288" y="1600200"/>
            <a:ext cx="5979423"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Карта Африки</a:t>
            </a:r>
            <a:endParaRPr lang="ru-RU" sz="3200" b="1" dirty="0">
              <a:latin typeface="Times New Roman" pitchFamily="18" charset="0"/>
              <a:cs typeface="Times New Roman" pitchFamily="18" charset="0"/>
            </a:endParaRPr>
          </a:p>
        </p:txBody>
      </p:sp>
      <p:pic>
        <p:nvPicPr>
          <p:cNvPr id="6" name="Содержимое 5" descr="africa.jpg"/>
          <p:cNvPicPr>
            <a:picLocks noGrp="1" noChangeAspect="1"/>
          </p:cNvPicPr>
          <p:nvPr>
            <p:ph idx="1"/>
          </p:nvPr>
        </p:nvPicPr>
        <p:blipFill>
          <a:blip r:embed="rId2" cstate="print"/>
          <a:stretch>
            <a:fillRect/>
          </a:stretch>
        </p:blipFill>
        <p:spPr>
          <a:xfrm>
            <a:off x="2500298" y="1428736"/>
            <a:ext cx="4572032" cy="469742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Земля наш дом</a:t>
            </a:r>
            <a:endParaRPr lang="ru-RU" sz="3200" dirty="0">
              <a:latin typeface="Times New Roman" pitchFamily="18" charset="0"/>
              <a:cs typeface="Times New Roman" pitchFamily="18" charset="0"/>
            </a:endParaRPr>
          </a:p>
        </p:txBody>
      </p:sp>
      <p:pic>
        <p:nvPicPr>
          <p:cNvPr id="4" name="Содержимое 3" descr="ws_Celebrate_Earth_Day_1600x12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6"/>
            <a:ext cx="7772400" cy="1000132"/>
          </a:xfrm>
        </p:spPr>
        <p:txBody>
          <a:bodyPr>
            <a:normAutofit fontScale="90000"/>
          </a:bodyPr>
          <a:lstStyle/>
          <a:p>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Мы </a:t>
            </a:r>
            <a:r>
              <a:rPr lang="ru-RU" sz="3600" b="1" dirty="0">
                <a:latin typeface="Times New Roman" pitchFamily="18" charset="0"/>
                <a:cs typeface="Times New Roman" pitchFamily="18" charset="0"/>
              </a:rPr>
              <a:t>Жители планеты Земля</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1357298"/>
            <a:ext cx="8001056" cy="4000528"/>
          </a:xfrm>
        </p:spPr>
        <p:txBody>
          <a:bodyPr>
            <a:normAutofit/>
          </a:bodyPr>
          <a:lstStyle/>
          <a:p>
            <a:pPr algn="l"/>
            <a:r>
              <a:rPr lang="ru-RU" sz="1200" i="1" dirty="0">
                <a:solidFill>
                  <a:schemeClr val="tx1"/>
                </a:solidFill>
                <a:latin typeface="Times New Roman" pitchFamily="18" charset="0"/>
                <a:cs typeface="Times New Roman" pitchFamily="18" charset="0"/>
              </a:rPr>
              <a:t>Цели:</a:t>
            </a:r>
          </a:p>
          <a:p>
            <a:pPr lvl="0" algn="l">
              <a:buFont typeface="Arial" pitchFamily="34" charset="0"/>
              <a:buChar char="•"/>
            </a:pPr>
            <a:r>
              <a:rPr lang="ru-RU" sz="1200" dirty="0" smtClean="0">
                <a:solidFill>
                  <a:schemeClr val="tx1"/>
                </a:solidFill>
                <a:latin typeface="Times New Roman" pitchFamily="18" charset="0"/>
                <a:cs typeface="Times New Roman" pitchFamily="18" charset="0"/>
              </a:rPr>
              <a:t> воспитывать </a:t>
            </a:r>
            <a:r>
              <a:rPr lang="ru-RU" sz="1200" dirty="0">
                <a:solidFill>
                  <a:schemeClr val="tx1"/>
                </a:solidFill>
                <a:latin typeface="Times New Roman" pitchFamily="18" charset="0"/>
                <a:cs typeface="Times New Roman" pitchFamily="18" charset="0"/>
              </a:rPr>
              <a:t>интерес к людям, населяющим нашу планету, </a:t>
            </a:r>
            <a:r>
              <a:rPr lang="ru-RU" sz="1200" baseline="-25000" dirty="0">
                <a:solidFill>
                  <a:schemeClr val="tx1"/>
                </a:solidFill>
                <a:latin typeface="Times New Roman" pitchFamily="18" charset="0"/>
                <a:cs typeface="Times New Roman" pitchFamily="18" charset="0"/>
              </a:rPr>
              <a:t>: </a:t>
            </a:r>
            <a:r>
              <a:rPr lang="ru-RU" sz="1200" dirty="0">
                <a:solidFill>
                  <a:schemeClr val="tx1"/>
                </a:solidFill>
                <a:latin typeface="Times New Roman" pitchFamily="18" charset="0"/>
                <a:cs typeface="Times New Roman" pitchFamily="18" charset="0"/>
              </a:rPr>
              <a:t>их деятельности, культуре, быту</a:t>
            </a:r>
            <a:r>
              <a:rPr lang="ru-RU" sz="1200" dirty="0" smtClean="0">
                <a:solidFill>
                  <a:schemeClr val="tx1"/>
                </a:solidFill>
                <a:latin typeface="Times New Roman" pitchFamily="18" charset="0"/>
                <a:cs typeface="Times New Roman" pitchFamily="18" charset="0"/>
              </a:rPr>
              <a:t>;</a:t>
            </a:r>
          </a:p>
          <a:p>
            <a:pPr lvl="0" algn="l">
              <a:buFont typeface="Arial" pitchFamily="34" charset="0"/>
              <a:buChar char="•"/>
            </a:pPr>
            <a:r>
              <a:rPr lang="ru-RU" sz="1200" dirty="0" smtClean="0">
                <a:solidFill>
                  <a:schemeClr val="tx1"/>
                </a:solidFill>
                <a:latin typeface="Times New Roman" pitchFamily="18" charset="0"/>
                <a:cs typeface="Times New Roman" pitchFamily="18" charset="0"/>
              </a:rPr>
              <a:t> формировать </a:t>
            </a:r>
            <a:r>
              <a:rPr lang="ru-RU" sz="1200" dirty="0">
                <a:solidFill>
                  <a:schemeClr val="tx1"/>
                </a:solidFill>
                <a:latin typeface="Times New Roman" pitchFamily="18" charset="0"/>
                <a:cs typeface="Times New Roman" pitchFamily="18" charset="0"/>
              </a:rPr>
              <a:t>представление о жизни на Земле, своей стране — России;</a:t>
            </a:r>
          </a:p>
          <a:p>
            <a:pPr lvl="0" algn="l">
              <a:buFont typeface="Arial" pitchFamily="34" charset="0"/>
              <a:buChar char="•"/>
            </a:pPr>
            <a:r>
              <a:rPr lang="ru-RU" sz="1200" dirty="0">
                <a:solidFill>
                  <a:schemeClr val="tx1"/>
                </a:solidFill>
                <a:latin typeface="Times New Roman" pitchFamily="18" charset="0"/>
                <a:cs typeface="Times New Roman" pitchFamily="18" charset="0"/>
              </a:rPr>
              <a:t>воспитывать чувства гражданственности, патриотизма, </a:t>
            </a:r>
            <a:r>
              <a:rPr lang="ru-RU" sz="1200" dirty="0" smtClean="0">
                <a:solidFill>
                  <a:schemeClr val="tx1"/>
                </a:solidFill>
                <a:latin typeface="Times New Roman" pitchFamily="18" charset="0"/>
                <a:cs typeface="Times New Roman" pitchFamily="18" charset="0"/>
              </a:rPr>
              <a:t>толерантное </a:t>
            </a:r>
            <a:r>
              <a:rPr lang="ru-RU" sz="1200" dirty="0">
                <a:solidFill>
                  <a:schemeClr val="tx1"/>
                </a:solidFill>
                <a:latin typeface="Times New Roman" pitchFamily="18" charset="0"/>
                <a:cs typeface="Times New Roman" pitchFamily="18" charset="0"/>
              </a:rPr>
              <a:t>отношение к жителям Земли;</a:t>
            </a:r>
          </a:p>
          <a:p>
            <a:pPr lvl="0" algn="l">
              <a:buFont typeface="Arial" pitchFamily="34" charset="0"/>
              <a:buChar char="•"/>
            </a:pPr>
            <a:r>
              <a:rPr lang="ru-RU" sz="1200" dirty="0">
                <a:solidFill>
                  <a:schemeClr val="tx1"/>
                </a:solidFill>
                <a:latin typeface="Times New Roman" pitchFamily="18" charset="0"/>
                <a:cs typeface="Times New Roman" pitchFamily="18" charset="0"/>
              </a:rPr>
              <a:t>активизировать словарь (Африка, Австралия, Америка (</a:t>
            </a:r>
            <a:r>
              <a:rPr lang="ru-RU" sz="1200" dirty="0" smtClean="0">
                <a:solidFill>
                  <a:schemeClr val="tx1"/>
                </a:solidFill>
                <a:latin typeface="Times New Roman" pitchFamily="18" charset="0"/>
                <a:cs typeface="Times New Roman" pitchFamily="18" charset="0"/>
              </a:rPr>
              <a:t>Северная </a:t>
            </a:r>
            <a:r>
              <a:rPr lang="ru-RU" sz="1200" dirty="0">
                <a:solidFill>
                  <a:schemeClr val="tx1"/>
                </a:solidFill>
                <a:latin typeface="Times New Roman" pitchFamily="18" charset="0"/>
                <a:cs typeface="Times New Roman" pitchFamily="18" charset="0"/>
              </a:rPr>
              <a:t>и Южная), Евразия, Антарктида, английский, </a:t>
            </a:r>
            <a:r>
              <a:rPr lang="ru-RU" sz="1200" dirty="0" smtClean="0">
                <a:solidFill>
                  <a:schemeClr val="tx1"/>
                </a:solidFill>
                <a:latin typeface="Times New Roman" pitchFamily="18" charset="0"/>
                <a:cs typeface="Times New Roman" pitchFamily="18" charset="0"/>
              </a:rPr>
              <a:t>французский</a:t>
            </a:r>
            <a:r>
              <a:rPr lang="ru-RU" sz="1200" dirty="0">
                <a:solidFill>
                  <a:schemeClr val="tx1"/>
                </a:solidFill>
                <a:latin typeface="Times New Roman" pitchFamily="18" charset="0"/>
                <a:cs typeface="Times New Roman" pitchFamily="18" charset="0"/>
              </a:rPr>
              <a:t>, немецкий, китайский, японский и др.).</a:t>
            </a:r>
          </a:p>
          <a:p>
            <a:pPr algn="l"/>
            <a:r>
              <a:rPr lang="ru-RU" sz="1200" i="1" dirty="0">
                <a:solidFill>
                  <a:schemeClr val="tx1"/>
                </a:solidFill>
                <a:latin typeface="Times New Roman" pitchFamily="18" charset="0"/>
                <a:cs typeface="Times New Roman" pitchFamily="18" charset="0"/>
              </a:rPr>
              <a:t>Оборудование:</a:t>
            </a:r>
            <a:r>
              <a:rPr lang="ru-RU" sz="1200" dirty="0">
                <a:solidFill>
                  <a:schemeClr val="tx1"/>
                </a:solidFill>
                <a:latin typeface="Times New Roman" pitchFamily="18" charset="0"/>
                <a:cs typeface="Times New Roman" pitchFamily="18" charset="0"/>
              </a:rPr>
              <a:t> глобус, карта, иллюстрации, карта звездного неба.</a:t>
            </a:r>
          </a:p>
          <a:p>
            <a:pPr algn="l"/>
            <a:endParaRPr lang="ru-RU"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Ход занятия</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2757494"/>
          </a:xfrm>
        </p:spPr>
        <p:txBody>
          <a:bodyPr>
            <a:normAutofit/>
          </a:bodyPr>
          <a:lstStyle/>
          <a:p>
            <a:pPr>
              <a:buNone/>
            </a:pPr>
            <a:r>
              <a:rPr lang="ru-RU" sz="1200" dirty="0" smtClean="0">
                <a:latin typeface="Times New Roman" pitchFamily="18" charset="0"/>
                <a:cs typeface="Times New Roman" pitchFamily="18" charset="0"/>
              </a:rPr>
              <a:t>           Воспитатель</a:t>
            </a:r>
            <a:r>
              <a:rPr lang="ru-RU" sz="1200" dirty="0">
                <a:latin typeface="Times New Roman" pitchFamily="18" charset="0"/>
                <a:cs typeface="Times New Roman" pitchFamily="18" charset="0"/>
              </a:rPr>
              <a:t>. Ночью на небе можно увидеть много звезд. Они нам кажутся маленькими, потому что находятся </a:t>
            </a:r>
            <a:r>
              <a:rPr lang="ru-RU" sz="1200" dirty="0" smtClean="0">
                <a:latin typeface="Times New Roman" pitchFamily="18" charset="0"/>
                <a:cs typeface="Times New Roman" pitchFamily="18" charset="0"/>
              </a:rPr>
              <a:t>очень далеко</a:t>
            </a:r>
            <a:r>
              <a:rPr lang="ru-RU" sz="1200" dirty="0">
                <a:latin typeface="Times New Roman" pitchFamily="18" charset="0"/>
                <a:cs typeface="Times New Roman" pitchFamily="18" charset="0"/>
              </a:rPr>
              <a:t>. Космонавты видели нашу Землю издалека, и она им показалась </a:t>
            </a:r>
            <a:r>
              <a:rPr lang="ru-RU" sz="1200" dirty="0" err="1">
                <a:latin typeface="Times New Roman" pitchFamily="18" charset="0"/>
                <a:cs typeface="Times New Roman" pitchFamily="18" charset="0"/>
              </a:rPr>
              <a:t>голубой</a:t>
            </a:r>
            <a:r>
              <a:rPr lang="ru-RU" sz="1200" dirty="0">
                <a:latin typeface="Times New Roman" pitchFamily="18" charset="0"/>
                <a:cs typeface="Times New Roman" pitchFamily="18" charset="0"/>
              </a:rPr>
              <a:t> звездой. Наша Земля круглая и вращается вокруг своей оси и Солнца. Поэтому бывают день и ночь, четыре времени года. Посмотрите на глобус. Это макет нашей Земли. Какими красками раскрашен глобус</a:t>
            </a:r>
            <a:r>
              <a:rPr lang="ru-RU" sz="1200" dirty="0" smtClean="0">
                <a:latin typeface="Times New Roman" pitchFamily="18" charset="0"/>
                <a:cs typeface="Times New Roman" pitchFamily="18" charset="0"/>
              </a:rPr>
              <a:t>?</a:t>
            </a:r>
          </a:p>
          <a:p>
            <a:pPr>
              <a:buNone/>
            </a:pPr>
            <a:r>
              <a:rPr lang="ru-RU" sz="1200" dirty="0" smtClean="0">
                <a:latin typeface="Times New Roman" pitchFamily="18" charset="0"/>
                <a:cs typeface="Times New Roman" pitchFamily="18" charset="0"/>
              </a:rPr>
              <a:t>          (Дети </a:t>
            </a:r>
            <a:r>
              <a:rPr lang="ru-RU" sz="1200" dirty="0">
                <a:latin typeface="Times New Roman" pitchFamily="18" charset="0"/>
                <a:cs typeface="Times New Roman" pitchFamily="18" charset="0"/>
              </a:rPr>
              <a:t>отвечают</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Разноцветная </a:t>
            </a:r>
            <a:r>
              <a:rPr lang="ru-RU" sz="1200" dirty="0">
                <a:latin typeface="Times New Roman" pitchFamily="18" charset="0"/>
                <a:cs typeface="Times New Roman" pitchFamily="18" charset="0"/>
              </a:rPr>
              <a:t>наша планета Земля. Вначале на ней не было людей. В морях жили рыбы и морские животные, а на суше — динозавры и мамонты. И только через миллионы лет появился человек. Как это произошло, никто точно не знает. Но одни ученые думают, что человек произошел от обезьяны, другие считают, что человека </a:t>
            </a:r>
            <a:r>
              <a:rPr lang="ru-RU" sz="1200" dirty="0" smtClean="0">
                <a:latin typeface="Times New Roman" pitchFamily="18" charset="0"/>
                <a:cs typeface="Times New Roman" pitchFamily="18" charset="0"/>
              </a:rPr>
              <a:t>сотворил </a:t>
            </a:r>
            <a:r>
              <a:rPr lang="ru-RU" sz="1200" dirty="0">
                <a:latin typeface="Times New Roman" pitchFamily="18" charset="0"/>
                <a:cs typeface="Times New Roman" pitchFamily="18" charset="0"/>
              </a:rPr>
              <a:t>Бог.</a:t>
            </a:r>
          </a:p>
          <a:p>
            <a:pPr>
              <a:buNone/>
            </a:pPr>
            <a:r>
              <a:rPr lang="ru-RU" sz="1200" dirty="0" smtClean="0">
                <a:latin typeface="Times New Roman" pitchFamily="18" charset="0"/>
                <a:cs typeface="Times New Roman" pitchFamily="18" charset="0"/>
              </a:rPr>
              <a:t>          Когда </a:t>
            </a:r>
            <a:r>
              <a:rPr lang="ru-RU" sz="1200" dirty="0">
                <a:latin typeface="Times New Roman" pitchFamily="18" charset="0"/>
                <a:cs typeface="Times New Roman" pitchFamily="18" charset="0"/>
              </a:rPr>
              <a:t>вы вырастете и станете взрослыми, может быть, ответите на этот вопрос.</a:t>
            </a:r>
          </a:p>
          <a:p>
            <a:pPr>
              <a:buNone/>
            </a:pPr>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Земле живет очень много людей. Все они разные и в то же время похожи друг на друга.</a:t>
            </a:r>
          </a:p>
          <a:p>
            <a:pPr>
              <a:buNone/>
            </a:pPr>
            <a:r>
              <a:rPr lang="ru-RU" sz="1200" dirty="0" smtClean="0">
                <a:latin typeface="Times New Roman" pitchFamily="18" charset="0"/>
                <a:cs typeface="Times New Roman" pitchFamily="18" charset="0"/>
              </a:rPr>
              <a:t>          Скажите</a:t>
            </a:r>
            <a:r>
              <a:rPr lang="ru-RU" sz="1200" dirty="0">
                <a:latin typeface="Times New Roman" pitchFamily="18" charset="0"/>
                <a:cs typeface="Times New Roman" pitchFamily="18" charset="0"/>
              </a:rPr>
              <a:t>, чем отличается человек от </a:t>
            </a:r>
            <a:r>
              <a:rPr lang="ru-RU" sz="1200" dirty="0" smtClean="0">
                <a:latin typeface="Times New Roman" pitchFamily="18" charset="0"/>
                <a:cs typeface="Times New Roman" pitchFamily="18" charset="0"/>
              </a:rPr>
              <a:t> животного</a:t>
            </a:r>
            <a:r>
              <a:rPr lang="ru-RU" sz="1200" dirty="0">
                <a:latin typeface="Times New Roman" pitchFamily="18" charset="0"/>
                <a:cs typeface="Times New Roman" pitchFamily="18" charset="0"/>
              </a:rPr>
              <a:t>?</a:t>
            </a:r>
          </a:p>
          <a:p>
            <a:pPr>
              <a:buNone/>
            </a:pPr>
            <a:endParaRPr lang="ru-RU" sz="1200" dirty="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Звездное небо</a:t>
            </a:r>
            <a:endParaRPr lang="ru-RU" sz="3200" b="1" dirty="0">
              <a:latin typeface="Times New Roman" pitchFamily="18" charset="0"/>
              <a:cs typeface="Times New Roman" pitchFamily="18" charset="0"/>
            </a:endParaRPr>
          </a:p>
        </p:txBody>
      </p:sp>
      <p:pic>
        <p:nvPicPr>
          <p:cNvPr id="4" name="Содержимое 3" descr="1.jpg"/>
          <p:cNvPicPr>
            <a:picLocks noGrp="1" noChangeAspect="1"/>
          </p:cNvPicPr>
          <p:nvPr>
            <p:ph idx="1"/>
          </p:nvPr>
        </p:nvPicPr>
        <p:blipFill>
          <a:blip r:embed="rId2" cstate="print"/>
          <a:stretch>
            <a:fillRect/>
          </a:stretch>
        </p:blipFill>
        <p:spPr>
          <a:xfrm>
            <a:off x="1190209" y="1357298"/>
            <a:ext cx="7126573" cy="476886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5929354"/>
          </a:xfrm>
        </p:spPr>
        <p:txBody>
          <a:bodyPr>
            <a:normAutofit/>
          </a:bodyPr>
          <a:lstStyle/>
          <a:p>
            <a:pPr algn="l"/>
            <a:r>
              <a:rPr lang="ru-RU" sz="1300" dirty="0" smtClean="0">
                <a:latin typeface="Times New Roman" pitchFamily="18" charset="0"/>
                <a:cs typeface="Times New Roman" pitchFamily="18" charset="0"/>
              </a:rPr>
              <a:t>(Дети отвечают.)</a:t>
            </a:r>
            <a:r>
              <a:rPr lang="ru-RU" sz="1300" dirty="0">
                <a:latin typeface="Times New Roman" pitchFamily="18" charset="0"/>
                <a:cs typeface="Times New Roman" pitchFamily="18" charset="0"/>
              </a:rPr>
              <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Правильно, у всех людей похожее строение тела, человек ходит на двух ногах и может говорить.</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Но люди и отличаются друг от друга. Мы никогда не </a:t>
            </a:r>
            <a:r>
              <a:rPr lang="ru-RU" sz="1300" dirty="0" smtClean="0">
                <a:latin typeface="Times New Roman" pitchFamily="18" charset="0"/>
                <a:cs typeface="Times New Roman" pitchFamily="18" charset="0"/>
              </a:rPr>
              <a:t>перепутаем </a:t>
            </a:r>
            <a:r>
              <a:rPr lang="ru-RU" sz="1300" dirty="0">
                <a:latin typeface="Times New Roman" pitchFamily="18" charset="0"/>
                <a:cs typeface="Times New Roman" pitchFamily="18" charset="0"/>
              </a:rPr>
              <a:t>ни с кем своих родителей, бабушку, дедушку. Чем еще люди отличаются друг от друга?</a:t>
            </a:r>
            <a:br>
              <a:rPr lang="ru-RU" sz="1300" dirty="0">
                <a:latin typeface="Times New Roman" pitchFamily="18" charset="0"/>
                <a:cs typeface="Times New Roman" pitchFamily="18" charset="0"/>
              </a:rPr>
            </a:br>
            <a:r>
              <a:rPr lang="ru-RU" sz="1300" dirty="0" smtClean="0">
                <a:latin typeface="Times New Roman" pitchFamily="18" charset="0"/>
                <a:cs typeface="Times New Roman" pitchFamily="18" charset="0"/>
              </a:rPr>
              <a:t>(Дети </a:t>
            </a:r>
            <a:r>
              <a:rPr lang="ru-RU" sz="1300" dirty="0">
                <a:latin typeface="Times New Roman" pitchFamily="18" charset="0"/>
                <a:cs typeface="Times New Roman" pitchFamily="18" charset="0"/>
              </a:rPr>
              <a:t>отвечают</a:t>
            </a:r>
            <a:r>
              <a:rPr lang="ru-RU" sz="1300" dirty="0" smtClean="0">
                <a:latin typeface="Times New Roman" pitchFamily="18" charset="0"/>
                <a:cs typeface="Times New Roman" pitchFamily="18" charset="0"/>
              </a:rPr>
              <a:t>.)</a:t>
            </a:r>
            <a:r>
              <a:rPr lang="ru-RU" sz="1300" dirty="0">
                <a:latin typeface="Times New Roman" pitchFamily="18" charset="0"/>
                <a:cs typeface="Times New Roman" pitchFamily="18" charset="0"/>
              </a:rPr>
              <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Есть люди с черной кожей, они живут в Африке. Кто из вас </a:t>
            </a:r>
            <a:r>
              <a:rPr lang="ru-RU" sz="1300" dirty="0" smtClean="0">
                <a:latin typeface="Times New Roman" pitchFamily="18" charset="0"/>
                <a:cs typeface="Times New Roman" pitchFamily="18" charset="0"/>
              </a:rPr>
              <a:t>покажет </a:t>
            </a:r>
            <a:r>
              <a:rPr lang="ru-RU" sz="1300" dirty="0">
                <a:latin typeface="Times New Roman" pitchFamily="18" charset="0"/>
                <a:cs typeface="Times New Roman" pitchFamily="18" charset="0"/>
              </a:rPr>
              <a:t>на карте и глобусе Африку? Расскажи, что ты знаешь об этом материке?</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Ребенок. В Африке всегда очень тепло, греет жаркое солнце, никогда не бывает зимы. На этом материке много разных стран. В каждой стране есть свой главный город, а также много других городов и сел. В каждой стране люди говорят на своем языке. У </a:t>
            </a:r>
            <a:r>
              <a:rPr lang="ru-RU" sz="1300" dirty="0" smtClean="0">
                <a:latin typeface="Times New Roman" pitchFamily="18" charset="0"/>
                <a:cs typeface="Times New Roman" pitchFamily="18" charset="0"/>
              </a:rPr>
              <a:t>каждого </a:t>
            </a:r>
            <a:r>
              <a:rPr lang="ru-RU" sz="1300" dirty="0">
                <a:latin typeface="Times New Roman" pitchFamily="18" charset="0"/>
                <a:cs typeface="Times New Roman" pitchFamily="18" charset="0"/>
              </a:rPr>
              <a:t>народа свои песни, танцы, праздники и традиции, любимые блюда.</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Воспитатель. Кто из ребят расскажет, какие животные </a:t>
            </a:r>
            <a:r>
              <a:rPr lang="ru-RU" sz="1300" dirty="0" smtClean="0">
                <a:latin typeface="Times New Roman" pitchFamily="18" charset="0"/>
                <a:cs typeface="Times New Roman" pitchFamily="18" charset="0"/>
              </a:rPr>
              <a:t>живут </a:t>
            </a:r>
            <a:r>
              <a:rPr lang="ru-RU" sz="1300" dirty="0">
                <a:latin typeface="Times New Roman" pitchFamily="18" charset="0"/>
                <a:cs typeface="Times New Roman" pitchFamily="18" charset="0"/>
              </a:rPr>
              <a:t>только в Африке</a:t>
            </a:r>
            <a:r>
              <a:rPr lang="ru-RU" sz="1300" dirty="0" smtClean="0">
                <a:latin typeface="Times New Roman" pitchFamily="18" charset="0"/>
                <a:cs typeface="Times New Roman" pitchFamily="18" charset="0"/>
              </a:rPr>
              <a:t>?</a:t>
            </a:r>
            <a:br>
              <a:rPr lang="ru-RU" sz="1300" dirty="0" smtClean="0">
                <a:latin typeface="Times New Roman" pitchFamily="18" charset="0"/>
                <a:cs typeface="Times New Roman" pitchFamily="18" charset="0"/>
              </a:rPr>
            </a:br>
            <a:r>
              <a:rPr lang="ru-RU" sz="1300" dirty="0" smtClean="0">
                <a:latin typeface="Times New Roman" pitchFamily="18" charset="0"/>
                <a:cs typeface="Times New Roman" pitchFamily="18" charset="0"/>
              </a:rPr>
              <a:t>(Дети </a:t>
            </a:r>
            <a:r>
              <a:rPr lang="ru-RU" sz="1300" dirty="0">
                <a:latin typeface="Times New Roman" pitchFamily="18" charset="0"/>
                <a:cs typeface="Times New Roman" pitchFamily="18" charset="0"/>
              </a:rPr>
              <a:t>отвечают</a:t>
            </a:r>
            <a:r>
              <a:rPr lang="ru-RU" sz="1300" dirty="0" smtClean="0">
                <a:latin typeface="Times New Roman" pitchFamily="18" charset="0"/>
                <a:cs typeface="Times New Roman" pitchFamily="18" charset="0"/>
              </a:rPr>
              <a:t>.)</a:t>
            </a:r>
            <a:r>
              <a:rPr lang="ru-RU" sz="1300" dirty="0">
                <a:latin typeface="Times New Roman" pitchFamily="18" charset="0"/>
                <a:cs typeface="Times New Roman" pitchFamily="18" charset="0"/>
              </a:rPr>
              <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А есть еще люди с желтой кожей. Кто скажет, где они живут? Дети. В Китае, Японии, Корее.</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Воспитатель. Покажите на глобусе и карте эти страны и расскажите о них.</a:t>
            </a:r>
            <a:br>
              <a:rPr lang="ru-RU" sz="1300" dirty="0">
                <a:latin typeface="Times New Roman" pitchFamily="18" charset="0"/>
                <a:cs typeface="Times New Roman" pitchFamily="18" charset="0"/>
              </a:rPr>
            </a:br>
            <a:r>
              <a:rPr lang="ru-RU" sz="1300" dirty="0" smtClean="0">
                <a:latin typeface="Times New Roman" pitchFamily="18" charset="0"/>
                <a:cs typeface="Times New Roman" pitchFamily="18" charset="0"/>
              </a:rPr>
              <a:t>(Дети </a:t>
            </a:r>
            <a:r>
              <a:rPr lang="ru-RU" sz="1300" dirty="0">
                <a:latin typeface="Times New Roman" pitchFamily="18" charset="0"/>
                <a:cs typeface="Times New Roman" pitchFamily="18" charset="0"/>
              </a:rPr>
              <a:t>рассказывают</a:t>
            </a:r>
            <a:r>
              <a:rPr lang="ru-RU" sz="1300" dirty="0" smtClean="0">
                <a:latin typeface="Times New Roman" pitchFamily="18" charset="0"/>
                <a:cs typeface="Times New Roman" pitchFamily="18" charset="0"/>
              </a:rPr>
              <a:t>.)</a:t>
            </a:r>
            <a:r>
              <a:rPr lang="ru-RU" sz="1300" dirty="0">
                <a:latin typeface="Times New Roman" pitchFamily="18" charset="0"/>
                <a:cs typeface="Times New Roman" pitchFamily="18" charset="0"/>
              </a:rPr>
              <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Люди с белой кожей живут в Европе и Америке.</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Покажите на карте Европу и Америку. Какие европейские </a:t>
            </a:r>
            <a:r>
              <a:rPr lang="ru-RU" sz="1300" dirty="0" smtClean="0">
                <a:latin typeface="Times New Roman" pitchFamily="18" charset="0"/>
                <a:cs typeface="Times New Roman" pitchFamily="18" charset="0"/>
              </a:rPr>
              <a:t>страны </a:t>
            </a:r>
            <a:r>
              <a:rPr lang="ru-RU" sz="1300" dirty="0">
                <a:latin typeface="Times New Roman" pitchFamily="18" charset="0"/>
                <a:cs typeface="Times New Roman" pitchFamily="18" charset="0"/>
              </a:rPr>
              <a:t>вы знаете?</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Дети. Германия, Италия, Франция, Польша, Болгария, Англия. Воспитатель. Где находятся Соединенные Штаты Америки (США)? Покажите США на глобусе?</a:t>
            </a:r>
            <a:br>
              <a:rPr lang="ru-RU" sz="1300" dirty="0">
                <a:latin typeface="Times New Roman" pitchFamily="18" charset="0"/>
                <a:cs typeface="Times New Roman" pitchFamily="18" charset="0"/>
              </a:rPr>
            </a:br>
            <a:r>
              <a:rPr lang="ru-RU" sz="1300" dirty="0" smtClean="0">
                <a:latin typeface="Times New Roman" pitchFamily="18" charset="0"/>
                <a:cs typeface="Times New Roman" pitchFamily="18" charset="0"/>
              </a:rPr>
              <a:t>(Дети </a:t>
            </a:r>
            <a:r>
              <a:rPr lang="ru-RU" sz="1300" dirty="0">
                <a:latin typeface="Times New Roman" pitchFamily="18" charset="0"/>
                <a:cs typeface="Times New Roman" pitchFamily="18" charset="0"/>
              </a:rPr>
              <a:t>показывают</a:t>
            </a:r>
            <a:r>
              <a:rPr lang="ru-RU" sz="1300" dirty="0" smtClean="0">
                <a:latin typeface="Times New Roman" pitchFamily="18" charset="0"/>
                <a:cs typeface="Times New Roman" pitchFamily="18" charset="0"/>
              </a:rPr>
              <a:t>.)</a:t>
            </a:r>
            <a:r>
              <a:rPr lang="ru-RU" sz="1300" dirty="0">
                <a:latin typeface="Times New Roman" pitchFamily="18" charset="0"/>
                <a:cs typeface="Times New Roman" pitchFamily="18" charset="0"/>
              </a:rPr>
              <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Еще люди отличаются цветом волос, разрезом глаз. Все люди уме­ют говорить, но у каждого из нас свой голос. По голосу мы легко узнаем своих близких — маму, папу, сестру, брата, друзей. Сейчас мы проверим, можете ли вы узнать своих друзей по </a:t>
            </a:r>
            <a:r>
              <a:rPr lang="ru-RU" sz="1300" dirty="0" smtClean="0">
                <a:latin typeface="Times New Roman" pitchFamily="18" charset="0"/>
                <a:cs typeface="Times New Roman" pitchFamily="18" charset="0"/>
              </a:rPr>
              <a:t>голосу.</a:t>
            </a:r>
            <a:br>
              <a:rPr lang="ru-RU" sz="1300" dirty="0" smtClean="0">
                <a:latin typeface="Times New Roman" pitchFamily="18" charset="0"/>
                <a:cs typeface="Times New Roman" pitchFamily="18" charset="0"/>
              </a:rPr>
            </a:br>
            <a:r>
              <a:rPr lang="ru-RU" sz="1300" dirty="0" smtClean="0">
                <a:latin typeface="Times New Roman" pitchFamily="18" charset="0"/>
                <a:cs typeface="Times New Roman" pitchFamily="18" charset="0"/>
              </a:rPr>
              <a:t>Все дети встают в круг. Проводится игра «узнай по голосу».</a:t>
            </a:r>
            <a:br>
              <a:rPr lang="ru-RU" sz="1300" dirty="0" smtClean="0">
                <a:latin typeface="Times New Roman" pitchFamily="18" charset="0"/>
                <a:cs typeface="Times New Roman" pitchFamily="18" charset="0"/>
              </a:rPr>
            </a:br>
            <a:r>
              <a:rPr lang="ru-RU" sz="1300" dirty="0" smtClean="0">
                <a:latin typeface="Times New Roman" pitchFamily="18" charset="0"/>
                <a:cs typeface="Times New Roman" pitchFamily="18" charset="0"/>
              </a:rPr>
              <a:t>Молодцы, хорошо узнаете по голосу своих друзей.</a:t>
            </a:r>
            <a:r>
              <a:rPr lang="ru-RU" sz="1300" dirty="0">
                <a:latin typeface="Times New Roman" pitchFamily="18" charset="0"/>
                <a:cs typeface="Times New Roman" pitchFamily="18" charset="0"/>
              </a:rPr>
              <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Если мы посмотрим на глобус, то увидим, что на Земле есть шесть Материков — Африка, Америка, Австралия, Европа, Азия, Антарктида. На каждом из них много стран, имеющих свое </a:t>
            </a:r>
            <a:r>
              <a:rPr lang="ru-RU" sz="1300" dirty="0" smtClean="0">
                <a:latin typeface="Times New Roman" pitchFamily="18" charset="0"/>
                <a:cs typeface="Times New Roman" pitchFamily="18" charset="0"/>
              </a:rPr>
              <a:t>название</a:t>
            </a:r>
            <a:r>
              <a:rPr lang="ru-RU" sz="1300" dirty="0">
                <a:latin typeface="Times New Roman" pitchFamily="18" charset="0"/>
                <a:cs typeface="Times New Roman" pitchFamily="18" charset="0"/>
              </a:rPr>
              <a:t>. Как называется наша страна? На каком материке она </a:t>
            </a:r>
            <a:r>
              <a:rPr lang="ru-RU" sz="1300" dirty="0" smtClean="0">
                <a:latin typeface="Times New Roman" pitchFamily="18" charset="0"/>
                <a:cs typeface="Times New Roman" pitchFamily="18" charset="0"/>
              </a:rPr>
              <a:t>находится</a:t>
            </a:r>
            <a:r>
              <a:rPr lang="ru-RU" sz="1300" dirty="0">
                <a:latin typeface="Times New Roman" pitchFamily="18" charset="0"/>
                <a:cs typeface="Times New Roman" pitchFamily="18" charset="0"/>
              </a:rPr>
              <a:t>? Покажите ее на карте и глобусе</a:t>
            </a:r>
            <a:r>
              <a:rPr lang="ru-RU" sz="1300" dirty="0" smtClean="0">
                <a:latin typeface="Times New Roman" pitchFamily="18" charset="0"/>
                <a:cs typeface="Times New Roman" pitchFamily="18" charset="0"/>
              </a:rPr>
              <a:t>?</a:t>
            </a:r>
            <a:endParaRPr lang="ru-RU"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pPr algn="l"/>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показывают</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Правильно, наша страна — Россия расположена на материке Ев­разия. На нем находятся и другие страны — Испания, Франция, Германия, Китай и много других. Нет только стран в Антарктиде. Как вы думаете, почему?</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Дети. Там вечный холод, а земля покрыта толстым слоем льда и снега! Живут там только пингвины. Люди живут там временно — это ученые, которые изучают этот материк.</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Воспитатель. В каждой стране люди говорят на своем </a:t>
            </a:r>
            <a:r>
              <a:rPr lang="ru-RU" sz="1200" dirty="0" smtClean="0">
                <a:latin typeface="Times New Roman" pitchFamily="18" charset="0"/>
                <a:cs typeface="Times New Roman" pitchFamily="18" charset="0"/>
              </a:rPr>
              <a:t>родном </a:t>
            </a:r>
            <a:r>
              <a:rPr lang="ru-RU" sz="1200" dirty="0">
                <a:latin typeface="Times New Roman" pitchFamily="18" charset="0"/>
                <a:cs typeface="Times New Roman" pitchFamily="18" charset="0"/>
              </a:rPr>
              <a:t>языке. Мы русские — говорим на русском.</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На каком языке говорят китайцы, японцы, французы, </a:t>
            </a:r>
            <a:r>
              <a:rPr lang="ru-RU" sz="1200" dirty="0" smtClean="0">
                <a:latin typeface="Times New Roman" pitchFamily="18" charset="0"/>
                <a:cs typeface="Times New Roman" pitchFamily="18" charset="0"/>
              </a:rPr>
              <a:t>англичане</a:t>
            </a:r>
            <a:r>
              <a:rPr lang="ru-RU" sz="1200" dirty="0">
                <a:latin typeface="Times New Roman" pitchFamily="18" charset="0"/>
                <a:cs typeface="Times New Roman" pitchFamily="18" charset="0"/>
              </a:rPr>
              <a:t>?</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отвечают</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Как называется главный город России?</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отвечают</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Как называются жители Москвы?</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отвечают</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Люди каких национальностей, кроме русских, живут в России</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отвечают</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Покажите на карте Россию и Москву — древний город, но в то же время очень молодой. Здесь построено много новых, современных зданий</a:t>
            </a:r>
            <a:r>
              <a:rPr lang="ru-RU" sz="1200" dirty="0" smtClean="0">
                <a:latin typeface="Times New Roman" pitchFamily="18" charset="0"/>
                <a:cs typeface="Times New Roman" pitchFamily="18" charset="0"/>
              </a:rPr>
              <a:t>..Москва-столица нашей  страны. </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(Раздается </a:t>
            </a:r>
            <a:r>
              <a:rPr lang="ru-RU" sz="1200" dirty="0">
                <a:latin typeface="Times New Roman" pitchFamily="18" charset="0"/>
                <a:cs typeface="Times New Roman" pitchFamily="18" charset="0"/>
              </a:rPr>
              <a:t>стук в дверь</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К нам кто-то стучит, заходите, гостям мы рады всегда.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Входят дети черной и желтой расы</a:t>
            </a:r>
            <a:r>
              <a:rPr lang="ru-RU" sz="1200" dirty="0" smtClean="0">
                <a:latin typeface="Times New Roman" pitchFamily="18" charset="0"/>
                <a:cs typeface="Times New Roman" pitchFamily="18" charset="0"/>
              </a:rPr>
              <a:t>.(переодетые  воспитатели)</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Ребята, к нам в гости приехали мальчик из Африки, его зовут </a:t>
            </a:r>
            <a:r>
              <a:rPr lang="ru-RU" sz="1200" dirty="0" smtClean="0">
                <a:latin typeface="Times New Roman" pitchFamily="18" charset="0"/>
                <a:cs typeface="Times New Roman" pitchFamily="18" charset="0"/>
              </a:rPr>
              <a:t>Джонни и девочка </a:t>
            </a:r>
            <a:r>
              <a:rPr lang="ru-RU" sz="1200" dirty="0">
                <a:latin typeface="Times New Roman" pitchFamily="18" charset="0"/>
                <a:cs typeface="Times New Roman" pitchFamily="18" charset="0"/>
              </a:rPr>
              <a:t>из Китая — ее зовут Ли. Давайте поприветствуем их. Сейчас они расскажут нам о своих странах.</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Джонни и Ли рассказывают о своих странах и показывают их на карте. Рассказывают, как называются их главные города, на каком </a:t>
            </a:r>
            <a:r>
              <a:rPr lang="ru-RU" sz="1200" dirty="0" smtClean="0">
                <a:latin typeface="Times New Roman" pitchFamily="18" charset="0"/>
                <a:cs typeface="Times New Roman" pitchFamily="18" charset="0"/>
              </a:rPr>
              <a:t>языке </a:t>
            </a:r>
            <a:r>
              <a:rPr lang="ru-RU" sz="1200" dirty="0">
                <a:latin typeface="Times New Roman" pitchFamily="18" charset="0"/>
                <a:cs typeface="Times New Roman" pitchFamily="18" charset="0"/>
              </a:rPr>
              <a:t>разговаривают, какие одежды носят, что едят, какие животные </a:t>
            </a:r>
            <a:r>
              <a:rPr lang="ru-RU" sz="1200" dirty="0" smtClean="0">
                <a:latin typeface="Times New Roman" pitchFamily="18" charset="0"/>
                <a:cs typeface="Times New Roman" pitchFamily="18" charset="0"/>
              </a:rPr>
              <a:t>водятся </a:t>
            </a:r>
            <a:r>
              <a:rPr lang="ru-RU" sz="1200" dirty="0">
                <a:latin typeface="Times New Roman" pitchFamily="18" charset="0"/>
                <a:cs typeface="Times New Roman" pitchFamily="18" charset="0"/>
              </a:rPr>
              <a:t>в их странах.</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На планете живет очень много людей разных рас и </a:t>
            </a:r>
            <a:r>
              <a:rPr lang="ru-RU" sz="1200" dirty="0" smtClean="0">
                <a:latin typeface="Times New Roman" pitchFamily="18" charset="0"/>
                <a:cs typeface="Times New Roman" pitchFamily="18" charset="0"/>
              </a:rPr>
              <a:t>национальностей</a:t>
            </a:r>
            <a:r>
              <a:rPr lang="ru-RU" sz="1200" dirty="0">
                <a:latin typeface="Times New Roman" pitchFamily="18" charset="0"/>
                <a:cs typeface="Times New Roman" pitchFamily="18" charset="0"/>
              </a:rPr>
              <a:t>. Они все разные. Но у всех нас есть общий дом — наша Земля, наша планета. Мы должны беречь ее, охранять от войн и бед, </a:t>
            </a:r>
            <a:r>
              <a:rPr lang="ru-RU" sz="1200" dirty="0" smtClean="0">
                <a:latin typeface="Times New Roman" pitchFamily="18" charset="0"/>
                <a:cs typeface="Times New Roman" pitchFamily="18" charset="0"/>
              </a:rPr>
              <a:t>украшать</a:t>
            </a:r>
            <a:r>
              <a:rPr lang="ru-RU" sz="1200" dirty="0">
                <a:latin typeface="Times New Roman" pitchFamily="18" charset="0"/>
                <a:cs typeface="Times New Roman" pitchFamily="18" charset="0"/>
              </a:rPr>
              <a:t>, трудиться.</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И мы вместе сделаем наш общий дом красивым, чтобы в нем жилось спокойно и счастливо.</a:t>
            </a:r>
            <a:r>
              <a:rPr lang="ru-RU" sz="1200" dirty="0"/>
              <a:t/>
            </a:r>
            <a:br>
              <a:rPr lang="ru-RU" sz="1200" dirty="0"/>
            </a:br>
            <a:r>
              <a:rPr lang="ru-RU" sz="1200" dirty="0"/>
              <a:t> </a:t>
            </a:r>
            <a:br>
              <a:rPr lang="ru-RU" sz="1200" dirty="0"/>
            </a:b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Вид земли из космоса</a:t>
            </a:r>
            <a:endParaRPr lang="ru-RU" sz="3200" b="1" dirty="0">
              <a:latin typeface="Times New Roman" pitchFamily="18" charset="0"/>
              <a:cs typeface="Times New Roman" pitchFamily="18" charset="0"/>
            </a:endParaRPr>
          </a:p>
        </p:txBody>
      </p:sp>
      <p:pic>
        <p:nvPicPr>
          <p:cNvPr id="4" name="Содержимое 3" descr="2.jpg"/>
          <p:cNvPicPr>
            <a:picLocks noGrp="1" noChangeAspect="1"/>
          </p:cNvPicPr>
          <p:nvPr>
            <p:ph idx="1"/>
          </p:nvPr>
        </p:nvPicPr>
        <p:blipFill>
          <a:blip r:embed="rId2" cstate="print"/>
          <a:stretch>
            <a:fillRect/>
          </a:stretch>
        </p:blipFill>
        <p:spPr>
          <a:xfrm>
            <a:off x="1071538" y="1571612"/>
            <a:ext cx="7241541"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Земля вращается вокруг своей оси и солнца</a:t>
            </a:r>
            <a:endParaRPr lang="ru-RU" sz="3200" b="1" dirty="0">
              <a:latin typeface="Times New Roman" pitchFamily="18" charset="0"/>
              <a:cs typeface="Times New Roman" pitchFamily="18" charset="0"/>
            </a:endParaRPr>
          </a:p>
        </p:txBody>
      </p:sp>
      <p:pic>
        <p:nvPicPr>
          <p:cNvPr id="4" name="Содержимое 3" descr="3.jpg"/>
          <p:cNvPicPr>
            <a:picLocks noGrp="1" noChangeAspect="1"/>
          </p:cNvPicPr>
          <p:nvPr>
            <p:ph idx="1"/>
          </p:nvPr>
        </p:nvPicPr>
        <p:blipFill>
          <a:blip r:embed="rId2" cstate="print"/>
          <a:stretch>
            <a:fillRect/>
          </a:stretch>
        </p:blipFill>
        <p:spPr>
          <a:xfrm>
            <a:off x="1566833" y="1600200"/>
            <a:ext cx="6362753"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Глобус- это макет нашей земли</a:t>
            </a:r>
            <a:endParaRPr lang="ru-RU" sz="3200" b="1" dirty="0">
              <a:latin typeface="Times New Roman" pitchFamily="18" charset="0"/>
              <a:cs typeface="Times New Roman" pitchFamily="18" charset="0"/>
            </a:endParaRPr>
          </a:p>
        </p:txBody>
      </p:sp>
      <p:pic>
        <p:nvPicPr>
          <p:cNvPr id="4" name="Содержимое 3" descr="4.jpg"/>
          <p:cNvPicPr>
            <a:picLocks noGrp="1" noChangeAspect="1"/>
          </p:cNvPicPr>
          <p:nvPr>
            <p:ph idx="1"/>
          </p:nvPr>
        </p:nvPicPr>
        <p:blipFill>
          <a:blip r:embed="rId2" cstate="print"/>
          <a:stretch>
            <a:fillRect/>
          </a:stretch>
        </p:blipFill>
        <p:spPr>
          <a:xfrm>
            <a:off x="2000232" y="1071546"/>
            <a:ext cx="5000660" cy="513609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Земля динозавров</a:t>
            </a:r>
            <a:endParaRPr lang="ru-RU" sz="3200" b="1" dirty="0">
              <a:latin typeface="Times New Roman" pitchFamily="18" charset="0"/>
              <a:cs typeface="Times New Roman" pitchFamily="18" charset="0"/>
            </a:endParaRPr>
          </a:p>
        </p:txBody>
      </p:sp>
      <p:pic>
        <p:nvPicPr>
          <p:cNvPr id="4" name="Содержимое 3" descr="5.jpg"/>
          <p:cNvPicPr>
            <a:picLocks noGrp="1" noChangeAspect="1"/>
          </p:cNvPicPr>
          <p:nvPr>
            <p:ph idx="1"/>
          </p:nvPr>
        </p:nvPicPr>
        <p:blipFill>
          <a:blip r:embed="rId2" cstate="print"/>
          <a:stretch>
            <a:fillRect/>
          </a:stretch>
        </p:blipFill>
        <p:spPr>
          <a:xfrm>
            <a:off x="1554691" y="1600200"/>
            <a:ext cx="6732085"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Первобытный человек</a:t>
            </a:r>
            <a:endParaRPr lang="ru-RU" sz="3200" b="1" dirty="0">
              <a:latin typeface="Times New Roman" pitchFamily="18" charset="0"/>
              <a:cs typeface="Times New Roman" pitchFamily="18" charset="0"/>
            </a:endParaRPr>
          </a:p>
        </p:txBody>
      </p:sp>
      <p:pic>
        <p:nvPicPr>
          <p:cNvPr id="4" name="Содержимое 3" descr="6.jpg"/>
          <p:cNvPicPr>
            <a:picLocks noGrp="1" noChangeAspect="1"/>
          </p:cNvPicPr>
          <p:nvPr>
            <p:ph idx="1"/>
          </p:nvPr>
        </p:nvPicPr>
        <p:blipFill>
          <a:blip r:embed="rId3" cstate="print"/>
          <a:stretch>
            <a:fillRect/>
          </a:stretch>
        </p:blipFill>
        <p:spPr>
          <a:xfrm>
            <a:off x="2024553" y="1357298"/>
            <a:ext cx="5690719" cy="476886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Африка, люди Африки</a:t>
            </a:r>
            <a:endParaRPr lang="ru-RU" sz="3200" b="1" dirty="0">
              <a:latin typeface="Times New Roman" pitchFamily="18" charset="0"/>
              <a:cs typeface="Times New Roman" pitchFamily="18" charset="0"/>
            </a:endParaRPr>
          </a:p>
        </p:txBody>
      </p:sp>
      <p:pic>
        <p:nvPicPr>
          <p:cNvPr id="4" name="Содержимое 3" descr="bfce54dcc5b8ffae846976a8a8ddc717.jpg"/>
          <p:cNvPicPr>
            <a:picLocks noGrp="1" noChangeAspect="1"/>
          </p:cNvPicPr>
          <p:nvPr>
            <p:ph idx="1"/>
          </p:nvPr>
        </p:nvPicPr>
        <p:blipFill>
          <a:blip r:embed="rId2" cstate="print"/>
          <a:stretch>
            <a:fillRect/>
          </a:stretch>
        </p:blipFill>
        <p:spPr>
          <a:xfrm>
            <a:off x="1167313" y="1600200"/>
            <a:ext cx="6809373"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Животные Африки</a:t>
            </a:r>
            <a:endParaRPr lang="ru-RU" sz="3200" b="1" dirty="0">
              <a:latin typeface="Times New Roman" pitchFamily="18" charset="0"/>
              <a:cs typeface="Times New Roman" pitchFamily="18" charset="0"/>
            </a:endParaRPr>
          </a:p>
        </p:txBody>
      </p:sp>
      <p:pic>
        <p:nvPicPr>
          <p:cNvPr id="4" name="Содержимое 3" descr="1236894395_391313_58_904_artfile_ru.jpg"/>
          <p:cNvPicPr>
            <a:picLocks noGrp="1" noChangeAspect="1"/>
          </p:cNvPicPr>
          <p:nvPr>
            <p:ph idx="1"/>
          </p:nvPr>
        </p:nvPicPr>
        <p:blipFill>
          <a:blip r:embed="rId2" cstate="print"/>
          <a:stretch>
            <a:fillRect/>
          </a:stretch>
        </p:blipFill>
        <p:spPr>
          <a:xfrm>
            <a:off x="1071538" y="1571612"/>
            <a:ext cx="6939098" cy="4333081"/>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396</Words>
  <Application>Microsoft Office PowerPoint</Application>
  <PresentationFormat>Экран (4:3)</PresentationFormat>
  <Paragraphs>38</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Непосредственно образовательная деятельность по ознакомлению с окружающим миром для детей старшего дошкольного возраста «Мы жители планеты Земля»</vt:lpstr>
      <vt:lpstr>Звездное небо</vt:lpstr>
      <vt:lpstr>Вид земли из космоса</vt:lpstr>
      <vt:lpstr>Земля вращается вокруг своей оси и солнца</vt:lpstr>
      <vt:lpstr>Глобус- это макет нашей земли</vt:lpstr>
      <vt:lpstr>Земля динозавров</vt:lpstr>
      <vt:lpstr>Первобытный человек</vt:lpstr>
      <vt:lpstr>Африка, люди Африки</vt:lpstr>
      <vt:lpstr>Животные Африки</vt:lpstr>
      <vt:lpstr>Люди с желтой кожей  (китайцы, японцы, корейцы)</vt:lpstr>
      <vt:lpstr>Люди с белой кожей живут в Европе и Америке</vt:lpstr>
      <vt:lpstr>Карта мира</vt:lpstr>
      <vt:lpstr>Антарктида, там живут пингвины</vt:lpstr>
      <vt:lpstr>Как называется главный город России? Москва </vt:lpstr>
      <vt:lpstr>Люди разных национальностей живущие в России (Украинцы, Казаки, Татары, Немцы и т.д)</vt:lpstr>
      <vt:lpstr>Карта Африки</vt:lpstr>
      <vt:lpstr>Земля наш дом</vt:lpstr>
      <vt:lpstr> Мы Жители планеты Земля </vt:lpstr>
      <vt:lpstr>Ход занятия</vt:lpstr>
      <vt:lpstr>(Дети отвечают.) Правильно, у всех людей похожее строение тела, человек ходит на двух ногах и может говорить. Но люди и отличаются друг от друга. Мы никогда не перепутаем ни с кем своих родителей, бабушку, дедушку. Чем еще люди отличаются друг от друга? (Дети отвечают.) Есть люди с черной кожей, они живут в Африке. Кто из вас покажет на карте и глобусе Африку? Расскажи, что ты знаешь об этом материке? Ребенок. В Африке всегда очень тепло, греет жаркое солнце, никогда не бывает зимы. На этом материке много разных стран. В каждой стране есть свой главный город, а также много других городов и сел. В каждой стране люди говорят на своем языке. У каждого народа свои песни, танцы, праздники и традиции, любимые блюда. Воспитатель. Кто из ребят расскажет, какие животные живут только в Африке? (Дети отвечают.) А есть еще люди с желтой кожей. Кто скажет, где они живут? Дети. В Китае, Японии, Корее. Воспитатель. Покажите на глобусе и карте эти страны и расскажите о них. (Дети рассказывают.) Люди с белой кожей живут в Европе и Америке. Покажите на карте Европу и Америку. Какие европейские страны вы знаете? Дети. Германия, Италия, Франция, Польша, Болгария, Англия. Воспитатель. Где находятся Соединенные Штаты Америки (США)? Покажите США на глобусе? (Дети показывают.) Еще люди отличаются цветом волос, разрезом глаз. Все люди уме­ют говорить, но у каждого из нас свой голос. По голосу мы легко узнаем своих близких — маму, папу, сестру, брата, друзей. Сейчас мы проверим, можете ли вы узнать своих друзей по голосу. Все дети встают в круг. Проводится игра «узнай по голосу». Молодцы, хорошо узнаете по голосу своих друзей. Если мы посмотрим на глобус, то увидим, что на Земле есть шесть Материков — Африка, Америка, Австралия, Европа, Азия, Антарктида. На каждом из них много стран, имеющих свое название. Как называется наша страна? На каком материке она находится? Покажите ее на карте и глобусе?</vt:lpstr>
      <vt:lpstr>(Дети показывают.) Правильно, наша страна — Россия расположена на материке Ев­разия. На нем находятся и другие страны — Испания, Франция, Германия, Китай и много других. Нет только стран в Антарктиде. Как вы думаете, почему? Дети. Там вечный холод, а земля покрыта толстым слоем льда и снега! Живут там только пингвины. Люди живут там временно — это ученые, которые изучают этот материк. Воспитатель. В каждой стране люди говорят на своем родном языке. Мы русские — говорим на русском. На каком языке говорят китайцы, японцы, французы, англичане? (Дети отвечают.) Как называется главный город России? (Дети отвечают.) Как называются жители Москвы? (Дети отвечают.) Люди каких национальностей, кроме русских, живут в России? (Дети отвечают.) Покажите на карте Россию и Москву — древний город, но в то же время очень молодой. Здесь построено много новых, современных зданий..Москва-столица нашей  страны.  (Раздается стук в дверь.) К нам кто-то стучит, заходите, гостям мы рады всегда. Входят дети черной и желтой расы.(переодетые  воспитатели) Ребята, к нам в гости приехали мальчик из Африки, его зовут Джонни и девочка из Китая — ее зовут Ли. Давайте поприветствуем их. Сейчас они расскажут нам о своих странах. Джонни и Ли рассказывают о своих странах и показывают их на карте. Рассказывают, как называются их главные города, на каком языке разговаривают, какие одежды носят, что едят, какие животные водятся в их странах. На планете живет очень много людей разных рас и национальностей. Они все разные. Но у всех нас есть общий дом — наша Земля, наша планета. Мы должны беречь ее, охранять от войн и бед, украшать, трудиться. И мы вместе сделаем наш общий дом красивым, чтобы в нем жилось спокойно и счастливо.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Непосредственно образовательная деятельность по ознакомлению с окружающим миром для детей старшего дошкольного возраста «Мы жители планеты Земля»</dc:title>
  <dc:creator>Admin</dc:creator>
  <cp:lastModifiedBy>Юзер</cp:lastModifiedBy>
  <cp:revision>14</cp:revision>
  <dcterms:created xsi:type="dcterms:W3CDTF">2015-03-11T09:48:37Z</dcterms:created>
  <dcterms:modified xsi:type="dcterms:W3CDTF">2015-03-13T10:29:19Z</dcterms:modified>
</cp:coreProperties>
</file>