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66" r:id="rId3"/>
    <p:sldId id="256" r:id="rId4"/>
    <p:sldId id="260" r:id="rId5"/>
    <p:sldId id="262" r:id="rId6"/>
    <p:sldId id="263" r:id="rId7"/>
    <p:sldId id="267" r:id="rId8"/>
    <p:sldId id="264" r:id="rId9"/>
    <p:sldId id="265" r:id="rId10"/>
    <p:sldId id="268" r:id="rId11"/>
    <p:sldId id="269" r:id="rId12"/>
    <p:sldId id="272" r:id="rId13"/>
    <p:sldId id="271" r:id="rId14"/>
    <p:sldId id="270" r:id="rId15"/>
    <p:sldId id="261" r:id="rId16"/>
    <p:sldId id="257" r:id="rId17"/>
    <p:sldId id="273" r:id="rId18"/>
    <p:sldId id="278" r:id="rId19"/>
    <p:sldId id="279" r:id="rId20"/>
    <p:sldId id="274" r:id="rId21"/>
    <p:sldId id="275" r:id="rId22"/>
    <p:sldId id="276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0"/>
    <p:penClr>
      <a:srgbClr val="FF0000"/>
    </p:penClr>
  </p:showPr>
  <p:clrMru>
    <a:srgbClr val="904406"/>
    <a:srgbClr val="793905"/>
    <a:srgbClr val="0000CC"/>
    <a:srgbClr val="2317C3"/>
    <a:srgbClr val="1D0DE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8" autoAdjust="0"/>
    <p:restoredTop sz="94660"/>
  </p:normalViewPr>
  <p:slideViewPr>
    <p:cSldViewPr>
      <p:cViewPr varScale="1">
        <p:scale>
          <a:sx n="68" d="100"/>
          <a:sy n="6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29.fastpic.ru/big/2011/1019/c5/62c74b722d2c8878a1fd5a18a20ef0c5.gif" TargetMode="External"/><Relationship Id="rId3" Type="http://schemas.openxmlformats.org/officeDocument/2006/relationships/hyperlink" Target="http://img-fotki.yandex.ru/get/6608/138790257.aa/0_9bc7b_37cf00c7_XL" TargetMode="External"/><Relationship Id="rId7" Type="http://schemas.openxmlformats.org/officeDocument/2006/relationships/hyperlink" Target="http://scool28.ucoz.ru/snegurochka.jpg" TargetMode="External"/><Relationship Id="rId12" Type="http://schemas.openxmlformats.org/officeDocument/2006/relationships/image" Target="../media/image17.gif"/><Relationship Id="rId2" Type="http://schemas.openxmlformats.org/officeDocument/2006/relationships/hyperlink" Target="http://www.instapics.ru/download.php?file=201211/5402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507/130884706.20/0_7bda4_2f2ac22d_L" TargetMode="External"/><Relationship Id="rId11" Type="http://schemas.openxmlformats.org/officeDocument/2006/relationships/hyperlink" Target="http://img1.liveinternet.ru/images/attach/c/7/94/778/94778609_932858600.gif" TargetMode="External"/><Relationship Id="rId5" Type="http://schemas.openxmlformats.org/officeDocument/2006/relationships/hyperlink" Target="http://img-fotki.yandex.ru/get/6407/130884706.20/0_7bda3_6223edb2_L" TargetMode="External"/><Relationship Id="rId10" Type="http://schemas.openxmlformats.org/officeDocument/2006/relationships/hyperlink" Target="http://i009.radikal.ru/1012/1f/8666caf465b6.gif" TargetMode="External"/><Relationship Id="rId4" Type="http://schemas.openxmlformats.org/officeDocument/2006/relationships/hyperlink" Target="http://img-fotki.yandex.ru/get/6605/130884706.1e/0_7bc67_af9ce61a_L" TargetMode="External"/><Relationship Id="rId9" Type="http://schemas.openxmlformats.org/officeDocument/2006/relationships/hyperlink" Target="http://cs419116.vk.me/v419116397/928d/QKvRjiXWVs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4.xml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image" Target="../media/image6.gif"/><Relationship Id="rId9" Type="http://schemas.openxmlformats.org/officeDocument/2006/relationships/slide" Target="slide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6.gif"/><Relationship Id="rId9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hyperlink" Target="&#1055;&#1088;&#1080;&#1083;&#1086;&#1078;&#1077;&#1085;&#1080;&#1077;/&#1089;&#1072;&#1085;&#1085;&#1099;&#1081;%20&#1089;&#1087;&#1086;&#1088;&#1090;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228883"/>
            <a:ext cx="838199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по физической культуре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«Зимние виды спорта как средство организации и активного ведения здорового образа жизни»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4159" y="-2232"/>
            <a:ext cx="9055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Электронное учебно-методическое пособие для учащихся и учителей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Ирина\Desktop\0_7bc67_af9ce61a_L.png"/>
          <p:cNvPicPr>
            <a:picLocks noChangeAspect="1" noChangeArrowheads="1"/>
          </p:cNvPicPr>
          <p:nvPr/>
        </p:nvPicPr>
        <p:blipFill>
          <a:blip r:embed="rId2" cstate="print"/>
          <a:srcRect l="4079" t="787" r="12236" b="3936"/>
          <a:stretch>
            <a:fillRect/>
          </a:stretch>
        </p:blipFill>
        <p:spPr bwMode="auto">
          <a:xfrm>
            <a:off x="5943600" y="1905000"/>
            <a:ext cx="2954553" cy="4586144"/>
          </a:xfrm>
          <a:prstGeom prst="rect">
            <a:avLst/>
          </a:prstGeom>
          <a:noFill/>
        </p:spPr>
      </p:pic>
      <p:pic>
        <p:nvPicPr>
          <p:cNvPr id="22531" name="Picture 3" descr="C:\Users\Ирина\Desktop\д с.png"/>
          <p:cNvPicPr>
            <a:picLocks noChangeAspect="1" noChangeArrowheads="1"/>
          </p:cNvPicPr>
          <p:nvPr/>
        </p:nvPicPr>
        <p:blipFill>
          <a:blip r:embed="rId3" cstate="print"/>
          <a:srcRect l="19203" t="8315" r="9602" b="9071"/>
          <a:stretch>
            <a:fillRect/>
          </a:stretch>
        </p:blipFill>
        <p:spPr bwMode="auto">
          <a:xfrm>
            <a:off x="304800" y="3048000"/>
            <a:ext cx="2651913" cy="3553456"/>
          </a:xfrm>
          <a:prstGeom prst="rect">
            <a:avLst/>
          </a:prstGeom>
          <a:noFill/>
        </p:spPr>
      </p:pic>
      <p:pic>
        <p:nvPicPr>
          <p:cNvPr id="5" name="Picture 11" descr="C:\Users\Ирина\Desktop\0_7bc67_af9ce61a_L.png"/>
          <p:cNvPicPr>
            <a:picLocks noChangeAspect="1" noChangeArrowheads="1"/>
          </p:cNvPicPr>
          <p:nvPr/>
        </p:nvPicPr>
        <p:blipFill>
          <a:blip r:embed="rId2" cstate="print"/>
          <a:srcRect l="4079" t="787" r="12236" b="3936"/>
          <a:stretch>
            <a:fillRect/>
          </a:stretch>
        </p:blipFill>
        <p:spPr bwMode="auto">
          <a:xfrm flipH="1">
            <a:off x="5791200" y="1981200"/>
            <a:ext cx="3141447" cy="4586144"/>
          </a:xfrm>
          <a:prstGeom prst="rect">
            <a:avLst/>
          </a:prstGeom>
          <a:noFill/>
        </p:spPr>
      </p:pic>
      <p:pic>
        <p:nvPicPr>
          <p:cNvPr id="6" name="Picture 3" descr="C:\Users\Ирина\Desktop\д с.png"/>
          <p:cNvPicPr>
            <a:picLocks noChangeAspect="1" noChangeArrowheads="1"/>
          </p:cNvPicPr>
          <p:nvPr/>
        </p:nvPicPr>
        <p:blipFill>
          <a:blip r:embed="rId3" cstate="print"/>
          <a:srcRect l="19203" t="8315" r="9602" b="9071"/>
          <a:stretch>
            <a:fillRect/>
          </a:stretch>
        </p:blipFill>
        <p:spPr bwMode="auto">
          <a:xfrm flipH="1">
            <a:off x="381000" y="2971800"/>
            <a:ext cx="2667000" cy="35534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0687997">
            <a:off x="138015" y="1496785"/>
            <a:ext cx="5257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 сегодня узнала много нового!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327626">
            <a:off x="6081090" y="303661"/>
            <a:ext cx="31692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 новых встреч!</a:t>
            </a:r>
            <a:endParaRPr lang="ru-RU" sz="5400" b="1" cap="none" spc="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28800" y="2133600"/>
            <a:ext cx="5257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 новых встреч!</a:t>
            </a:r>
            <a:endParaRPr lang="ru-RU" sz="8800" b="1" cap="none" spc="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9288E-6 L 0.34497 0.409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" y="20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666 0.39963 " pathEditMode="relative" ptsTypes="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500"/>
                            </p:stCondLst>
                            <p:childTnLst>
                              <p:par>
                                <p:cTn id="54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8" grpId="2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" y="304800"/>
            <a:ext cx="8001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Горнолыжный спорт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981200" y="5357826"/>
            <a:ext cx="55911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5240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Горнолыжный спорт - спуск с холма на специальных лыжах</a:t>
            </a:r>
          </a:p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Вид спорта, а также популярный вид активного отдыха миллионов людей по всему миру</a:t>
            </a:r>
          </a:p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Традиционно наиболее развит в таких странах, как Австрия, Италия, Франция, Швейцария, США, Германия</a:t>
            </a:r>
          </a:p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Родиной горнолыжного спорта являются Альпы, на большинстве языков само название этого вида означает «альпийские лыжи»</a:t>
            </a:r>
            <a:endParaRPr lang="ru-RU" sz="28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6" name="Picture 2" descr="C:\Users\Ирина\Desktop\лы.png"/>
          <p:cNvPicPr>
            <a:picLocks noChangeAspect="1" noChangeArrowheads="1"/>
          </p:cNvPicPr>
          <p:nvPr/>
        </p:nvPicPr>
        <p:blipFill>
          <a:blip r:embed="rId4" cstate="print"/>
          <a:srcRect l="2039" t="8659" r="5098" b="10234"/>
          <a:stretch>
            <a:fillRect/>
          </a:stretch>
        </p:blipFill>
        <p:spPr bwMode="auto">
          <a:xfrm flipH="1">
            <a:off x="457200" y="4953000"/>
            <a:ext cx="1293404" cy="1694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534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Прыжки с трамплина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05000" y="5357826"/>
            <a:ext cx="56673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3716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Прыжки на лыжах с трамплина - вид спорта, включающий прыжки на лыжах со специально оборудованных трамплинов Выступают как самостоятельный вид спорта, а также входят в программу лыжного двоеборья</a:t>
            </a:r>
          </a:p>
          <a:p>
            <a:pPr algn="just"/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Этот вид спорта зародился в Норвегии, в стране, где был распространен народный обычай состязаться в искусстве катания с гор (слалом)</a:t>
            </a:r>
            <a:endParaRPr lang="ru-RU" sz="32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Ирина\Desktop\лы.png"/>
          <p:cNvPicPr>
            <a:picLocks noChangeAspect="1" noChangeArrowheads="1"/>
          </p:cNvPicPr>
          <p:nvPr/>
        </p:nvPicPr>
        <p:blipFill>
          <a:blip r:embed="rId4" cstate="print"/>
          <a:srcRect l="2039" t="8659" r="5098" b="10234"/>
          <a:stretch>
            <a:fillRect/>
          </a:stretch>
        </p:blipFill>
        <p:spPr bwMode="auto">
          <a:xfrm flipH="1">
            <a:off x="381000" y="5363399"/>
            <a:ext cx="1141004" cy="149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47182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Биатлон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5334000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1430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Биатлон — зимний олимпийский вид спорта, сочетающий лыжную гонку со стрельбой из винтовки</a:t>
            </a:r>
          </a:p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На сегодняшний день существует много разновидностей биатлона, сочетающие: лыжную гонку и стрельбу из спортивного лука (</a:t>
            </a:r>
            <a:r>
              <a:rPr lang="ru-RU" sz="2800" dirty="0" err="1" smtClean="0">
                <a:solidFill>
                  <a:srgbClr val="0000CC"/>
                </a:solidFill>
                <a:latin typeface="Arial Narrow" pitchFamily="34" charset="0"/>
              </a:rPr>
              <a:t>арчери</a:t>
            </a:r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 биатлон), гонку на снегоступах и стрельбу из винтовки (биатлон на снегоступах), гонку на охотничьих лыжах и стрельбу из охотничьей винтовки (охотничий биатлон)</a:t>
            </a:r>
            <a:endParaRPr lang="ru-RU" sz="2800" dirty="0">
              <a:solidFill>
                <a:srgbClr val="0000CC"/>
              </a:solidFill>
              <a:latin typeface="Arial Narrow" pitchFamily="34" charset="0"/>
            </a:endParaRPr>
          </a:p>
        </p:txBody>
      </p:sp>
      <p:pic>
        <p:nvPicPr>
          <p:cNvPr id="7" name="Picture 2" descr="C:\Users\Ирина\Desktop\лы.png"/>
          <p:cNvPicPr>
            <a:picLocks noChangeAspect="1" noChangeArrowheads="1"/>
          </p:cNvPicPr>
          <p:nvPr/>
        </p:nvPicPr>
        <p:blipFill>
          <a:blip r:embed="rId4" cstate="print"/>
          <a:srcRect l="2039" t="8659" r="5098" b="10234"/>
          <a:stretch>
            <a:fillRect/>
          </a:stretch>
        </p:blipFill>
        <p:spPr bwMode="auto">
          <a:xfrm flipH="1">
            <a:off x="304800" y="4664698"/>
            <a:ext cx="1674404" cy="2193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47182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Фристайл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6" name="Picture 2" descr="C:\Users\Ирина\Desktop\735194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6550" y="0"/>
            <a:ext cx="2457450" cy="260729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" y="1371600"/>
            <a:ext cx="8686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Фристайл - вид лыжного спорта 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Дисциплинами фристайла являются:</a:t>
            </a:r>
          </a:p>
          <a:p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 лыжная акробатика, </a:t>
            </a:r>
            <a:r>
              <a:rPr lang="ru-RU" sz="3200" dirty="0" err="1" smtClean="0">
                <a:solidFill>
                  <a:srgbClr val="0000CC"/>
                </a:solidFill>
                <a:latin typeface="Arial Narrow" pitchFamily="34" charset="0"/>
              </a:rPr>
              <a:t>могул,ски-кросс</a:t>
            </a:r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, </a:t>
            </a:r>
            <a:r>
              <a:rPr lang="ru-RU" sz="3200" dirty="0" err="1" smtClean="0">
                <a:solidFill>
                  <a:srgbClr val="0000CC"/>
                </a:solidFill>
                <a:latin typeface="Arial Narrow" pitchFamily="34" charset="0"/>
              </a:rPr>
              <a:t>хавпайп</a:t>
            </a:r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, </a:t>
            </a:r>
            <a:r>
              <a:rPr lang="ru-RU" sz="3200" dirty="0" err="1" smtClean="0">
                <a:solidFill>
                  <a:srgbClr val="0000CC"/>
                </a:solidFill>
                <a:latin typeface="Arial Narrow" pitchFamily="34" charset="0"/>
              </a:rPr>
              <a:t>слоупстайл</a:t>
            </a:r>
            <a:endParaRPr lang="ru-RU" sz="3200" dirty="0" smtClean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К фристайлу принято относить и стиль </a:t>
            </a:r>
            <a:r>
              <a:rPr lang="ru-RU" sz="3200" dirty="0" err="1" smtClean="0">
                <a:solidFill>
                  <a:srgbClr val="0000CC"/>
                </a:solidFill>
                <a:latin typeface="Arial Narrow" pitchFamily="34" charset="0"/>
              </a:rPr>
              <a:t>ньюскул</a:t>
            </a:r>
            <a:endParaRPr lang="ru-RU" sz="3200" dirty="0" smtClean="0">
              <a:solidFill>
                <a:srgbClr val="0000CC"/>
              </a:solidFill>
              <a:latin typeface="Arial Narrow" pitchFamily="34" charset="0"/>
            </a:endParaRPr>
          </a:p>
          <a:p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Лыжный балет - одна из дисциплин фристайла, существовавшая до 1999 года, была исключена из программ официальных соревнований</a:t>
            </a:r>
            <a:endParaRPr lang="ru-RU" sz="3200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304800"/>
            <a:ext cx="471827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Сноуборд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5357826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Picture 3" descr="C:\Users\Ирина\Desktop\2e089e2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3275" y="0"/>
            <a:ext cx="1990725" cy="19907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" y="1905000"/>
            <a:ext cx="853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Сноуборд, сноубординг - олимпийский вид спорта, заключающийся в спуске с заснеженных склонов и гор на специальном снаряде — сноуборде</a:t>
            </a:r>
          </a:p>
          <a:p>
            <a:pPr algn="just"/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Изначально зимний вид спорта, хотя отдельные </a:t>
            </a:r>
            <a:r>
              <a:rPr lang="ru-RU" sz="3200" dirty="0" err="1" smtClean="0">
                <a:solidFill>
                  <a:srgbClr val="0000CC"/>
                </a:solidFill>
                <a:latin typeface="Arial Narrow" pitchFamily="34" charset="0"/>
              </a:rPr>
              <a:t>экстремалы</a:t>
            </a:r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 освоили его даже летом, катаясь на сноуборде на песчаных склонах (</a:t>
            </a:r>
            <a:r>
              <a:rPr lang="ru-RU" sz="3200" dirty="0" err="1" smtClean="0">
                <a:solidFill>
                  <a:srgbClr val="0000CC"/>
                </a:solidFill>
                <a:latin typeface="Arial Narrow" pitchFamily="34" charset="0"/>
              </a:rPr>
              <a:t>сэндбординг</a:t>
            </a:r>
            <a:r>
              <a:rPr lang="ru-RU" sz="3200" dirty="0" smtClean="0">
                <a:solidFill>
                  <a:srgbClr val="0000CC"/>
                </a:solidFill>
                <a:latin typeface="Arial Narrow" pitchFamily="34" charset="0"/>
              </a:rPr>
              <a:t>)</a:t>
            </a:r>
            <a:endParaRPr lang="ru-RU" sz="3200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228600"/>
            <a:ext cx="8077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Лыжные гонки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5357826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3" name="Picture 5" descr="C:\Users\Ирина\Desktop\00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1" y="228599"/>
            <a:ext cx="2667000" cy="205932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" y="2286000"/>
            <a:ext cx="8534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Впервые состязания в лыжном беге на скорость состоялись на территории современной Норвегии в 1767 году</a:t>
            </a:r>
          </a:p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Затем примеру норвежцев последовали шведы и финны, позже увлечение гонками возникло и в Центральной Европе</a:t>
            </a:r>
          </a:p>
          <a:p>
            <a:pPr algn="just"/>
            <a:r>
              <a:rPr lang="ru-RU" sz="2800" dirty="0" smtClean="0">
                <a:solidFill>
                  <a:srgbClr val="0000CC"/>
                </a:solidFill>
                <a:latin typeface="Arial Narrow" pitchFamily="34" charset="0"/>
              </a:rPr>
              <a:t>В конце XIX — начале XX вв. во многих странах появились национальные лыжные клубы. В 1924 году была создана Международная федерация лыжного спорта (FIS)</a:t>
            </a:r>
            <a:endParaRPr lang="ru-RU" sz="2800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1000"/>
            <a:ext cx="8382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Фигурное катание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8600" y="5334000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2" name="Picture 2" descr="C:\Users\Ирина\Desktop\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0"/>
            <a:ext cx="1495041" cy="1973262"/>
          </a:xfrm>
          <a:prstGeom prst="rect">
            <a:avLst/>
          </a:prstGeom>
          <a:noFill/>
        </p:spPr>
      </p:pic>
      <p:pic>
        <p:nvPicPr>
          <p:cNvPr id="13" name="Picture 3" descr="C:\Users\Ирина\Desktop\0a1d86035086ba4b41d96aca4bf9f16a.jp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152400"/>
            <a:ext cx="1348387" cy="209232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" y="1997839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Фигурное катание - конькобежный</a:t>
            </a:r>
            <a:r>
              <a:rPr lang="ru-RU" sz="2800" baseline="300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вид спорта, относится к 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сложнокоординационным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видам спорта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Основная идея заключается в передвижении спортсмена или пары спортсменов на коньках по льду с переменами направления скольжения и выполнением дополнительных элементов (вращением, прыжками, комбинаций шагов, поддержек) под музыку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4071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Шорт-трек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8674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1447800"/>
            <a:ext cx="8686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Шорт-трек, скоростной бег на коньках 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на короткой дорожке,— вид конькобежного спорта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 соревнованиях несколько спортсменов (как правило 4—8: чем больше дистанция, тем больше спортсменов в забеге) одновременно катаются по овальной ледовой дорожке длиной 111,12 м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7" name="Picture 6" descr="C:\Users\Ирина\Desktop\д с3.png"/>
          <p:cNvPicPr>
            <a:picLocks noChangeAspect="1" noChangeArrowheads="1"/>
          </p:cNvPicPr>
          <p:nvPr/>
        </p:nvPicPr>
        <p:blipFill>
          <a:blip r:embed="rId4" cstate="print"/>
          <a:srcRect l="27932" t="8315" r="19203" b="8315"/>
          <a:stretch>
            <a:fillRect/>
          </a:stretch>
        </p:blipFill>
        <p:spPr bwMode="auto">
          <a:xfrm flipH="1">
            <a:off x="381000" y="4419600"/>
            <a:ext cx="1219200" cy="221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28115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Хоккей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8674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1676400"/>
            <a:ext cx="8534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Хоккей - семейство игр на ледовой,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тартаногой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, пластиковой, деревянной или травяной площадке, в котором две команды стараются поразить мячом или шайбой цель — ворота противника, используя клюшки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В каждой команде есть один вратарь, который защищает ворота своей команды, и несколько командных игроков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6" descr="C:\Users\Ирина\Desktop\д с3.png"/>
          <p:cNvPicPr>
            <a:picLocks noChangeAspect="1" noChangeArrowheads="1"/>
          </p:cNvPicPr>
          <p:nvPr/>
        </p:nvPicPr>
        <p:blipFill>
          <a:blip r:embed="rId4" cstate="print"/>
          <a:srcRect l="27932" t="8315" r="19203" b="8315"/>
          <a:stretch>
            <a:fillRect/>
          </a:stretch>
        </p:blipFill>
        <p:spPr bwMode="auto">
          <a:xfrm flipH="1">
            <a:off x="304800" y="4343400"/>
            <a:ext cx="1295400" cy="2355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653845">
            <a:off x="861315" y="1413550"/>
            <a:ext cx="726426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Новые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зимние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приключения!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31960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Кёрлинг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28800" y="5357826"/>
            <a:ext cx="57435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000" y="1524000"/>
            <a:ext cx="8763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Кёрлинг возник в Шотландии в начале XVI века, фактическим подтверждением существования этой спортивной игры является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кёрлинговый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спортивный снаряд (камень), на поверхности которого выбита дата изготовления («1511 год»), найденный на дне осушенного пруда в 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Данблейне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Первые же летописные упоминания о кёрлинге встречаются в средневековых монастырских книгах, датированных 1541 годом, сохранившихся в шотландском аббатстве 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Пейсли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8" name="Picture 6" descr="C:\Users\Ирина\Desktop\д с3.png"/>
          <p:cNvPicPr>
            <a:picLocks noChangeAspect="1" noChangeArrowheads="1"/>
          </p:cNvPicPr>
          <p:nvPr/>
        </p:nvPicPr>
        <p:blipFill>
          <a:blip r:embed="rId4" cstate="print"/>
          <a:srcRect l="27932" t="8315" r="19203" b="8315"/>
          <a:stretch>
            <a:fillRect/>
          </a:stretch>
        </p:blipFill>
        <p:spPr bwMode="auto">
          <a:xfrm flipH="1">
            <a:off x="152400" y="5029200"/>
            <a:ext cx="914400" cy="166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355988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Скелетон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524000"/>
            <a:ext cx="8534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793905"/>
                </a:solidFill>
                <a:latin typeface="Arial Narrow" pitchFamily="34" charset="0"/>
              </a:rPr>
              <a:t>Скелетон - зимний олимпийский вид спорта, представляющий собой спуск по ледяному жёлобу на </a:t>
            </a:r>
            <a:r>
              <a:rPr lang="ru-RU" sz="2800" dirty="0" err="1" smtClean="0">
                <a:solidFill>
                  <a:srgbClr val="793905"/>
                </a:solidFill>
                <a:latin typeface="Arial Narrow" pitchFamily="34" charset="0"/>
              </a:rPr>
              <a:t>двухполозьевых</a:t>
            </a:r>
            <a:r>
              <a:rPr lang="ru-RU" sz="2800" dirty="0" smtClean="0">
                <a:solidFill>
                  <a:srgbClr val="793905"/>
                </a:solidFill>
                <a:latin typeface="Arial Narrow" pitchFamily="34" charset="0"/>
              </a:rPr>
              <a:t> санях на укрепленной раме, победитель которого определяется по сумме двух или четырёх заездов</a:t>
            </a:r>
          </a:p>
          <a:p>
            <a:pPr algn="just"/>
            <a:r>
              <a:rPr lang="ru-RU" sz="2800" dirty="0" smtClean="0">
                <a:solidFill>
                  <a:srgbClr val="793905"/>
                </a:solidFill>
                <a:latin typeface="Arial Narrow" pitchFamily="34" charset="0"/>
              </a:rPr>
              <a:t>Прародителем скелетона считается спуск с гор на тобоггане - </a:t>
            </a:r>
            <a:r>
              <a:rPr lang="ru-RU" sz="2800" dirty="0" err="1" smtClean="0">
                <a:solidFill>
                  <a:srgbClr val="793905"/>
                </a:solidFill>
                <a:latin typeface="Arial Narrow" pitchFamily="34" charset="0"/>
              </a:rPr>
              <a:t>бесполозьевых</a:t>
            </a:r>
            <a:r>
              <a:rPr lang="ru-RU" sz="2800" dirty="0" smtClean="0">
                <a:solidFill>
                  <a:srgbClr val="793905"/>
                </a:solidFill>
                <a:latin typeface="Arial Narrow" pitchFamily="34" charset="0"/>
              </a:rPr>
              <a:t> деревянных санях, распространённых среди канадских индейцев</a:t>
            </a:r>
          </a:p>
          <a:p>
            <a:pPr algn="just"/>
            <a:r>
              <a:rPr lang="ru-RU" sz="2800" dirty="0" smtClean="0">
                <a:solidFill>
                  <a:srgbClr val="793905"/>
                </a:solidFill>
                <a:latin typeface="Arial Narrow" pitchFamily="34" charset="0"/>
              </a:rPr>
              <a:t>В литературе его появление относят к XVI веку</a:t>
            </a:r>
            <a:endParaRPr lang="ru-RU" sz="2800" dirty="0">
              <a:solidFill>
                <a:srgbClr val="793905"/>
              </a:solidFill>
              <a:latin typeface="Arial Narrow" pitchFamily="34" charset="0"/>
            </a:endParaRPr>
          </a:p>
        </p:txBody>
      </p:sp>
      <p:pic>
        <p:nvPicPr>
          <p:cNvPr id="8" name="Picture 6" descr="C:\Users\Ирина\Desktop\д с3.png"/>
          <p:cNvPicPr>
            <a:picLocks noChangeAspect="1" noChangeArrowheads="1"/>
          </p:cNvPicPr>
          <p:nvPr/>
        </p:nvPicPr>
        <p:blipFill>
          <a:blip r:embed="rId4" cstate="print"/>
          <a:srcRect l="27932" t="8315" r="19203" b="8315"/>
          <a:stretch>
            <a:fillRect/>
          </a:stretch>
        </p:blipFill>
        <p:spPr bwMode="auto">
          <a:xfrm flipH="1">
            <a:off x="304800" y="5029200"/>
            <a:ext cx="914400" cy="166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32576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Бобслей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2" descr="Рисунок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5943600"/>
            <a:ext cx="8382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357826"/>
            <a:ext cx="7358114" cy="13027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800" b="1" u="sng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Narrow" panose="020B0606020202030204" pitchFamily="34" charset="0"/>
              </a:rPr>
              <a:t>К этому виду спорта мы вернёмся на следующих уроках</a:t>
            </a:r>
            <a:endParaRPr lang="ru-RU" sz="2800" b="1" u="sng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219200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904406"/>
                </a:solidFill>
                <a:latin typeface="Arial Narrow" pitchFamily="34" charset="0"/>
              </a:rPr>
              <a:t>Бобслей — зимний олимпийский вид спорта, представляющий собой скоростной спуск с гор по специально оборудованным ледовым трассам на управляемых санях — бобах</a:t>
            </a:r>
          </a:p>
          <a:p>
            <a:pPr algn="just"/>
            <a:r>
              <a:rPr lang="ru-RU" sz="2800" dirty="0" smtClean="0">
                <a:solidFill>
                  <a:srgbClr val="904406"/>
                </a:solidFill>
                <a:latin typeface="Arial Narrow" pitchFamily="34" charset="0"/>
              </a:rPr>
              <a:t>Родиной бобслея является Швейцария. Здесь в 1888 году английский турист Уилсон Смит соединил между собой двое саней с доской и использовал их для путешествия из </a:t>
            </a:r>
            <a:r>
              <a:rPr lang="ru-RU" sz="2800" dirty="0" err="1" smtClean="0">
                <a:solidFill>
                  <a:srgbClr val="904406"/>
                </a:solidFill>
                <a:latin typeface="Arial Narrow" pitchFamily="34" charset="0"/>
              </a:rPr>
              <a:t>Санкт-Морица</a:t>
            </a:r>
            <a:r>
              <a:rPr lang="ru-RU" sz="2800" dirty="0" smtClean="0">
                <a:solidFill>
                  <a:srgbClr val="904406"/>
                </a:solidFill>
                <a:latin typeface="Arial Narrow" pitchFamily="34" charset="0"/>
              </a:rPr>
              <a:t> в расположенную несколько ниже </a:t>
            </a:r>
            <a:r>
              <a:rPr lang="ru-RU" sz="2800" dirty="0" err="1" smtClean="0">
                <a:solidFill>
                  <a:srgbClr val="904406"/>
                </a:solidFill>
                <a:latin typeface="Arial Narrow" pitchFamily="34" charset="0"/>
              </a:rPr>
              <a:t>Челерину</a:t>
            </a:r>
            <a:endParaRPr lang="ru-RU" sz="2800" dirty="0">
              <a:solidFill>
                <a:srgbClr val="904406"/>
              </a:solidFill>
              <a:latin typeface="Arial Narrow" pitchFamily="34" charset="0"/>
            </a:endParaRPr>
          </a:p>
        </p:txBody>
      </p:sp>
      <p:pic>
        <p:nvPicPr>
          <p:cNvPr id="7" name="Picture 6" descr="C:\Users\Ирина\Desktop\д с3.png"/>
          <p:cNvPicPr>
            <a:picLocks noChangeAspect="1" noChangeArrowheads="1"/>
          </p:cNvPicPr>
          <p:nvPr/>
        </p:nvPicPr>
        <p:blipFill>
          <a:blip r:embed="rId4" cstate="print"/>
          <a:srcRect l="27932" t="8315" r="19203" b="8315"/>
          <a:stretch>
            <a:fillRect/>
          </a:stretch>
        </p:blipFill>
        <p:spPr bwMode="auto">
          <a:xfrm flipH="1">
            <a:off x="304800" y="4724400"/>
            <a:ext cx="1085912" cy="1974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he path in the winter, the forest 1920x1080 Wallpaper pictu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The path in the winter, the forest 1920x1080 Wallpaper pictu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1440x900 дорога, снег, зима картинки на рабочий стол обои фото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1440x900 дорога, снег, зима картинки на рабочий стол обои фото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1440x900 дорога, снег, зима картинки на рабочий стол обои фото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763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Используемые ссылки: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фон </a:t>
            </a:r>
            <a:r>
              <a:rPr lang="en-US" dirty="0" smtClean="0">
                <a:hlinkClick r:id="rId2"/>
              </a:rPr>
              <a:t>http://www.instapics.ru/download.php?file=201211/54029.jpg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лыжница </a:t>
            </a:r>
            <a:r>
              <a:rPr lang="en-US" dirty="0" smtClean="0">
                <a:hlinkClick r:id="rId3"/>
              </a:rPr>
              <a:t>http://img-fotki.yandex.ru/get/6608/138790257.aa/0_9bc7b_37cf00c7_XL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лыжник в разных положениях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http://img-fotki.yandex.ru/get/6605/130884706.1e/0_7bc67_af9ce61a_L</a:t>
            </a:r>
            <a:endParaRPr lang="ru-RU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>
                <a:hlinkClick r:id="rId5"/>
              </a:rPr>
              <a:t>http://img-fotki.yandex.ru/get/6407/130884706.20/0_7bda3_6223edb2_L</a:t>
            </a:r>
            <a:r>
              <a:rPr lang="ru-RU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hlinkClick r:id="rId6"/>
              </a:rPr>
              <a:t>http://img-fotki.yandex.ru/get/6507/130884706.20/0_7bda4_2f2ac22d_L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снегурочка фигуристка </a:t>
            </a:r>
            <a:r>
              <a:rPr lang="en-US" dirty="0" smtClean="0">
                <a:hlinkClick r:id="rId7"/>
              </a:rPr>
              <a:t>http://scool28.ucoz.ru/snegurochka.jpg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навигация </a:t>
            </a:r>
            <a:r>
              <a:rPr lang="en-US" dirty="0" smtClean="0">
                <a:hlinkClick r:id="rId8"/>
              </a:rPr>
              <a:t>http://i29.fastpic.ru/big/2011/1019/c5/62c74b722d2c8878a1fd5a18a20ef0c5.gif</a:t>
            </a:r>
            <a:r>
              <a:rPr lang="ru-RU" dirty="0" smtClean="0"/>
              <a:t> ; </a:t>
            </a:r>
            <a:r>
              <a:rPr lang="en-US" dirty="0" smtClean="0">
                <a:hlinkClick r:id="rId9"/>
              </a:rPr>
              <a:t>http://cs419116.vk.me/v419116397/928d/QKvRjiXWVsk.jpg</a:t>
            </a:r>
            <a:r>
              <a:rPr lang="ru-RU" dirty="0" smtClean="0"/>
              <a:t>  ; </a:t>
            </a:r>
            <a:r>
              <a:rPr lang="en-US" dirty="0" smtClean="0">
                <a:hlinkClick r:id="rId10"/>
              </a:rPr>
              <a:t>http://i009.radikal.ru/1012/1f/8666caf465b6.gif</a:t>
            </a:r>
            <a:r>
              <a:rPr lang="ru-RU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Изображение: снежинки </a:t>
            </a:r>
            <a:r>
              <a:rPr lang="en-US" dirty="0" smtClean="0">
                <a:hlinkClick r:id="rId11"/>
              </a:rPr>
              <a:t>http://img1.liveinternet.ru/images/attach/c/7/94/778/94778609_932858600.gif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7" name="Picture 13" descr="C:\Users\Ирина\Desktop\снеж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Лыжник (картинки, спорт, клипарт) - 11 Января 2013 - Коты и кош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AutoShape 4" descr="Лыжник (картинки, спорт, клипарт) - 11 Января 2013 - Коты и кош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AutoShape 6" descr="Лыжник (картинки, спорт, клипарт) - 11 Января 2013 - Коты и кош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AutoShape 8" descr="Лыжник (картинки, спорт, клипарт) - 11 Января 2013 - Коты и кош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AutoShape 10" descr="Лыжник (картинки, спорт, клипарт) - 11 Января 2013 - Коты и кош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5" name="Picture 11" descr="C:\Users\Ирина\Desktop\0_7bc67_af9ce61a_L.png"/>
          <p:cNvPicPr>
            <a:picLocks noChangeAspect="1" noChangeArrowheads="1"/>
          </p:cNvPicPr>
          <p:nvPr/>
        </p:nvPicPr>
        <p:blipFill>
          <a:blip r:embed="rId2" cstate="print"/>
          <a:srcRect l="4079" t="787" r="12236" b="3936"/>
          <a:stretch>
            <a:fillRect/>
          </a:stretch>
        </p:blipFill>
        <p:spPr bwMode="auto">
          <a:xfrm>
            <a:off x="5943600" y="2133600"/>
            <a:ext cx="2954553" cy="4357544"/>
          </a:xfrm>
          <a:prstGeom prst="rect">
            <a:avLst/>
          </a:prstGeom>
          <a:noFill/>
        </p:spPr>
      </p:pic>
      <p:sp>
        <p:nvSpPr>
          <p:cNvPr id="1037" name="AutoShape 13" descr="Schleich (Шляйх) Гномик на роликовых коньках (мальчик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AutoShape 15" descr="Русские народные кукл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8" name="AutoShape 2" descr="1440x900 дорога, снег, зима картинки на рабочий стол обои фото ска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1" name="AutoShape 5" descr="Лыжница (картинки, спорт, клипарт) - 4 Января 2013 - Коты и кош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103" name="AutoShape 7" descr="Лыжница (картинки, спорт, клипарт) - 4 Января 2013 - Коты и кошк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105" name="Picture 9" descr="C:\Users\Ирина\Desktop\д с6.png"/>
          <p:cNvPicPr>
            <a:picLocks noChangeAspect="1" noChangeArrowheads="1"/>
          </p:cNvPicPr>
          <p:nvPr/>
        </p:nvPicPr>
        <p:blipFill>
          <a:blip r:embed="rId3" cstate="print"/>
          <a:srcRect l="18330" t="6047" r="13966" b="16630"/>
          <a:stretch>
            <a:fillRect/>
          </a:stretch>
        </p:blipFill>
        <p:spPr bwMode="auto">
          <a:xfrm>
            <a:off x="533400" y="2895600"/>
            <a:ext cx="2792293" cy="368246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4419600" y="1371600"/>
            <a:ext cx="2561856" cy="92333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09800" y="2362200"/>
            <a:ext cx="2561856" cy="92333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Привет!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21282153">
            <a:off x="12707" y="685800"/>
            <a:ext cx="49135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 очень люблю</a:t>
            </a:r>
          </a:p>
          <a:p>
            <a:pPr algn="ctr"/>
            <a:r>
              <a:rPr lang="ru-RU" sz="5400" b="0" cap="none" spc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зимние забавы!</a:t>
            </a:r>
            <a:endParaRPr lang="ru-RU" sz="5400" b="0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95400" y="228600"/>
            <a:ext cx="7620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 ты знаешь, что некоторые забавы </a:t>
            </a:r>
            <a:r>
              <a:rPr lang="ru-RU" sz="4400" b="1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 временем стали олимпийскими в</a:t>
            </a:r>
            <a:r>
              <a:rPr lang="ru-RU" sz="4400" b="1" cap="none" spc="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идами спорта?</a:t>
            </a:r>
            <a:endParaRPr lang="ru-RU" sz="4400" b="1" cap="none" spc="0" dirty="0">
              <a:ln w="10160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62200" y="3429000"/>
            <a:ext cx="468583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знаю…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Расскажешь?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340"/>
                            </p:stCondLst>
                            <p:childTnLst>
                              <p:par>
                                <p:cTn id="40" presetID="8" presetClass="exit" presetSubtype="16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4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34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840"/>
                            </p:stCondLst>
                            <p:childTnLst>
                              <p:par>
                                <p:cTn id="4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4880"/>
                            </p:stCondLst>
                            <p:childTnLst>
                              <p:par>
                                <p:cTn id="51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688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880"/>
                            </p:stCondLst>
                            <p:childTnLst>
                              <p:par>
                                <p:cTn id="59" presetID="2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0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880"/>
                            </p:stCondLst>
                            <p:childTnLst>
                              <p:par>
                                <p:cTn id="62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/>
      <p:bldP spid="19" grpId="1"/>
      <p:bldP spid="19" grpId="2"/>
      <p:bldP spid="20" grpId="0"/>
      <p:bldP spid="20" grpId="1"/>
      <p:bldP spid="20" grpId="2"/>
      <p:bldP spid="21" grpId="0"/>
      <p:bldP spid="21" grpId="1"/>
      <p:bldP spid="2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Ирина\Desktop\лы.png"/>
          <p:cNvPicPr>
            <a:picLocks noChangeAspect="1" noChangeArrowheads="1"/>
          </p:cNvPicPr>
          <p:nvPr/>
        </p:nvPicPr>
        <p:blipFill>
          <a:blip r:embed="rId2" cstate="print"/>
          <a:srcRect l="2039" t="8659" r="5098" b="10234"/>
          <a:stretch>
            <a:fillRect/>
          </a:stretch>
        </p:blipFill>
        <p:spPr bwMode="auto">
          <a:xfrm>
            <a:off x="5397398" y="2057400"/>
            <a:ext cx="3519998" cy="4800600"/>
          </a:xfrm>
          <a:prstGeom prst="rect">
            <a:avLst/>
          </a:prstGeom>
          <a:noFill/>
        </p:spPr>
      </p:pic>
      <p:sp>
        <p:nvSpPr>
          <p:cNvPr id="17412" name="AutoShape 4" descr="Что хорошего в зиме. KitaClub - лучший портал для девочек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7414" name="Picture 6" descr="C:\Users\Ирина\Desktop\д с3.png"/>
          <p:cNvPicPr>
            <a:picLocks noChangeAspect="1" noChangeArrowheads="1"/>
          </p:cNvPicPr>
          <p:nvPr/>
        </p:nvPicPr>
        <p:blipFill>
          <a:blip r:embed="rId3" cstate="print"/>
          <a:srcRect l="27932" t="8315" r="19203" b="8315"/>
          <a:stretch>
            <a:fillRect/>
          </a:stretch>
        </p:blipFill>
        <p:spPr bwMode="auto">
          <a:xfrm flipH="1">
            <a:off x="228598" y="3034184"/>
            <a:ext cx="1981202" cy="360324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304800"/>
            <a:ext cx="865032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Во-первых: зимними видами спорта </a:t>
            </a:r>
            <a:r>
              <a:rPr lang="ru-RU" sz="54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занимаются</a:t>
            </a:r>
            <a:r>
              <a:rPr lang="ru-RU" sz="5400" b="1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:</a:t>
            </a:r>
          </a:p>
          <a:p>
            <a:pPr algn="ctr">
              <a:buFontTx/>
              <a:buChar char="-"/>
            </a:pPr>
            <a:r>
              <a:rPr lang="ru-RU" sz="5400" b="1" u="sng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снегу</a:t>
            </a:r>
          </a:p>
          <a:p>
            <a:pPr algn="ctr">
              <a:buFontTx/>
              <a:buChar char="-"/>
            </a:pPr>
            <a:r>
              <a:rPr lang="ru-RU" sz="5400" b="1" u="sng" cap="none" spc="0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на льду</a:t>
            </a:r>
            <a:endParaRPr lang="ru-RU" sz="5400" b="1" u="sng" cap="none" spc="0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4343400"/>
            <a:ext cx="51946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Можно я скажу?</a:t>
            </a:r>
            <a:endParaRPr lang="ru-RU" sz="5400" b="1" cap="none" spc="0" dirty="0">
              <a:ln w="12700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0"/>
            <a:ext cx="86868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 снегу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занимаются </a:t>
            </a:r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лыжными гонками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горнолыжным спортом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биатлоном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 даже </a:t>
            </a:r>
          </a:p>
          <a:p>
            <a:pPr algn="ctr"/>
            <a:r>
              <a:rPr lang="ru-RU" sz="5400" b="1" u="sng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фристайлом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91000" y="403860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Молодец!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000"/>
                            </p:stCondLst>
                            <p:childTnLst>
                              <p:par>
                                <p:cTn id="36" presetID="5" presetClass="exit" presetSubtype="5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лы.png"/>
          <p:cNvPicPr>
            <a:picLocks noChangeAspect="1" noChangeArrowheads="1"/>
          </p:cNvPicPr>
          <p:nvPr/>
        </p:nvPicPr>
        <p:blipFill>
          <a:blip r:embed="rId2" cstate="print"/>
          <a:srcRect l="2039" t="8659" r="5098" b="10234"/>
          <a:stretch>
            <a:fillRect/>
          </a:stretch>
        </p:blipFill>
        <p:spPr bwMode="auto">
          <a:xfrm>
            <a:off x="5397398" y="2057400"/>
            <a:ext cx="3519998" cy="4800600"/>
          </a:xfrm>
          <a:prstGeom prst="rect">
            <a:avLst/>
          </a:prstGeom>
          <a:noFill/>
        </p:spPr>
      </p:pic>
      <p:pic>
        <p:nvPicPr>
          <p:cNvPr id="3" name="Picture 6" descr="C:\Users\Ирина\Desktop\д с3.png"/>
          <p:cNvPicPr>
            <a:picLocks noChangeAspect="1" noChangeArrowheads="1"/>
          </p:cNvPicPr>
          <p:nvPr/>
        </p:nvPicPr>
        <p:blipFill>
          <a:blip r:embed="rId3" cstate="print"/>
          <a:srcRect l="27932" t="8315" r="19203" b="8315"/>
          <a:stretch>
            <a:fillRect/>
          </a:stretch>
        </p:blipFill>
        <p:spPr bwMode="auto">
          <a:xfrm flipH="1">
            <a:off x="152400" y="3048000"/>
            <a:ext cx="1905000" cy="36032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152400"/>
            <a:ext cx="8763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Нашим предкам для выживания было необходимо передвигаться по снегу, порой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очень глубокому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272677"/>
            <a:ext cx="4953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они придумали ЛЫЖИ!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0"/>
            <a:ext cx="89154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Псковской области</a:t>
            </a: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археологами была найдена</a:t>
            </a:r>
          </a:p>
          <a:p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древнейшая лыжа, дата изготовления которой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была оценена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 2620—2160 лет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 нашей э</a:t>
            </a:r>
            <a:r>
              <a:rPr lang="ru-RU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ры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160"/>
                            </p:stCondLst>
                            <p:childTnLst>
                              <p:par>
                                <p:cTn id="25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6" grpId="0"/>
      <p:bldP spid="6" grpId="1"/>
      <p:bldP spid="6" grpId="2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Ирина\Desktop\лы.png"/>
          <p:cNvPicPr>
            <a:picLocks noChangeAspect="1" noChangeArrowheads="1"/>
          </p:cNvPicPr>
          <p:nvPr/>
        </p:nvPicPr>
        <p:blipFill>
          <a:blip r:embed="rId2" cstate="print"/>
          <a:srcRect l="2039" t="8659" r="5098" b="10234"/>
          <a:stretch>
            <a:fillRect/>
          </a:stretch>
        </p:blipFill>
        <p:spPr bwMode="auto">
          <a:xfrm>
            <a:off x="5397398" y="2057400"/>
            <a:ext cx="3519998" cy="4800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5029200"/>
            <a:ext cx="47182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Лыжные гонки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2057400"/>
            <a:ext cx="47182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Биатлон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00200" y="152400"/>
            <a:ext cx="6324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Горнолыжный спорт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3048000"/>
            <a:ext cx="47182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Фристайл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0200" y="1066800"/>
            <a:ext cx="6629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Прыжки с трамплина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8434" name="Picture 2" descr="C:\Users\Ирина\Desktop\навигация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124200"/>
            <a:ext cx="904875" cy="638175"/>
          </a:xfrm>
          <a:prstGeom prst="rect">
            <a:avLst/>
          </a:prstGeom>
          <a:noFill/>
        </p:spPr>
      </p:pic>
      <p:pic>
        <p:nvPicPr>
          <p:cNvPr id="18435" name="Picture 3" descr="C:\Users\Ирина\Desktop\навигация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"/>
            <a:ext cx="904875" cy="638175"/>
          </a:xfrm>
          <a:prstGeom prst="rect">
            <a:avLst/>
          </a:prstGeom>
          <a:noFill/>
        </p:spPr>
      </p:pic>
      <p:pic>
        <p:nvPicPr>
          <p:cNvPr id="18436" name="Picture 4" descr="C:\Users\Ирина\Desktop\навигация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33600"/>
            <a:ext cx="904875" cy="638175"/>
          </a:xfrm>
          <a:prstGeom prst="rect">
            <a:avLst/>
          </a:prstGeom>
          <a:noFill/>
        </p:spPr>
      </p:pic>
      <p:pic>
        <p:nvPicPr>
          <p:cNvPr id="18437" name="Picture 5" descr="C:\Users\Ирина\Desktop\навигация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19200"/>
            <a:ext cx="904875" cy="638175"/>
          </a:xfrm>
          <a:prstGeom prst="rect">
            <a:avLst/>
          </a:prstGeom>
          <a:noFill/>
        </p:spPr>
      </p:pic>
      <p:pic>
        <p:nvPicPr>
          <p:cNvPr id="18438" name="Picture 6" descr="C:\Users\Ирина\Desktop\навигация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904875" cy="63817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00200" y="4038600"/>
            <a:ext cx="471827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Сноуборд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4" name="Picture 6" descr="C:\Users\Ирина\Desktop\навигация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81600"/>
            <a:ext cx="904875" cy="6381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Ирина\Desktop\д с2.png"/>
          <p:cNvPicPr>
            <a:picLocks noChangeAspect="1" noChangeArrowheads="1"/>
          </p:cNvPicPr>
          <p:nvPr/>
        </p:nvPicPr>
        <p:blipFill>
          <a:blip r:embed="rId2" cstate="print"/>
          <a:srcRect l="15712" t="8315" r="20949" b="9071"/>
          <a:stretch>
            <a:fillRect/>
          </a:stretch>
        </p:blipFill>
        <p:spPr bwMode="auto">
          <a:xfrm>
            <a:off x="4267200" y="1600200"/>
            <a:ext cx="1548521" cy="2332366"/>
          </a:xfrm>
          <a:prstGeom prst="rect">
            <a:avLst/>
          </a:prstGeom>
          <a:noFill/>
        </p:spPr>
      </p:pic>
      <p:pic>
        <p:nvPicPr>
          <p:cNvPr id="21507" name="Picture 3" descr="C:\Users\Ирина\Desktop\д с1.png"/>
          <p:cNvPicPr>
            <a:picLocks noChangeAspect="1" noChangeArrowheads="1"/>
          </p:cNvPicPr>
          <p:nvPr/>
        </p:nvPicPr>
        <p:blipFill>
          <a:blip r:embed="rId3" cstate="print"/>
          <a:srcRect l="11347" t="6803" r="15712" b="10583"/>
          <a:stretch>
            <a:fillRect/>
          </a:stretch>
        </p:blipFill>
        <p:spPr bwMode="auto">
          <a:xfrm rot="21222111">
            <a:off x="46324" y="2928730"/>
            <a:ext cx="2891689" cy="37820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894670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наиболее ранней оценке, сделанной в исследовании</a:t>
            </a:r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Оксфордского университета,</a:t>
            </a:r>
          </a:p>
          <a:p>
            <a:pPr algn="r"/>
            <a:r>
              <a:rPr lang="ru-RU" sz="5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катание на коньках</a:t>
            </a:r>
          </a:p>
          <a:p>
            <a:pPr algn="r"/>
            <a:r>
              <a:rPr lang="ru-RU" sz="54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ru-RU" sz="5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звестно</a:t>
            </a:r>
          </a:p>
          <a:p>
            <a:pPr algn="r"/>
            <a:r>
              <a:rPr lang="ru-RU" sz="54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более 3000 лет</a:t>
            </a:r>
            <a:endParaRPr lang="ru-RU" sz="5400" b="1" cap="none" spc="0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52400"/>
            <a:ext cx="85344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4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Множество замерзавших зимой рек и каналов в Нидерландах способствовали развитию катания на коньках в этой стране. В XVII веке молодёжь начала устраивать конькобежные соревнования,</a:t>
            </a:r>
          </a:p>
          <a:p>
            <a:pPr algn="r"/>
            <a:r>
              <a:rPr lang="ru-RU" sz="4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после которых часто</a:t>
            </a:r>
          </a:p>
          <a:p>
            <a:pPr algn="r"/>
            <a:r>
              <a:rPr lang="ru-RU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</a:t>
            </a:r>
            <a:r>
              <a:rPr lang="ru-RU" sz="4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ачинались</a:t>
            </a:r>
            <a:r>
              <a:rPr lang="ru-RU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т</a:t>
            </a:r>
            <a:r>
              <a:rPr lang="ru-RU" sz="4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анцы</a:t>
            </a:r>
            <a:r>
              <a:rPr lang="ru-RU" sz="4000" b="1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 </a:t>
            </a:r>
            <a:r>
              <a:rPr lang="ru-RU" sz="4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на льду, что</a:t>
            </a:r>
          </a:p>
          <a:p>
            <a:pPr algn="r"/>
            <a:r>
              <a:rPr lang="ru-RU" sz="4000" b="1" cap="none" spc="0" dirty="0" smtClean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</a:rPr>
              <a:t>впоследствии превратилось в современные виды спорта</a:t>
            </a:r>
            <a:endParaRPr lang="ru-RU" sz="4000" b="1" cap="none" spc="0" dirty="0">
              <a:ln w="1905">
                <a:solidFill>
                  <a:schemeClr val="accent6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67253E-6 C -0.0382 0.02567 -0.07622 0.05157 -0.0908 0.06961 C -0.10538 0.08765 -0.0915 0.09991 -0.08768 0.1087 C -0.08386 0.11749 -0.08125 0.11795 -0.06771 0.12304 C -0.05417 0.12812 -0.01858 0.12211 -0.00608 0.13946 C 0.00642 0.1568 0.01024 0.20329 0.00764 0.22757 C 0.00503 0.25185 -0.00799 0.26573 -0.02153 0.28492 C -0.03507 0.30412 -0.04844 0.32586 -0.07379 0.34228 C -0.09913 0.3587 -0.13872 0.37327 -0.17379 0.38321 C -0.20886 0.39316 -0.24306 0.39454 -0.28455 0.40171 C -0.32604 0.40888 -0.39306 0.41952 -0.42309 0.42623 C -0.45313 0.43293 -0.45608 0.43918 -0.46459 0.44265 C -0.47309 0.44612 -0.47344 0.44635 -0.47379 0.44681 " pathEditMode="relative" ptsTypes="aaaaaaaaaaaaA">
                                      <p:cBhvr>
                                        <p:cTn id="10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4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4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400"/>
                            </p:stCondLst>
                            <p:childTnLst>
                              <p:par>
                                <p:cTn id="37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Ирина\Desktop\д с3.png"/>
          <p:cNvPicPr>
            <a:picLocks noChangeAspect="1" noChangeArrowheads="1"/>
          </p:cNvPicPr>
          <p:nvPr/>
        </p:nvPicPr>
        <p:blipFill>
          <a:blip r:embed="rId2" cstate="print"/>
          <a:srcRect l="27932" t="8315" r="19203" b="8315"/>
          <a:stretch>
            <a:fillRect/>
          </a:stretch>
        </p:blipFill>
        <p:spPr bwMode="auto">
          <a:xfrm flipH="1">
            <a:off x="228598" y="3034184"/>
            <a:ext cx="1981202" cy="3603247"/>
          </a:xfrm>
          <a:prstGeom prst="rect">
            <a:avLst/>
          </a:prstGeom>
          <a:noFill/>
        </p:spPr>
      </p:pic>
      <p:pic>
        <p:nvPicPr>
          <p:cNvPr id="19458" name="Picture 2" descr="C:\Users\Ирина\Desktop\навигация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33400"/>
            <a:ext cx="904875" cy="638175"/>
          </a:xfrm>
          <a:prstGeom prst="rect">
            <a:avLst/>
          </a:prstGeom>
          <a:noFill/>
        </p:spPr>
      </p:pic>
      <p:pic>
        <p:nvPicPr>
          <p:cNvPr id="19459" name="Picture 3" descr="C:\Users\Ирина\Desktop\навигация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962400"/>
            <a:ext cx="904875" cy="638175"/>
          </a:xfrm>
          <a:prstGeom prst="rect">
            <a:avLst/>
          </a:prstGeom>
          <a:noFill/>
        </p:spPr>
      </p:pic>
      <p:pic>
        <p:nvPicPr>
          <p:cNvPr id="19460" name="Picture 4" descr="C:\Users\Ирина\Desktop\навигация.gif">
            <a:hlinkClick r:id="rId6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124200"/>
            <a:ext cx="904875" cy="638175"/>
          </a:xfrm>
          <a:prstGeom prst="rect">
            <a:avLst/>
          </a:prstGeom>
          <a:noFill/>
        </p:spPr>
      </p:pic>
      <p:pic>
        <p:nvPicPr>
          <p:cNvPr id="19461" name="Picture 5" descr="C:\Users\Ирина\Desktop\навигация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86000"/>
            <a:ext cx="904875" cy="638175"/>
          </a:xfrm>
          <a:prstGeom prst="rect">
            <a:avLst/>
          </a:prstGeom>
          <a:noFill/>
        </p:spPr>
      </p:pic>
      <p:pic>
        <p:nvPicPr>
          <p:cNvPr id="19462" name="Picture 6" descr="C:\Users\Ирина\Desktop\навигация.gif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447800"/>
            <a:ext cx="904875" cy="638175"/>
          </a:xfrm>
          <a:prstGeom prst="rect">
            <a:avLst/>
          </a:prstGeom>
          <a:noFill/>
        </p:spPr>
      </p:pic>
      <p:pic>
        <p:nvPicPr>
          <p:cNvPr id="19463" name="Picture 7" descr="C:\Users\Ирина\Desktop\навигация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876800"/>
            <a:ext cx="904875" cy="6381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276600" y="381000"/>
            <a:ext cx="5667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Фигурное катание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2800" y="1295400"/>
            <a:ext cx="33618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Шорт-трек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2209800"/>
            <a:ext cx="23326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Хоккей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29000" y="3048000"/>
            <a:ext cx="2647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Кёрлинг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2800" y="3886200"/>
            <a:ext cx="2944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Скелетон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29000" y="4724400"/>
            <a:ext cx="269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Бобслей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304800"/>
            <a:ext cx="85344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Ты забыла назвать санный спорт!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11" descr="C:\Users\Ирина\Desktop\0_7bc67_af9ce61a_L.png"/>
          <p:cNvPicPr>
            <a:picLocks noChangeAspect="1" noChangeArrowheads="1"/>
          </p:cNvPicPr>
          <p:nvPr/>
        </p:nvPicPr>
        <p:blipFill>
          <a:blip r:embed="rId2" cstate="print"/>
          <a:srcRect l="4079" t="787" r="12236" b="3936"/>
          <a:stretch>
            <a:fillRect/>
          </a:stretch>
        </p:blipFill>
        <p:spPr bwMode="auto">
          <a:xfrm>
            <a:off x="5943600" y="1905000"/>
            <a:ext cx="2954553" cy="4586144"/>
          </a:xfrm>
          <a:prstGeom prst="rect">
            <a:avLst/>
          </a:prstGeom>
          <a:noFill/>
        </p:spPr>
      </p:pic>
      <p:pic>
        <p:nvPicPr>
          <p:cNvPr id="20482" name="Picture 2" descr="C:\Users\Ирина\Desktop\д с5.png"/>
          <p:cNvPicPr>
            <a:picLocks noChangeAspect="1" noChangeArrowheads="1"/>
          </p:cNvPicPr>
          <p:nvPr/>
        </p:nvPicPr>
        <p:blipFill>
          <a:blip r:embed="rId3" cstate="print"/>
          <a:srcRect l="17457" t="5291" r="8729" b="10583"/>
          <a:stretch>
            <a:fillRect/>
          </a:stretch>
        </p:blipFill>
        <p:spPr bwMode="auto">
          <a:xfrm rot="20929570" flipH="1">
            <a:off x="-134863" y="2807899"/>
            <a:ext cx="2590800" cy="358016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2133600"/>
            <a:ext cx="6096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на санках всегда катаются </a:t>
            </a:r>
          </a:p>
          <a:p>
            <a:pPr algn="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снегу!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0"/>
            <a:ext cx="8686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 снегу – это ЗАБАВЫ,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мы говорим про вид спорта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6" descr="C:\Users\Ирина\Desktop\навигация.gif">
            <a:hlinkClick r:id="rId4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800600"/>
            <a:ext cx="904875" cy="6381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590800" y="52578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Санный спорт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12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12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  <p:bldP spid="7" grpId="0"/>
      <p:bldP spid="7" grpId="1"/>
      <p:bldP spid="7" grpId="2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480</Words>
  <Application>Microsoft Office PowerPoint</Application>
  <PresentationFormat>Экран (4:3)</PresentationFormat>
  <Paragraphs>123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Яковлева</dc:creator>
  <cp:lastModifiedBy>Ирина Яковлева</cp:lastModifiedBy>
  <cp:revision>65</cp:revision>
  <dcterms:created xsi:type="dcterms:W3CDTF">2014-09-11T20:26:41Z</dcterms:created>
  <dcterms:modified xsi:type="dcterms:W3CDTF">2015-03-15T16:31:33Z</dcterms:modified>
</cp:coreProperties>
</file>