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02" r:id="rId3"/>
    <p:sldId id="257" r:id="rId4"/>
    <p:sldId id="258" r:id="rId5"/>
    <p:sldId id="282" r:id="rId6"/>
    <p:sldId id="284" r:id="rId7"/>
    <p:sldId id="283" r:id="rId8"/>
    <p:sldId id="285" r:id="rId9"/>
    <p:sldId id="288" r:id="rId10"/>
    <p:sldId id="261" r:id="rId11"/>
    <p:sldId id="263" r:id="rId12"/>
    <p:sldId id="287" r:id="rId13"/>
    <p:sldId id="281" r:id="rId14"/>
    <p:sldId id="262" r:id="rId15"/>
    <p:sldId id="292" r:id="rId16"/>
    <p:sldId id="291" r:id="rId17"/>
    <p:sldId id="265" r:id="rId18"/>
    <p:sldId id="266" r:id="rId19"/>
    <p:sldId id="293" r:id="rId20"/>
    <p:sldId id="268" r:id="rId21"/>
    <p:sldId id="286" r:id="rId22"/>
    <p:sldId id="269" r:id="rId23"/>
    <p:sldId id="270" r:id="rId24"/>
    <p:sldId id="294" r:id="rId25"/>
    <p:sldId id="271" r:id="rId26"/>
    <p:sldId id="296" r:id="rId27"/>
    <p:sldId id="272" r:id="rId28"/>
    <p:sldId id="295" r:id="rId29"/>
    <p:sldId id="273" r:id="rId30"/>
    <p:sldId id="274" r:id="rId31"/>
    <p:sldId id="297" r:id="rId32"/>
    <p:sldId id="289" r:id="rId33"/>
    <p:sldId id="275" r:id="rId34"/>
    <p:sldId id="276" r:id="rId35"/>
    <p:sldId id="277" r:id="rId36"/>
    <p:sldId id="278" r:id="rId37"/>
    <p:sldId id="280" r:id="rId38"/>
    <p:sldId id="299" r:id="rId39"/>
    <p:sldId id="301" r:id="rId40"/>
    <p:sldId id="303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Bolotnikov" initials="IB" lastIdx="0" clrIdx="0">
    <p:extLst>
      <p:ext uri="{19B8F6BF-5375-455C-9EA6-DF929625EA0E}">
        <p15:presenceInfo xmlns:p15="http://schemas.microsoft.com/office/powerpoint/2012/main" userId="7b2db526d05758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310" autoAdjust="0"/>
  </p:normalViewPr>
  <p:slideViewPr>
    <p:cSldViewPr snapToGrid="0">
      <p:cViewPr varScale="1">
        <p:scale>
          <a:sx n="112" d="100"/>
          <a:sy n="112" d="100"/>
        </p:scale>
        <p:origin x="516" y="102"/>
      </p:cViewPr>
      <p:guideLst/>
    </p:cSldViewPr>
  </p:slideViewPr>
  <p:outlineViewPr>
    <p:cViewPr>
      <p:scale>
        <a:sx n="33" d="100"/>
        <a:sy n="33" d="100"/>
      </p:scale>
      <p:origin x="0" y="-29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4013B-AADB-4DEF-AEAF-E3528B366809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2FEDB-CAC7-42C0-884B-6051D121D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3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2FEDB-CAC7-42C0-884B-6051D121D1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59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2FEDB-CAC7-42C0-884B-6051D121D1F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2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2FEDB-CAC7-42C0-884B-6051D121D1F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8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2FEDB-CAC7-42C0-884B-6051D121D1F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6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49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9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2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6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45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4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1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6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8597F-BEF9-440F-9132-ADE72F404D9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958ED-0C4E-4B73-9C24-180CCA1A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1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-art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3374"/>
            <a:ext cx="9144000" cy="5776111"/>
          </a:xfrm>
        </p:spPr>
        <p:txBody>
          <a:bodyPr>
            <a:normAutofit/>
          </a:bodyPr>
          <a:lstStyle/>
          <a:p>
            <a:endParaRPr lang="ru-RU" sz="4000" dirty="0"/>
          </a:p>
          <a:p>
            <a:r>
              <a:rPr lang="ru-RU" sz="4000" b="1" dirty="0" smtClean="0"/>
              <a:t>Комментарии  к роману   М. Булгакова</a:t>
            </a:r>
            <a:br>
              <a:rPr lang="ru-RU" sz="4000" b="1" dirty="0" smtClean="0"/>
            </a:br>
            <a:r>
              <a:rPr lang="ru-RU" sz="4000" b="1" dirty="0" smtClean="0"/>
              <a:t>«Мастер и Маргарита»</a:t>
            </a:r>
          </a:p>
          <a:p>
            <a:r>
              <a:rPr lang="ru-RU" sz="4000" b="1" dirty="0"/>
              <a:t> </a:t>
            </a:r>
            <a:r>
              <a:rPr lang="ru-RU" sz="4000" b="1" dirty="0" smtClean="0"/>
              <a:t>                                     </a:t>
            </a:r>
            <a:r>
              <a:rPr lang="ru-RU" sz="2800" b="1" dirty="0" smtClean="0"/>
              <a:t>Работа выполнена </a:t>
            </a:r>
          </a:p>
          <a:p>
            <a:pPr algn="r"/>
            <a:r>
              <a:rPr lang="ru-RU" sz="2800" b="1" dirty="0"/>
              <a:t> </a:t>
            </a:r>
            <a:r>
              <a:rPr lang="ru-RU" sz="2800" b="1" dirty="0" smtClean="0"/>
              <a:t>             учителем русского языка и                 </a:t>
            </a:r>
          </a:p>
          <a:p>
            <a:r>
              <a:rPr lang="ru-RU" sz="2800" b="1" dirty="0" smtClean="0"/>
              <a:t>                                                 литературы                </a:t>
            </a:r>
          </a:p>
          <a:p>
            <a:endParaRPr lang="ru-RU" sz="2800" b="1" dirty="0"/>
          </a:p>
          <a:p>
            <a:r>
              <a:rPr lang="ru-RU" sz="2800" b="1" dirty="0" smtClean="0"/>
              <a:t>                                                     гимназии №2 города Чехова                              </a:t>
            </a:r>
          </a:p>
          <a:p>
            <a:r>
              <a:rPr lang="ru-RU" sz="2800" b="1" dirty="0" smtClean="0"/>
              <a:t>                                             </a:t>
            </a:r>
            <a:r>
              <a:rPr lang="ru-RU" sz="2800" b="1" dirty="0" err="1" smtClean="0"/>
              <a:t>Болотниковой</a:t>
            </a:r>
            <a:r>
              <a:rPr lang="ru-RU" sz="2800" b="1" dirty="0" smtClean="0"/>
              <a:t> Т.Н.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341" y="1892175"/>
            <a:ext cx="3572566" cy="38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5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2550"/>
            <a:ext cx="9144000" cy="557693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/>
              <a:t>Воланд</a:t>
            </a:r>
            <a:r>
              <a:rPr lang="ru-RU" b="1" dirty="0" smtClean="0"/>
              <a:t> на </a:t>
            </a:r>
            <a:r>
              <a:rPr lang="ru-RU" b="1" dirty="0" err="1" smtClean="0"/>
              <a:t>Патриаших</a:t>
            </a:r>
            <a:r>
              <a:rPr lang="ru-RU" b="1" dirty="0" smtClean="0"/>
              <a:t> прудах.</a:t>
            </a:r>
          </a:p>
          <a:p>
            <a:endParaRPr lang="ru-RU" b="1" dirty="0"/>
          </a:p>
          <a:p>
            <a:r>
              <a:rPr lang="ru-RU" sz="2800" b="1" dirty="0" err="1" smtClean="0"/>
              <a:t>Воланд</a:t>
            </a:r>
            <a:r>
              <a:rPr lang="ru-RU" sz="2800" b="1" dirty="0" smtClean="0"/>
              <a:t> переводит беседу на тему доказательства бытия Божия.</a:t>
            </a:r>
          </a:p>
          <a:p>
            <a:r>
              <a:rPr lang="ru-RU" sz="2800" b="1" dirty="0" smtClean="0"/>
              <a:t>Весь дальнейший диалог является парафразом статьи «Бог» из энциклопедической статьи Брокгауза и </a:t>
            </a:r>
            <a:r>
              <a:rPr lang="ru-RU" sz="2800" b="1" dirty="0" err="1" smtClean="0"/>
              <a:t>Ефрона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Глава названа  «Седьмое Доказательство»– от </a:t>
            </a:r>
            <a:r>
              <a:rPr lang="ru-RU" sz="2800" b="1" dirty="0" err="1" smtClean="0"/>
              <a:t>Воланда</a:t>
            </a:r>
            <a:r>
              <a:rPr lang="ru-RU" sz="2800" b="1" dirty="0" smtClean="0"/>
              <a:t>:</a:t>
            </a:r>
          </a:p>
          <a:p>
            <a:endParaRPr lang="ru-RU" sz="2800" b="1" dirty="0"/>
          </a:p>
          <a:p>
            <a:r>
              <a:rPr lang="ru-RU" sz="3500" b="1" dirty="0" smtClean="0"/>
              <a:t>«И доказательств никаких не требуется… Все просто…»</a:t>
            </a:r>
          </a:p>
          <a:p>
            <a:endParaRPr lang="ru-RU" sz="2800" b="1" dirty="0"/>
          </a:p>
          <a:p>
            <a:r>
              <a:rPr lang="ru-RU" sz="2800" b="1" dirty="0" smtClean="0"/>
              <a:t>-Чем заканчивается идеологическая беседа?</a:t>
            </a:r>
          </a:p>
          <a:p>
            <a:r>
              <a:rPr lang="ru-RU" sz="2800" b="1" dirty="0" smtClean="0"/>
              <a:t>-Что предлагает    Иван    сделать с Кантом?</a:t>
            </a:r>
          </a:p>
          <a:p>
            <a:r>
              <a:rPr lang="ru-RU" sz="2800" b="1" u="sng" dirty="0" smtClean="0"/>
              <a:t>Кант  </a:t>
            </a:r>
            <a:r>
              <a:rPr lang="ru-RU" sz="2800" b="1" u="sng" dirty="0" err="1" smtClean="0"/>
              <a:t>Иммануил</a:t>
            </a:r>
            <a:r>
              <a:rPr lang="ru-RU" sz="2800" b="1" u="sng" dirty="0" smtClean="0"/>
              <a:t> - </a:t>
            </a:r>
            <a:r>
              <a:rPr lang="ru-RU" sz="2800" b="1" dirty="0" smtClean="0"/>
              <a:t>(1724-1804)-родоначальник немецкой классической философии.</a:t>
            </a:r>
          </a:p>
        </p:txBody>
      </p:sp>
    </p:spTree>
    <p:extLst>
      <p:ext uri="{BB962C8B-B14F-4D97-AF65-F5344CB8AC3E}">
        <p14:creationId xmlns:p14="http://schemas.microsoft.com/office/powerpoint/2010/main" val="402402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2550"/>
            <a:ext cx="9144000" cy="5576935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Соловки, Иван имеет в виду  Соловецкие лагеря особого назначения</a:t>
            </a:r>
          </a:p>
          <a:p>
            <a:endParaRPr lang="ru-RU" sz="2800" b="1" dirty="0"/>
          </a:p>
          <a:p>
            <a:r>
              <a:rPr lang="ru-RU" sz="2800" b="1" dirty="0" smtClean="0"/>
              <a:t>(СЛОН; 1923-1939). На Соловки можно было попасть и за философские взгляды. Известно, что Булгакова  интересовали книги</a:t>
            </a:r>
          </a:p>
          <a:p>
            <a:r>
              <a:rPr lang="ru-RU" sz="2800" b="1" dirty="0"/>
              <a:t>р</a:t>
            </a:r>
            <a:r>
              <a:rPr lang="ru-RU" sz="2800" b="1" dirty="0" smtClean="0"/>
              <a:t>усского философа и богослова отца Павла Флоренского, против   которого в начале 1930 –годов была развязана разгромная кампания в прессе. В 1933 году Флоренский был арестован и отправлен сначала на Дальний Восток, потом в Соловки, где пробыл </a:t>
            </a:r>
          </a:p>
          <a:p>
            <a:r>
              <a:rPr lang="ru-RU" sz="2800" b="1" dirty="0"/>
              <a:t>д</a:t>
            </a:r>
            <a:r>
              <a:rPr lang="ru-RU" sz="2800" b="1" dirty="0" smtClean="0"/>
              <a:t>о ноября 1937 года, а потом перевезен в Ленинград и расстрелян.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1279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14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     Вход в лагерь                          Временный знак  						</a:t>
            </a:r>
            <a:r>
              <a:rPr lang="ru-RU" sz="3600" b="1" dirty="0"/>
              <a:t> </a:t>
            </a:r>
            <a:r>
              <a:rPr lang="ru-RU" sz="3600" b="1" dirty="0" smtClean="0"/>
              <a:t>       у переправы на остров (2002г.)</a:t>
            </a:r>
            <a:endParaRPr lang="ru-RU" sz="3600" b="1" dirty="0"/>
          </a:p>
        </p:txBody>
      </p:sp>
      <p:pic>
        <p:nvPicPr>
          <p:cNvPr id="4" name="Объект 3" descr="Im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94" y="1511928"/>
            <a:ext cx="3833388" cy="440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омер фотографии 1 : Временный мемориальный знак у места переправы заключенных с моря на остров : мыс Кеньга, остров Анзерский Соловецкого архипелага : фотограф Ю. Бродски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52" y="1511929"/>
            <a:ext cx="3757612" cy="4409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78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52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ru-RU" b="1" i="1" dirty="0"/>
              <a:t>Лысая гора, Лысый череп-в Евангелии: Голгофа, буквально «череп», «холм, имеющий форму черепа</a:t>
            </a:r>
            <a:r>
              <a:rPr lang="ru-RU" b="1" i="1" dirty="0" smtClean="0"/>
              <a:t>, лысой </a:t>
            </a:r>
            <a:r>
              <a:rPr lang="ru-RU" b="1" i="1" dirty="0"/>
              <a:t>головы»,- к северо-западу от Иерусалима. 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b="1" i="1" dirty="0">
                <a:solidFill>
                  <a:srgbClr val="7030A0"/>
                </a:solidFill>
              </a:rPr>
              <a:t>По церковному преданию, в основании этой возвышенности был погребен Адам.</a:t>
            </a:r>
          </a:p>
          <a:p>
            <a:endParaRPr lang="ru-RU" dirty="0" smtClean="0"/>
          </a:p>
        </p:txBody>
      </p:sp>
      <p:pic>
        <p:nvPicPr>
          <p:cNvPr id="4" name="Рисунок 3" descr="http://im1-tub-ru.yandex.net/i?id=0ff2eed9459d3361146bd79bcdd2d0f2-31-144&amp;n=33&amp;h=19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72" y="1557196"/>
            <a:ext cx="5930021" cy="3503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565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6015" y="235389"/>
            <a:ext cx="9144000" cy="5576935"/>
          </a:xfrm>
        </p:spPr>
        <p:txBody>
          <a:bodyPr/>
          <a:lstStyle/>
          <a:p>
            <a:pPr algn="l"/>
            <a:r>
              <a:rPr lang="ru-RU" b="1" dirty="0" smtClean="0"/>
              <a:t>РЕАЛИИ РОМАНА О ПОНТИИ ПИЛАТЕ</a:t>
            </a:r>
          </a:p>
          <a:p>
            <a:pPr algn="l"/>
            <a:r>
              <a:rPr lang="ru-RU" b="1" dirty="0" smtClean="0"/>
              <a:t>Исторические персонажи</a:t>
            </a:r>
            <a:endParaRPr lang="ru-RU" dirty="0"/>
          </a:p>
          <a:p>
            <a:pPr algn="l"/>
            <a:r>
              <a:rPr lang="ru-RU" b="1" u="sng" dirty="0" err="1" smtClean="0"/>
              <a:t>Иешуа</a:t>
            </a:r>
            <a:r>
              <a:rPr lang="ru-RU" b="1" dirty="0" smtClean="0"/>
              <a:t> - такое написание имени Христа встречается во многих источниках, </a:t>
            </a:r>
            <a:r>
              <a:rPr lang="ru-RU" b="1" dirty="0" err="1" smtClean="0"/>
              <a:t>Иешуа</a:t>
            </a:r>
            <a:r>
              <a:rPr lang="ru-RU" b="1" dirty="0" smtClean="0"/>
              <a:t>  по-арамейски означает «Господь - спасение»,</a:t>
            </a:r>
          </a:p>
          <a:p>
            <a:pPr algn="l"/>
            <a:r>
              <a:rPr lang="ru-RU" b="1" dirty="0" smtClean="0"/>
              <a:t>Га- </a:t>
            </a:r>
            <a:r>
              <a:rPr lang="ru-RU" b="1" dirty="0" err="1" smtClean="0"/>
              <a:t>Ноцри</a:t>
            </a:r>
            <a:r>
              <a:rPr lang="ru-RU" b="1" dirty="0" smtClean="0"/>
              <a:t> - из Назарета.</a:t>
            </a:r>
          </a:p>
          <a:p>
            <a:pPr algn="l"/>
            <a:r>
              <a:rPr lang="ru-RU" b="1" u="sng" dirty="0" smtClean="0"/>
              <a:t>Иуда</a:t>
            </a:r>
            <a:r>
              <a:rPr lang="ru-RU" b="1" dirty="0" smtClean="0"/>
              <a:t>- в Евангелии один из учеников Христа, у Булгакова- случайный знакомый, провокатор.</a:t>
            </a:r>
            <a:endParaRPr lang="ru-RU" b="1" dirty="0"/>
          </a:p>
        </p:txBody>
      </p:sp>
      <p:pic>
        <p:nvPicPr>
          <p:cNvPr id="5" name="Рисунок 4" descr="http://i.ytimg.com/vi/XSQ0LSkK5bE/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1" y="3252137"/>
            <a:ext cx="5940425" cy="334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05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94646"/>
            <a:ext cx="10515600" cy="851025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Левий Матвей- </a:t>
            </a:r>
            <a:r>
              <a:rPr lang="ru-RU" b="1" dirty="0"/>
              <a:t>один из 12 апостолов, который до встречи с Христом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был мытарем-сборщиком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налогов.</a:t>
            </a:r>
          </a:p>
        </p:txBody>
      </p:sp>
      <p:pic>
        <p:nvPicPr>
          <p:cNvPr id="7" name="Объект 6" descr="http://img0.liveinternet.ru/images/foto/b/3/998/1109998/f_1429721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91" y="2399168"/>
            <a:ext cx="4917918" cy="4103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33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681" y="202163"/>
            <a:ext cx="10515600" cy="2043097"/>
          </a:xfrm>
        </p:spPr>
        <p:txBody>
          <a:bodyPr>
            <a:normAutofit fontScale="90000"/>
          </a:bodyPr>
          <a:lstStyle/>
          <a:p>
            <a:r>
              <a:rPr lang="ru-RU" sz="3200" b="1" u="sng" dirty="0"/>
              <a:t>Понтий Пилат- </a:t>
            </a:r>
            <a:r>
              <a:rPr lang="ru-RU" sz="3200" b="1" dirty="0"/>
              <a:t>прокуратор </a:t>
            </a:r>
            <a:r>
              <a:rPr lang="ru-RU" sz="3200" b="1" dirty="0" smtClean="0"/>
              <a:t>Иудеи (</a:t>
            </a:r>
            <a:r>
              <a:rPr lang="ru-RU" sz="3200" b="1" dirty="0"/>
              <a:t>26-36гг.) южной части Палестины. Пилат принадлежал к сословию </a:t>
            </a:r>
            <a:r>
              <a:rPr lang="ru-RU" sz="3200" b="1" dirty="0" smtClean="0"/>
              <a:t>всадников - </a:t>
            </a:r>
            <a:r>
              <a:rPr lang="ru-RU" sz="3200" b="1" dirty="0"/>
              <a:t>второму по влиятельности после сенаторов  в римской империи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b="1" u="sng" dirty="0" smtClean="0"/>
              <a:t>КАИФА </a:t>
            </a:r>
            <a:r>
              <a:rPr lang="ru-RU" sz="2800" b="1" dirty="0" smtClean="0"/>
              <a:t>- ИУДЕЙСКИЙ ПЕРВОСВЯЩЕННИК.</a:t>
            </a:r>
            <a:endParaRPr lang="ru-RU" sz="2800" b="1" dirty="0"/>
          </a:p>
        </p:txBody>
      </p:sp>
      <p:pic>
        <p:nvPicPr>
          <p:cNvPr id="4" name="Объект 3" descr="http://i4.fastpic.ru/big/2011/0317/07/bafb451cd51473290d8d3e157c24940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00" y="2505915"/>
            <a:ext cx="6512648" cy="3487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30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644" y="-20417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986" y="4313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/>
              <a:t>Тиберий-император,</a:t>
            </a:r>
            <a:r>
              <a:rPr lang="ru-RU" b="1" dirty="0" smtClean="0"/>
              <a:t> Клавдий Нерон Тиберий(42г. До н.э.-37г.н.э.)</a:t>
            </a:r>
          </a:p>
          <a:p>
            <a:pPr marL="0" indent="0">
              <a:buNone/>
            </a:pPr>
            <a:r>
              <a:rPr lang="ru-RU" b="1" dirty="0" smtClean="0"/>
              <a:t>По преданию, Тиберий страдал проказой, поэтому Пилату  мерещится лицо Тиберия, изуродованное язвами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u="sng" dirty="0" smtClean="0"/>
              <a:t>Синедрион</a:t>
            </a:r>
            <a:r>
              <a:rPr lang="ru-RU" b="1" dirty="0" smtClean="0"/>
              <a:t>- верховный суд в Иудеи, который состоял из 72 членов под предводительством первосвященника.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8" y="2941232"/>
            <a:ext cx="3334801" cy="3401863"/>
          </a:xfrm>
          <a:prstGeom prst="rect">
            <a:avLst/>
          </a:prstGeom>
        </p:spPr>
      </p:pic>
      <p:pic>
        <p:nvPicPr>
          <p:cNvPr id="5" name="Рисунок 4" descr="http://mp3dot.ru/images/art/8/e/9/6/b_8e96d2ecce2da9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63" y="2845344"/>
            <a:ext cx="5940425" cy="3874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0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Топография и география</a:t>
            </a:r>
            <a:br>
              <a:rPr lang="ru-RU" sz="2800" b="1" dirty="0" smtClean="0"/>
            </a:br>
            <a:r>
              <a:rPr lang="ru-RU" sz="2800" b="1" u="sng" dirty="0" err="1" smtClean="0"/>
              <a:t>Гефсимания</a:t>
            </a:r>
            <a:r>
              <a:rPr lang="ru-RU" sz="2800" b="1" u="sng" dirty="0" smtClean="0"/>
              <a:t> -</a:t>
            </a:r>
            <a:r>
              <a:rPr lang="ru-RU" sz="2800" b="1" dirty="0" smtClean="0"/>
              <a:t> масличный сад, в котором находился масличный жом (давильня). В Библии : Гефсиманский сад был местом беседы Христа и учеников, здесь  Христос произносил моление  о чаше и был предан Иудой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Гионская</a:t>
            </a:r>
            <a:r>
              <a:rPr lang="ru-RU" b="1" dirty="0" smtClean="0"/>
              <a:t> долина- </a:t>
            </a:r>
            <a:r>
              <a:rPr lang="ru-RU" dirty="0" smtClean="0"/>
              <a:t>традиционное написание </a:t>
            </a:r>
            <a:r>
              <a:rPr lang="ru-RU" dirty="0" err="1" smtClean="0"/>
              <a:t>Г</a:t>
            </a:r>
            <a:r>
              <a:rPr lang="ru-RU" b="1" dirty="0" err="1" smtClean="0"/>
              <a:t>инномская</a:t>
            </a:r>
            <a:r>
              <a:rPr lang="ru-RU" dirty="0" smtClean="0"/>
              <a:t>, долина к юго-западу от Иерусалима, в которой была свалка, сжигался мусор, и поэтому постоянно горел огонь. Именно </a:t>
            </a:r>
            <a:r>
              <a:rPr lang="ru-RU" dirty="0" err="1" smtClean="0"/>
              <a:t>Гинномская</a:t>
            </a:r>
            <a:r>
              <a:rPr lang="ru-RU" dirty="0" smtClean="0"/>
              <a:t> долина стала источником метафорического выражения «геенна огненная»,</a:t>
            </a:r>
          </a:p>
          <a:p>
            <a:pPr marL="0" indent="0">
              <a:buNone/>
            </a:pPr>
            <a:r>
              <a:rPr lang="ru-RU" dirty="0"/>
              <a:t>о</a:t>
            </a:r>
            <a:r>
              <a:rPr lang="ru-RU" dirty="0" smtClean="0"/>
              <a:t>бозначающего адские муки.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404" y="3518281"/>
            <a:ext cx="4450760" cy="29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1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28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Елеонская(Масличная)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гора- названа 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так по масличным садам, у ее подножия находились упоминаемые в романе </a:t>
            </a:r>
            <a:r>
              <a:rPr lang="ru-RU" sz="28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Гефсимания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ru-RU" sz="28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Виффгания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и </a:t>
            </a:r>
            <a:r>
              <a:rPr lang="ru-RU" sz="28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Вифания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(селения)</a:t>
            </a:r>
            <a:b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ru-RU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 descr="http://globus-tour.ru/assets/images/Country_foto/Izrail/1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58" y="1825625"/>
            <a:ext cx="580468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61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Цель</a:t>
            </a:r>
            <a:r>
              <a:rPr lang="ru-RU" b="1" dirty="0" smtClean="0"/>
              <a:t>  </a:t>
            </a:r>
            <a:r>
              <a:rPr lang="ru-RU" sz="3200" b="1" dirty="0" smtClean="0"/>
              <a:t>создания презентации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-Познакомить учащихся с комментариями к роману М. Булгакова</a:t>
            </a:r>
          </a:p>
          <a:p>
            <a:pPr marL="0" indent="0">
              <a:buNone/>
            </a:pPr>
            <a:r>
              <a:rPr lang="ru-RU" dirty="0" smtClean="0"/>
              <a:t>«Мастер  и Маргарита».</a:t>
            </a:r>
          </a:p>
          <a:p>
            <a:pPr marL="0" indent="0">
              <a:buNone/>
            </a:pPr>
            <a:r>
              <a:rPr lang="ru-RU" dirty="0" smtClean="0"/>
              <a:t>  -Помочь учащимся  понять замысел автора, определить тему, идею произведения,  показать,  как самым тесным  образом       </a:t>
            </a:r>
            <a:r>
              <a:rPr lang="ru-RU" dirty="0" err="1" smtClean="0"/>
              <a:t>ершалаимские</a:t>
            </a:r>
            <a:r>
              <a:rPr lang="ru-RU" dirty="0" smtClean="0"/>
              <a:t>     главы  переплетены с главами, рассказывающими о Москве 30-х годов 20 века.</a:t>
            </a:r>
          </a:p>
          <a:p>
            <a:pPr marL="0" indent="0">
              <a:buNone/>
            </a:pPr>
            <a:r>
              <a:rPr lang="ru-RU" dirty="0" smtClean="0"/>
              <a:t>-Познакомить с  вероятными прототипами  героев романа.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83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Римская армия. </a:t>
            </a:r>
            <a:r>
              <a:rPr lang="ru-RU" sz="3600" b="1" dirty="0" smtClean="0"/>
              <a:t>Иерархия подразделений в римской пехоте.</a:t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Кентурия</a:t>
            </a:r>
            <a:r>
              <a:rPr lang="ru-RU" dirty="0" smtClean="0"/>
              <a:t> (Центурия)-60 солдат(ранее 100)</a:t>
            </a:r>
          </a:p>
          <a:p>
            <a:r>
              <a:rPr lang="ru-RU" dirty="0" smtClean="0"/>
              <a:t>Манипул-2 </a:t>
            </a:r>
            <a:r>
              <a:rPr lang="ru-RU" dirty="0" err="1" smtClean="0"/>
              <a:t>кентурии</a:t>
            </a:r>
            <a:endParaRPr lang="ru-RU" dirty="0" smtClean="0"/>
          </a:p>
          <a:p>
            <a:r>
              <a:rPr lang="ru-RU" dirty="0" smtClean="0"/>
              <a:t>Когорта-3 манипула</a:t>
            </a:r>
          </a:p>
          <a:p>
            <a:r>
              <a:rPr lang="ru-RU" dirty="0" smtClean="0"/>
              <a:t>Легион-10 когорт</a:t>
            </a:r>
          </a:p>
          <a:p>
            <a:r>
              <a:rPr lang="ru-RU" dirty="0" smtClean="0"/>
              <a:t>Легат- командир легиона</a:t>
            </a:r>
          </a:p>
          <a:p>
            <a:r>
              <a:rPr lang="ru-RU" dirty="0" smtClean="0"/>
              <a:t>Трибун-командир когорты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ЛЕГАТ</a:t>
            </a:r>
          </a:p>
        </p:txBody>
      </p:sp>
      <p:pic>
        <p:nvPicPr>
          <p:cNvPr id="4" name="Рисунок 3" descr="http://voiny-pompei.nsknet.ru/_mod_files/ce_images/Images/centurion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59" y="1991762"/>
            <a:ext cx="4155540" cy="4516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77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Центурион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 командир </a:t>
            </a:r>
            <a:r>
              <a:rPr lang="ru-RU" sz="4000" dirty="0" smtClean="0"/>
              <a:t>центурии или</a:t>
            </a:r>
          </a:p>
          <a:p>
            <a:r>
              <a:rPr lang="ru-RU" sz="4000" dirty="0" smtClean="0"/>
              <a:t>более крупного</a:t>
            </a:r>
          </a:p>
          <a:p>
            <a:r>
              <a:rPr lang="ru-RU" sz="4000" dirty="0" smtClean="0"/>
              <a:t> подразделения – </a:t>
            </a:r>
          </a:p>
          <a:p>
            <a:r>
              <a:rPr lang="ru-RU" sz="4000" dirty="0" smtClean="0"/>
              <a:t>манипулы, когорты.</a:t>
            </a:r>
            <a:endParaRPr lang="ru-RU" sz="4000" dirty="0"/>
          </a:p>
        </p:txBody>
      </p:sp>
      <p:pic>
        <p:nvPicPr>
          <p:cNvPr id="4" name="Рисунок 3" descr="http://stat17.privet.ru/lr/0a097b93c01725278dc4d401386ec1c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78" y="1321806"/>
            <a:ext cx="4074060" cy="5187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510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r>
              <a:rPr lang="ru-RU" dirty="0" err="1"/>
              <a:t>Капрея</a:t>
            </a:r>
            <a:r>
              <a:rPr lang="ru-RU" dirty="0"/>
              <a:t>-ныне остров Капри, там жил в своей резиденции император Тиберий.</a:t>
            </a:r>
            <a:br>
              <a:rPr lang="ru-RU" dirty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972" y="1690688"/>
            <a:ext cx="5938019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8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63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Москва  </a:t>
            </a:r>
            <a:r>
              <a:rPr lang="ru-RU" b="1" dirty="0"/>
              <a:t>в романе</a:t>
            </a:r>
            <a:r>
              <a:rPr lang="ru-RU" sz="6700" dirty="0"/>
              <a:t/>
            </a:r>
            <a:br>
              <a:rPr lang="ru-RU" sz="6700" dirty="0"/>
            </a:br>
            <a:r>
              <a:rPr lang="ru-RU" sz="6700" dirty="0" smtClean="0"/>
              <a:t/>
            </a:r>
            <a:br>
              <a:rPr lang="ru-RU" sz="6700" dirty="0" smtClean="0"/>
            </a:br>
            <a:endParaRPr lang="ru-RU" sz="6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Исследователи считают, что действие в московских главах происходит накануне Пасхи- возникает параллель с событиями , рассказанными в романе о Понтии Пилате. В тексте нет ни одной даты, исследователи указывают  на некоторые  очевидные противоречия: в романе уже введены  паспорта(1932), ходят троллейбусы(1934),при этом еще не распущены литературные организации(весна1932), действуют Торгсины и т.п. Вероятно, целостная картина  «современной Москвы» сложилась еще на ранних стадиях работы, в конце 20-х годов, а в дальнейшем она дополнялась новыми деталями.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4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087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6004"/>
            <a:ext cx="10515600" cy="4990959"/>
          </a:xfrm>
        </p:spPr>
        <p:txBody>
          <a:bodyPr/>
          <a:lstStyle/>
          <a:p>
            <a:r>
              <a:rPr lang="ru-RU" dirty="0"/>
              <a:t>Приведем  пример: после гибели Берлиоза погоня за   «профессором» приводит Ивана Бездомного к храму Христа Спасителя, возле которого он купается в Москве-реке и потом сидит на ступенях. В ранних редакциях храм назван, но после того, как храм был взорван(1931), Булгаков убирает название.</a:t>
            </a:r>
          </a:p>
        </p:txBody>
      </p:sp>
      <p:pic>
        <p:nvPicPr>
          <p:cNvPr id="4" name="Рисунок 3" descr="http://www.foma.ru/fotos/journal/109/hhs/TASS_142194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3223353"/>
            <a:ext cx="5619628" cy="3365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915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38200" y="1690688"/>
            <a:ext cx="10515600" cy="24376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Булгаков относится к Москве как некой данности,  существующей вне времени ,в каком- то смысле это для него Вечный город(параллель с </a:t>
            </a:r>
            <a:r>
              <a:rPr lang="ru-RU" dirty="0" err="1" smtClean="0"/>
              <a:t>Ершалаимом</a:t>
            </a:r>
            <a:r>
              <a:rPr lang="ru-RU" dirty="0" smtClean="0"/>
              <a:t>), в котором все современное(советское)- это суетное, низменное.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-                                  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23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Москва 30-х годов,    Торгсин</a:t>
            </a:r>
            <a:endParaRPr lang="ru-RU" dirty="0"/>
          </a:p>
        </p:txBody>
      </p:sp>
      <p:pic>
        <p:nvPicPr>
          <p:cNvPr id="4098" name="Picture 2" descr="http://moole.ru/uploads/posts/2011-09/thumbs/1316698833_torgsin19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71" y="1825625"/>
            <a:ext cx="58394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67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Воланд</a:t>
            </a:r>
            <a:r>
              <a:rPr lang="ru-RU" sz="3200" dirty="0" smtClean="0"/>
              <a:t> и его спутники в романе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Само имя </a:t>
            </a:r>
            <a:r>
              <a:rPr lang="ru-RU" u="sng" dirty="0" err="1" smtClean="0"/>
              <a:t>Воланд</a:t>
            </a:r>
            <a:r>
              <a:rPr lang="ru-RU" dirty="0" smtClean="0"/>
              <a:t> взято  Булгаковым из «Фауста» Гете, в котором</a:t>
            </a:r>
          </a:p>
          <a:p>
            <a:pPr marL="0" indent="0">
              <a:buNone/>
            </a:pPr>
            <a:r>
              <a:rPr lang="ru-RU" dirty="0" err="1" smtClean="0"/>
              <a:t>Воланд</a:t>
            </a:r>
            <a:r>
              <a:rPr lang="ru-RU" dirty="0" smtClean="0"/>
              <a:t> - одно из имен беса Мефистофеля. У Гете Мефистофель впервые появляется в облике пуделя-у </a:t>
            </a:r>
            <a:r>
              <a:rPr lang="ru-RU" dirty="0" err="1" smtClean="0"/>
              <a:t>Воланда</a:t>
            </a:r>
            <a:r>
              <a:rPr lang="ru-RU" dirty="0" smtClean="0"/>
              <a:t> трость в виде головы пуделя. У </a:t>
            </a:r>
            <a:r>
              <a:rPr lang="ru-RU" dirty="0" err="1" smtClean="0"/>
              <a:t>Воланда</a:t>
            </a:r>
            <a:r>
              <a:rPr lang="ru-RU" dirty="0" smtClean="0"/>
              <a:t> разные глаза, он в ряде сцен хромает; это все фольклорные атрибуты дьявола.</a:t>
            </a:r>
          </a:p>
          <a:p>
            <a:pPr marL="0" indent="0">
              <a:buNone/>
            </a:pPr>
            <a:r>
              <a:rPr lang="ru-RU" dirty="0" smtClean="0"/>
              <a:t>Имя Бегемот встречается в ветхозаветной книге, там это имя чудовища. </a:t>
            </a:r>
            <a:r>
              <a:rPr lang="ru-RU" dirty="0"/>
              <a:t>Ч</a:t>
            </a:r>
            <a:r>
              <a:rPr lang="ru-RU" dirty="0" smtClean="0"/>
              <a:t>ерный кот, кошки в европейском  фольклоре связаны с нечистой силой.</a:t>
            </a:r>
          </a:p>
          <a:p>
            <a:pPr marL="0" indent="0">
              <a:buNone/>
            </a:pPr>
            <a:r>
              <a:rPr lang="ru-RU" u="sng" dirty="0" err="1" smtClean="0"/>
              <a:t>Азазель</a:t>
            </a:r>
            <a:r>
              <a:rPr lang="ru-RU" u="sng" dirty="0" smtClean="0"/>
              <a:t>, Азазелло </a:t>
            </a:r>
            <a:r>
              <a:rPr lang="ru-RU" dirty="0" smtClean="0"/>
              <a:t>в Ветхом завете упоминается как падший ангел.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52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</a:t>
            </a:r>
            <a:r>
              <a:rPr lang="ru-RU" b="1" dirty="0" err="1" smtClean="0"/>
              <a:t>Воланд</a:t>
            </a:r>
            <a:r>
              <a:rPr lang="ru-RU" b="1" dirty="0" smtClean="0"/>
              <a:t> и его  свита</a:t>
            </a:r>
            <a:endParaRPr lang="ru-RU" b="1" dirty="0"/>
          </a:p>
        </p:txBody>
      </p:sp>
      <p:pic>
        <p:nvPicPr>
          <p:cNvPr id="8" name="Объект 7" descr="http://img.copypast.ru/uploads/A_J_K/1208031259/foto11h1_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70742"/>
            <a:ext cx="6400800" cy="4261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006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3783"/>
            <a:ext cx="10515600" cy="1216240"/>
          </a:xfrm>
        </p:spPr>
        <p:txBody>
          <a:bodyPr>
            <a:normAutofit fontScale="90000"/>
          </a:bodyPr>
          <a:lstStyle/>
          <a:p>
            <a:r>
              <a:rPr lang="ru-RU" sz="2800" b="1" u="sng" dirty="0" err="1" smtClean="0"/>
              <a:t>Коровьев</a:t>
            </a:r>
            <a:r>
              <a:rPr lang="ru-RU" sz="2800" b="1" u="sng" dirty="0" smtClean="0"/>
              <a:t> - Фагот </a:t>
            </a:r>
            <a:r>
              <a:rPr lang="ru-RU" sz="2800" b="1" dirty="0" smtClean="0"/>
              <a:t>не имеет прототипа в демонологической литературе, в свите  </a:t>
            </a:r>
            <a:r>
              <a:rPr lang="ru-RU" sz="2800" b="1" dirty="0" err="1" smtClean="0"/>
              <a:t>Воланда</a:t>
            </a:r>
            <a:r>
              <a:rPr lang="ru-RU" sz="2800" b="1" dirty="0" smtClean="0"/>
              <a:t> он единственный человек.</a:t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907" y="1434164"/>
            <a:ext cx="10515600" cy="5550667"/>
          </a:xfrm>
        </p:spPr>
        <p:txBody>
          <a:bodyPr/>
          <a:lstStyle/>
          <a:p>
            <a:r>
              <a:rPr lang="ru-RU" dirty="0" smtClean="0"/>
              <a:t>Имя </a:t>
            </a:r>
            <a:r>
              <a:rPr lang="ru-RU" u="sng" dirty="0" err="1" smtClean="0"/>
              <a:t>Гелла</a:t>
            </a:r>
            <a:r>
              <a:rPr lang="ru-RU" dirty="0" smtClean="0"/>
              <a:t> упоминается в </a:t>
            </a:r>
            <a:r>
              <a:rPr lang="ru-RU" dirty="0" err="1" smtClean="0"/>
              <a:t>брокгаузовской</a:t>
            </a:r>
            <a:r>
              <a:rPr lang="ru-RU" dirty="0" smtClean="0"/>
              <a:t>  статье «Чародейство»-это имя  безвременно погибшей девушки-вампира.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Жертва </a:t>
            </a:r>
            <a:r>
              <a:rPr lang="ru-RU" dirty="0" err="1" smtClean="0"/>
              <a:t>Воланда</a:t>
            </a:r>
            <a:r>
              <a:rPr lang="ru-RU" dirty="0" smtClean="0"/>
              <a:t> барон </a:t>
            </a:r>
            <a:r>
              <a:rPr lang="ru-RU" dirty="0" err="1" smtClean="0"/>
              <a:t>Майгель</a:t>
            </a:r>
            <a:r>
              <a:rPr lang="ru-RU" dirty="0" smtClean="0"/>
              <a:t> это намек на осведомителя НКВД</a:t>
            </a:r>
          </a:p>
          <a:p>
            <a:pPr marL="0" indent="0">
              <a:buNone/>
            </a:pPr>
            <a:r>
              <a:rPr lang="ru-RU" dirty="0"/>
              <a:t>б</a:t>
            </a:r>
            <a:r>
              <a:rPr lang="ru-RU" dirty="0" smtClean="0"/>
              <a:t>арона </a:t>
            </a:r>
            <a:r>
              <a:rPr lang="ru-RU" dirty="0" err="1" smtClean="0"/>
              <a:t>Штайгера</a:t>
            </a:r>
            <a:r>
              <a:rPr lang="ru-RU" dirty="0" smtClean="0"/>
              <a:t>, расстрелянного  1937году.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http://img0.liveinternet.ru/images/attach/c/7/98/250/98250680_90742262_large_2992209ce1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41" y="2281187"/>
            <a:ext cx="5053263" cy="30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5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6016" y="588208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2295" y="633927"/>
            <a:ext cx="9144000" cy="5748951"/>
          </a:xfrm>
        </p:spPr>
        <p:txBody>
          <a:bodyPr/>
          <a:lstStyle/>
          <a:p>
            <a:r>
              <a:rPr lang="ru-RU" b="1" dirty="0" smtClean="0"/>
              <a:t>Антирелигиозная программа в СССР к середине  1920 –х годов </a:t>
            </a:r>
          </a:p>
          <a:p>
            <a:r>
              <a:rPr lang="ru-RU" b="1" dirty="0" smtClean="0"/>
              <a:t> приобрела государственный масштаб. Атеистическими агитками</a:t>
            </a:r>
          </a:p>
          <a:p>
            <a:r>
              <a:rPr lang="ru-RU" b="1" dirty="0"/>
              <a:t>н</a:t>
            </a:r>
            <a:r>
              <a:rPr lang="ru-RU" b="1" dirty="0" smtClean="0"/>
              <a:t>аполнялись все издания накануне христианских праздников.</a:t>
            </a:r>
          </a:p>
          <a:p>
            <a:endParaRPr lang="ru-RU" dirty="0"/>
          </a:p>
          <a:p>
            <a:r>
              <a:rPr lang="ru-RU" dirty="0" smtClean="0"/>
              <a:t>О                                           </a:t>
            </a:r>
            <a:r>
              <a:rPr lang="ru-RU" sz="2800" b="1" dirty="0" smtClean="0"/>
              <a:t>Обложка журнала </a:t>
            </a:r>
          </a:p>
          <a:p>
            <a:r>
              <a:rPr lang="ru-RU" sz="2800" b="1" dirty="0" smtClean="0"/>
              <a:t>                                          «Безбожник» 1924г.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                                             В 1925г. был основан</a:t>
            </a:r>
          </a:p>
          <a:p>
            <a:r>
              <a:rPr lang="ru-RU" sz="2800" b="1" dirty="0" smtClean="0"/>
              <a:t>                                            Союз воинствующих</a:t>
            </a:r>
          </a:p>
          <a:p>
            <a:r>
              <a:rPr lang="ru-RU" sz="2800" b="1" dirty="0" smtClean="0"/>
              <a:t>                                               безбожников   </a:t>
            </a:r>
          </a:p>
          <a:p>
            <a:r>
              <a:rPr lang="ru-RU" sz="2800" b="1" dirty="0" smtClean="0"/>
              <a:t>                                                 (</a:t>
            </a:r>
            <a:r>
              <a:rPr lang="ru-RU" sz="2000" b="1" dirty="0" smtClean="0"/>
              <a:t>Документальная иллюстрация</a:t>
            </a:r>
            <a:r>
              <a:rPr lang="ru-RU" sz="2800" b="1" dirty="0" smtClean="0"/>
              <a:t>  </a:t>
            </a:r>
            <a:r>
              <a:rPr lang="ru-RU" sz="1800" b="1" dirty="0" smtClean="0"/>
              <a:t>к разговору к </a:t>
            </a:r>
            <a:r>
              <a:rPr lang="ru-RU" sz="1800" b="1" dirty="0"/>
              <a:t>Б</a:t>
            </a:r>
            <a:r>
              <a:rPr lang="ru-RU" sz="1800" b="1" dirty="0" smtClean="0"/>
              <a:t>ерлиоза и Бездомного)</a:t>
            </a:r>
          </a:p>
          <a:p>
            <a:endParaRPr lang="ru-RU" dirty="0"/>
          </a:p>
        </p:txBody>
      </p:sp>
      <p:pic>
        <p:nvPicPr>
          <p:cNvPr id="4" name="Рисунок 3" descr="http://www.diletant.ru/upload/medialibrary/9d8/9d8e1ca2e4a62396b19af90879d9df1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6" y="2547538"/>
            <a:ext cx="3463894" cy="4137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978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</a:t>
            </a:r>
            <a:r>
              <a:rPr lang="ru-RU" sz="3600" b="1" dirty="0" smtClean="0"/>
              <a:t>Писатели и  писательский быт в романе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Название писательской организации МАССОЛИТ придумано Булгаковым по аналогии с аббревиатурами вроде РАПП(Российская ассоциация пролетарских писателей), МОДПИК</a:t>
            </a:r>
          </a:p>
          <a:p>
            <a:r>
              <a:rPr lang="ru-RU" dirty="0" smtClean="0"/>
              <a:t>(Московское общество драматургов, писателей и композиторов),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МАССОЛИТе</a:t>
            </a:r>
            <a:r>
              <a:rPr lang="ru-RU" dirty="0" smtClean="0"/>
              <a:t> числятся 3111 членов, он единолично владеет и Домом Грибоедова, и  писательским поселком </a:t>
            </a:r>
            <a:r>
              <a:rPr lang="ru-RU" dirty="0" err="1" smtClean="0"/>
              <a:t>Перелыгино</a:t>
            </a:r>
            <a:r>
              <a:rPr lang="ru-RU" dirty="0" smtClean="0"/>
              <a:t>, вызывающим ассоциацию с реальным писательским поселком Переделкино.</a:t>
            </a:r>
          </a:p>
          <a:p>
            <a:r>
              <a:rPr lang="ru-RU" dirty="0" smtClean="0"/>
              <a:t>Современники без труда в Доме Грибоедова узнавали дом Герцена(Тверской бульвар, 25).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023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Переделкино-писательский поселок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 Герцена (Грибоедова)</a:t>
            </a:r>
            <a:endParaRPr lang="ru-RU" dirty="0"/>
          </a:p>
        </p:txBody>
      </p:sp>
      <p:pic>
        <p:nvPicPr>
          <p:cNvPr id="4" name="Объект 3" descr="http://www.mk.ru/upload/iblock_mk/475/26/57/92/DETAIL_PICTURE_63588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6" y="1563938"/>
            <a:ext cx="7505323" cy="4664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060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Этот дом принадлежал когда-то дяде А. Герцена,   А. Яковлеву, был  реквизирован большевиками и в 1920 передан писательским организациям. В доме Герцена был и ресторан, но с открытым доступом и отнюдь не роскошной кухней.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Булгаков  создает собирательный образ закрытого ресторана для творческих работников-одного из способов прикармливания(в прямом и переносном смысле) советской властью лояльных по отношению к ней литераторов.</a:t>
            </a:r>
          </a:p>
          <a:p>
            <a:r>
              <a:rPr lang="ru-RU" dirty="0" smtClean="0"/>
              <a:t>Их нравы , изображенные в романе, отражают отношение  Булгакова к советским писателям  и их взаимоотношениям с властью.</a:t>
            </a:r>
          </a:p>
          <a:p>
            <a:r>
              <a:rPr lang="ru-RU" dirty="0" smtClean="0"/>
              <a:t>Председатель(секретарь) </a:t>
            </a:r>
            <a:r>
              <a:rPr lang="ru-RU" dirty="0" err="1" smtClean="0"/>
              <a:t>МАССОЛИТа</a:t>
            </a:r>
            <a:r>
              <a:rPr lang="ru-RU" dirty="0" smtClean="0"/>
              <a:t> Берлиоз- типичный советский функционер, руководящей литературой согласно линии партии и разъясняющий писателям, что и как они должны писать.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225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Иван Бездомный- образ более сложный. Псевдоним Ивана образован по шаблону: Максим  Горький, Демьян Бедный, были поэты Голодный,  Приблудный, Беспощадный, Безыменский.  В начале романа Бездомный-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ипичный комсомольский поэт, громящий в стихах чуждую идеологию…;</a:t>
            </a:r>
          </a:p>
          <a:p>
            <a:r>
              <a:rPr lang="ru-RU" dirty="0" smtClean="0"/>
              <a:t>писатель </a:t>
            </a:r>
            <a:r>
              <a:rPr lang="ru-RU" dirty="0" err="1" smtClean="0"/>
              <a:t>Рюхин</a:t>
            </a:r>
            <a:r>
              <a:rPr lang="ru-RU" dirty="0" smtClean="0"/>
              <a:t>, как считают литературоведы, отчасти  отражает черты Маяковского, отношение к которому  Булгакова было крайне сложным. Маяковский постоянно критиковал Булгакова  за мещанство и «устарелость», а Булгаков с трудом переносил искусство левых. Поэт </a:t>
            </a:r>
            <a:r>
              <a:rPr lang="ru-RU" dirty="0" err="1" smtClean="0"/>
              <a:t>Рюхин</a:t>
            </a:r>
            <a:r>
              <a:rPr lang="ru-RU" dirty="0" smtClean="0"/>
              <a:t> , впав в депрессию, разговаривает с  памятником Пушкину, обзывая Дантеса белогвардейцем,- это очевидная пародия на стихотворение Маяковского «Юбилейное»</a:t>
            </a:r>
          </a:p>
          <a:p>
            <a:pPr marL="0" indent="0">
              <a:buNone/>
            </a:pPr>
            <a:r>
              <a:rPr lang="ru-RU" dirty="0" smtClean="0"/>
              <a:t>(1924), в котором автор интересовался, чем занимался Дантес 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345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>д</a:t>
            </a:r>
            <a:r>
              <a:rPr lang="ru-RU" sz="2800" b="1" dirty="0" smtClean="0"/>
              <a:t>о 17 года. Смерть Маяковского стала потрясением для Булгакова. Рассказывая Иванушке о своей судьбе, Мастер «говорил что-то про косой дождь»- видимо, это цитата из стихотворения  Маяковского «Домой»(1926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Я хочу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быть понят своей </a:t>
            </a:r>
          </a:p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траной,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а не буду понят,-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что ж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по родной стране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пройду стороной,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как проходит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косой дождь.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89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Облик Маяковского словно расщеплен на чиновника от поэзии Берлиоза, поэта </a:t>
            </a:r>
            <a:r>
              <a:rPr lang="ru-RU" sz="2800" b="1" dirty="0" err="1" smtClean="0"/>
              <a:t>Рюхина</a:t>
            </a:r>
            <a:r>
              <a:rPr lang="ru-RU" sz="2800" b="1" dirty="0" smtClean="0"/>
              <a:t>, пишущего по заказу власти, и Мастера, не услышанного и не понятого своими современниками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 Бездомный ,  и  </a:t>
            </a:r>
            <a:r>
              <a:rPr lang="ru-RU" dirty="0" err="1" smtClean="0"/>
              <a:t>Рюхин</a:t>
            </a:r>
            <a:r>
              <a:rPr lang="ru-RU" dirty="0" smtClean="0"/>
              <a:t> - лишнее свидетельство того, насколько трансформируются черты реальных людей, окружавших Булгакова, попадая в мир его романа, и насколько опасно отождествлять тот или иной персонаж с конкретным прототипом.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86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Коллаж по мотивам романа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257" y="1825625"/>
            <a:ext cx="66714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Михаил Булгаков и Елена Сергеевна Булгакова. Мастер </a:t>
            </a:r>
            <a:r>
              <a:rPr lang="ru-RU" smtClean="0"/>
              <a:t>и Маргарита…</a:t>
            </a:r>
            <a:endParaRPr lang="ru-RU" dirty="0"/>
          </a:p>
        </p:txBody>
      </p:sp>
      <p:pic>
        <p:nvPicPr>
          <p:cNvPr id="5122" name="Picture 2" descr="http://kolyan.net/uploads/posts/2013-08/1377069322_margarita-master-eto-interesno-poznavateln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36" y="2787461"/>
            <a:ext cx="69215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0688"/>
            <a:ext cx="5718544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36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83"/>
          </a:xfrm>
        </p:spPr>
        <p:txBody>
          <a:bodyPr/>
          <a:lstStyle/>
          <a:p>
            <a:pPr algn="ctr"/>
            <a:r>
              <a:rPr lang="ru-RU" b="1" dirty="0" smtClean="0"/>
              <a:t>Список литературы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2408"/>
            <a:ext cx="10515600" cy="4954555"/>
          </a:xfrm>
        </p:spPr>
        <p:txBody>
          <a:bodyPr/>
          <a:lstStyle/>
          <a:p>
            <a:r>
              <a:rPr lang="ru-RU" dirty="0" err="1" smtClean="0"/>
              <a:t>Чудакова</a:t>
            </a:r>
            <a:r>
              <a:rPr lang="ru-RU" dirty="0" smtClean="0"/>
              <a:t> М.О. Жизнеописание Михаила Булгакова-М.,1988</a:t>
            </a:r>
          </a:p>
          <a:p>
            <a:r>
              <a:rPr lang="ru-RU" dirty="0" smtClean="0"/>
              <a:t>Соколов Б.В. Роман  М.  Булгакова  «Мастер и Маргарита»: Очерк</a:t>
            </a:r>
          </a:p>
          <a:p>
            <a:pPr marL="0" indent="0">
              <a:buNone/>
            </a:pPr>
            <a:r>
              <a:rPr lang="ru-RU" dirty="0" smtClean="0"/>
              <a:t>   творческой истории – М.,1991.</a:t>
            </a:r>
          </a:p>
          <a:p>
            <a:r>
              <a:rPr lang="ru-RU" dirty="0" smtClean="0"/>
              <a:t>Соколов Б.В. Энциклопедия </a:t>
            </a:r>
            <a:r>
              <a:rPr lang="ru-RU" dirty="0" err="1" smtClean="0"/>
              <a:t>булгаковская</a:t>
            </a:r>
            <a:r>
              <a:rPr lang="ru-RU" dirty="0" smtClean="0"/>
              <a:t>- М.,1997</a:t>
            </a:r>
          </a:p>
          <a:p>
            <a:r>
              <a:rPr lang="ru-RU" dirty="0"/>
              <a:t>Текстологический комментарий к роману "Мастер и Маргарита". В изд.: М.А. Булгаков. Собрание сочинений в пяти томах. Т.5-й, Москва, "Художественная литература", 1990, с. 665-669.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05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2151" y="688063"/>
            <a:ext cx="10924514" cy="557693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В этом жанре  творили В. Маяковский, А. Безыменский. Самой скандальной была поэма  Д. Бедного, в которой Христос был описан как, «лгун, пьяница, бабник».  </a:t>
            </a:r>
          </a:p>
          <a:p>
            <a:pPr algn="l"/>
            <a:r>
              <a:rPr lang="ru-RU" sz="3200" b="1" dirty="0" smtClean="0"/>
              <a:t>К этому</a:t>
            </a:r>
            <a:endParaRPr lang="ru-RU" sz="3200" b="1" dirty="0"/>
          </a:p>
          <a:p>
            <a:pPr algn="l"/>
            <a:r>
              <a:rPr lang="ru-RU" sz="3200" b="1" dirty="0" smtClean="0"/>
              <a:t>же жанру</a:t>
            </a:r>
          </a:p>
          <a:p>
            <a:pPr algn="l"/>
            <a:r>
              <a:rPr lang="ru-RU" sz="3200" b="1" dirty="0"/>
              <a:t>относится </a:t>
            </a:r>
            <a:r>
              <a:rPr lang="ru-RU" sz="3200" b="1" dirty="0" smtClean="0"/>
              <a:t>и</a:t>
            </a:r>
          </a:p>
          <a:p>
            <a:pPr algn="l"/>
            <a:r>
              <a:rPr lang="ru-RU" sz="3200" b="1" dirty="0"/>
              <a:t>поэма Бездомного,</a:t>
            </a:r>
          </a:p>
          <a:p>
            <a:pPr algn="l"/>
            <a:r>
              <a:rPr lang="ru-RU" sz="3200" b="1" dirty="0" smtClean="0"/>
              <a:t>заказанная </a:t>
            </a:r>
            <a:r>
              <a:rPr lang="ru-RU" sz="3200" b="1" dirty="0"/>
              <a:t>ему ,</a:t>
            </a:r>
          </a:p>
          <a:p>
            <a:pPr algn="l"/>
            <a:r>
              <a:rPr lang="ru-RU" sz="3200" b="1" dirty="0" smtClean="0"/>
              <a:t>вероятно, к  Пасхе.</a:t>
            </a:r>
          </a:p>
          <a:p>
            <a:pPr algn="l"/>
            <a:endParaRPr lang="ru-RU" sz="3200" b="1" dirty="0"/>
          </a:p>
        </p:txBody>
      </p:sp>
      <p:pic>
        <p:nvPicPr>
          <p:cNvPr id="4" name="Рисунок 3" descr="http://s011.radikal.ru/i315/1501/30/d1ae0a7af24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13" y="2064458"/>
            <a:ext cx="5940425" cy="4269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788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Интернетресурсы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http://www.all-art.org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solidFill>
                  <a:srgbClr val="0070C0"/>
                </a:solidFill>
              </a:rPr>
              <a:t>http://ru.wikipedia.org/</a:t>
            </a:r>
          </a:p>
          <a:p>
            <a:r>
              <a:rPr lang="en-US" dirty="0">
                <a:solidFill>
                  <a:srgbClr val="0070C0"/>
                </a:solidFill>
              </a:rPr>
              <a:t>http://pravoslavie.ru</a:t>
            </a:r>
          </a:p>
          <a:p>
            <a:r>
              <a:rPr lang="en-US" dirty="0">
                <a:solidFill>
                  <a:srgbClr val="0070C0"/>
                </a:solidFill>
              </a:rPr>
              <a:t>http://art.mirtesen.ru/</a:t>
            </a:r>
          </a:p>
          <a:p>
            <a:r>
              <a:rPr lang="en-US" dirty="0">
                <a:solidFill>
                  <a:srgbClr val="0070C0"/>
                </a:solidFill>
              </a:rPr>
              <a:t>http://www.kinokadr.ru/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58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«Что есть </a:t>
            </a:r>
            <a:r>
              <a:rPr lang="ru-RU" sz="4000" b="1" i="1" dirty="0" smtClean="0"/>
              <a:t>истина?» </a:t>
            </a:r>
            <a:r>
              <a:rPr lang="ru-RU" sz="4000" b="1" i="1" dirty="0" smtClean="0"/>
              <a:t>Николай </a:t>
            </a:r>
            <a:r>
              <a:rPr lang="ru-RU" sz="4000" b="1" i="1" dirty="0" err="1" smtClean="0"/>
              <a:t>Ге</a:t>
            </a:r>
            <a:r>
              <a:rPr lang="ru-RU" sz="4000" b="1" i="1" dirty="0" smtClean="0"/>
              <a:t> , 1890г.</a:t>
            </a:r>
            <a:endParaRPr lang="ru-RU" sz="4000" b="1" i="1" dirty="0"/>
          </a:p>
        </p:txBody>
      </p:sp>
      <p:pic>
        <p:nvPicPr>
          <p:cNvPr id="4" name="Объект 3" descr="http://art-assorty.ru/uploads/posts/2012-06/1340789808_kartina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4682" y="1149790"/>
            <a:ext cx="3877107" cy="51274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172200" y="1077362"/>
            <a:ext cx="5181600" cy="5099601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Христос:</a:t>
            </a:r>
          </a:p>
          <a:p>
            <a:r>
              <a:rPr lang="ru-RU" sz="3200" b="1" i="1" dirty="0" smtClean="0"/>
              <a:t>«</a:t>
            </a:r>
            <a:r>
              <a:rPr lang="ru-RU" sz="3200" b="1" i="1" dirty="0"/>
              <a:t>Я… на то пришел в мир, чтобы </a:t>
            </a:r>
            <a:r>
              <a:rPr lang="ru-RU" sz="3200" b="1" i="1" dirty="0" smtClean="0"/>
              <a:t>свидетельствовать </a:t>
            </a:r>
            <a:r>
              <a:rPr lang="ru-RU" sz="3200" b="1" i="1" dirty="0"/>
              <a:t>о истине</a:t>
            </a:r>
            <a:r>
              <a:rPr lang="ru-RU" sz="3200" b="1" i="1" dirty="0" smtClean="0"/>
              <a:t>…»,</a:t>
            </a:r>
          </a:p>
          <a:p>
            <a:r>
              <a:rPr lang="ru-RU" sz="3200" b="1" i="1" dirty="0" smtClean="0"/>
              <a:t>Пилат : «Что </a:t>
            </a:r>
            <a:r>
              <a:rPr lang="ru-RU" sz="3200" b="1" i="1" dirty="0"/>
              <a:t>есть истина</a:t>
            </a:r>
            <a:r>
              <a:rPr lang="ru-RU" sz="3200" b="1" i="1" dirty="0" smtClean="0"/>
              <a:t>?»</a:t>
            </a:r>
          </a:p>
          <a:p>
            <a:r>
              <a:rPr lang="ru-RU" sz="3600" b="1" dirty="0" smtClean="0"/>
              <a:t>Для Пилата - цель, истина или бог- это ВЛАСТЬ, то есть он сам.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9690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5780"/>
            <a:ext cx="9144000" cy="5776378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/>
              <a:t>Берлиоз - </a:t>
            </a:r>
            <a:r>
              <a:rPr lang="ru-RU" sz="4000" b="1" dirty="0" smtClean="0"/>
              <a:t>вероятный прототип</a:t>
            </a:r>
            <a:r>
              <a:rPr lang="ru-RU" sz="4000" b="1" dirty="0"/>
              <a:t> </a:t>
            </a:r>
            <a:r>
              <a:rPr lang="ru-RU" sz="5400" b="1" dirty="0" smtClean="0"/>
              <a:t>Леопольд Авербах </a:t>
            </a:r>
            <a:r>
              <a:rPr lang="en-US" sz="4000" b="1" dirty="0" smtClean="0"/>
              <a:t>(1903-1937)</a:t>
            </a:r>
            <a:endParaRPr lang="ru-RU" sz="4000" b="1" dirty="0" smtClean="0"/>
          </a:p>
          <a:p>
            <a:r>
              <a:rPr lang="ru-RU" sz="3600" dirty="0"/>
              <a:t>Один из основателей </a:t>
            </a:r>
            <a:r>
              <a:rPr lang="ru-RU" sz="3600" dirty="0" err="1"/>
              <a:t>РАППа</a:t>
            </a:r>
            <a:r>
              <a:rPr lang="ru-RU" sz="3600" dirty="0"/>
              <a:t>, ген. секретарь ВАПП (1926—1932).</a:t>
            </a:r>
          </a:p>
          <a:p>
            <a:r>
              <a:rPr lang="ru-RU" sz="3600" i="1" dirty="0" smtClean="0"/>
              <a:t> …осуществлял </a:t>
            </a:r>
            <a:r>
              <a:rPr lang="ru-RU" sz="3600" i="1" dirty="0"/>
              <a:t>твердый чекистский контроль в литературных </a:t>
            </a:r>
            <a:r>
              <a:rPr lang="ru-RU" sz="3600" i="1" dirty="0" smtClean="0"/>
              <a:t>кругах…</a:t>
            </a:r>
            <a:endParaRPr lang="en-US" sz="3600" i="1" dirty="0" smtClean="0"/>
          </a:p>
          <a:p>
            <a:r>
              <a:rPr lang="ru-RU" sz="3600" i="1" dirty="0" smtClean="0"/>
              <a:t>Племянник Я. Свердлова, входил в круг </a:t>
            </a:r>
          </a:p>
          <a:p>
            <a:r>
              <a:rPr lang="ru-RU" sz="3600" i="1" dirty="0" smtClean="0"/>
              <a:t>друзей </a:t>
            </a:r>
            <a:r>
              <a:rPr lang="ru-RU" sz="3600" i="1" dirty="0" err="1" smtClean="0"/>
              <a:t>Л.Троцкого</a:t>
            </a:r>
            <a:r>
              <a:rPr lang="ru-RU" sz="3600" i="1" dirty="0" smtClean="0"/>
              <a:t>, Г. Ягоды, М. Горького.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95596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578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5780"/>
            <a:ext cx="9144000" cy="532370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            </a:t>
            </a:r>
            <a:r>
              <a:rPr lang="ru-RU" sz="4000" b="1" dirty="0" smtClean="0"/>
              <a:t>Иван  Бездомный</a:t>
            </a:r>
            <a:endParaRPr lang="ru-RU" sz="4000" b="1" dirty="0"/>
          </a:p>
          <a:p>
            <a:r>
              <a:rPr lang="ru-RU" sz="2800" b="1" dirty="0" smtClean="0"/>
              <a:t>               Возможный прототип </a:t>
            </a:r>
          </a:p>
          <a:p>
            <a:r>
              <a:rPr lang="ru-RU" sz="4000" b="1" dirty="0" smtClean="0"/>
              <a:t>             Иван </a:t>
            </a:r>
            <a:r>
              <a:rPr lang="ru-RU" sz="4000" b="1" dirty="0"/>
              <a:t>Приблудный</a:t>
            </a:r>
          </a:p>
          <a:p>
            <a:r>
              <a:rPr lang="ru-RU" sz="3600" dirty="0" smtClean="0"/>
              <a:t>             </a:t>
            </a:r>
            <a:r>
              <a:rPr lang="ru-RU" sz="3200" dirty="0" smtClean="0"/>
              <a:t>1905-1937</a:t>
            </a:r>
          </a:p>
          <a:p>
            <a:endParaRPr lang="ru-RU" sz="3600" dirty="0"/>
          </a:p>
          <a:p>
            <a:r>
              <a:rPr lang="ru-RU" sz="3600" dirty="0" smtClean="0"/>
              <a:t>                По мнению С. Есенина</a:t>
            </a:r>
          </a:p>
          <a:p>
            <a:endParaRPr lang="ru-RU" sz="3600" dirty="0"/>
          </a:p>
          <a:p>
            <a:r>
              <a:rPr lang="ru-RU" sz="4000" dirty="0" smtClean="0"/>
              <a:t>      талантливый </a:t>
            </a:r>
            <a:r>
              <a:rPr lang="ru-RU" sz="4000" dirty="0"/>
              <a:t>поэт, очень хороший…</a:t>
            </a:r>
          </a:p>
        </p:txBody>
      </p:sp>
      <p:pic>
        <p:nvPicPr>
          <p:cNvPr id="4" name="Рисунок 3" descr="Ivan Pribludn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5" y="932507"/>
            <a:ext cx="2848824" cy="382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42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1940" y="253230"/>
            <a:ext cx="9144000" cy="13763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213" y="542940"/>
            <a:ext cx="9144000" cy="5323705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Берлиоз и  Бездомный</a:t>
            </a:r>
            <a:endParaRPr lang="ru-RU" sz="4000" b="1" dirty="0"/>
          </a:p>
          <a:p>
            <a:pPr algn="r"/>
            <a:endParaRPr lang="ru-RU" sz="3600" dirty="0" smtClean="0"/>
          </a:p>
          <a:p>
            <a:pPr algn="r"/>
            <a:r>
              <a:rPr lang="ru-RU" sz="3600" dirty="0" smtClean="0"/>
              <a:t>Критикуя </a:t>
            </a:r>
            <a:r>
              <a:rPr lang="ru-RU" sz="3600" dirty="0"/>
              <a:t>поэму Ивана, </a:t>
            </a:r>
          </a:p>
          <a:p>
            <a:pPr algn="r"/>
            <a:r>
              <a:rPr lang="ru-RU" sz="3600" dirty="0" smtClean="0"/>
              <a:t>  </a:t>
            </a:r>
            <a:r>
              <a:rPr lang="ru-RU" sz="3600" dirty="0"/>
              <a:t>Берлиоз </a:t>
            </a:r>
            <a:r>
              <a:rPr lang="ru-RU" sz="3600" dirty="0" smtClean="0"/>
              <a:t>настаивает,</a:t>
            </a:r>
          </a:p>
          <a:p>
            <a:pPr algn="r"/>
            <a:r>
              <a:rPr lang="ru-RU" sz="5400" i="1" dirty="0" smtClean="0">
                <a:solidFill>
                  <a:srgbClr val="C00000"/>
                </a:solidFill>
              </a:rPr>
              <a:t>«что не было </a:t>
            </a:r>
          </a:p>
          <a:p>
            <a:pPr algn="r"/>
            <a:r>
              <a:rPr lang="ru-RU" sz="4800" i="1" dirty="0" smtClean="0">
                <a:solidFill>
                  <a:srgbClr val="C00000"/>
                </a:solidFill>
              </a:rPr>
              <a:t>никакого </a:t>
            </a:r>
            <a:r>
              <a:rPr lang="ru-RU" sz="5400" i="1" dirty="0" smtClean="0">
                <a:solidFill>
                  <a:srgbClr val="C00000"/>
                </a:solidFill>
              </a:rPr>
              <a:t>Христа</a:t>
            </a:r>
            <a:r>
              <a:rPr lang="ru-RU" sz="4800" i="1" dirty="0" smtClean="0">
                <a:solidFill>
                  <a:srgbClr val="C00000"/>
                </a:solidFill>
              </a:rPr>
              <a:t>»</a:t>
            </a:r>
            <a:r>
              <a:rPr lang="ru-RU" sz="4800" dirty="0" smtClean="0">
                <a:solidFill>
                  <a:srgbClr val="C00000"/>
                </a:solidFill>
              </a:rPr>
              <a:t>  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kolyan.net/uploads/posts/2013-08/1377069282_margarita-master-eto-interesno-poznavateln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9" y="1213165"/>
            <a:ext cx="4706341" cy="5078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4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А. Иванов «Явление Христа народу» 1857г.</a:t>
            </a:r>
            <a:endParaRPr lang="ru-RU" dirty="0"/>
          </a:p>
        </p:txBody>
      </p:sp>
      <p:pic>
        <p:nvPicPr>
          <p:cNvPr id="8" name="Объект 7" descr="http://pics.posternazakaz.ru/pnz/product/med/bb/bc/33bf6c2220d6406dd472df31c6cb766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16" y="1690689"/>
            <a:ext cx="7686392" cy="4637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61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</TotalTime>
  <Words>1617</Words>
  <Application>Microsoft Office PowerPoint</Application>
  <PresentationFormat>Широкоэкранный</PresentationFormat>
  <Paragraphs>191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 </vt:lpstr>
      <vt:lpstr>Цель  создания презентации:</vt:lpstr>
      <vt:lpstr>.</vt:lpstr>
      <vt:lpstr>  </vt:lpstr>
      <vt:lpstr>«Что есть истина?» Николай Ге , 1890г.</vt:lpstr>
      <vt:lpstr>  </vt:lpstr>
      <vt:lpstr>  </vt:lpstr>
      <vt:lpstr>  </vt:lpstr>
      <vt:lpstr>А. Иванов «Явление Христа народу» 1857г.</vt:lpstr>
      <vt:lpstr>  </vt:lpstr>
      <vt:lpstr>  </vt:lpstr>
      <vt:lpstr>     Вход в лагерь                          Временный знак                у переправы на остров (2002г.)</vt:lpstr>
      <vt:lpstr>.</vt:lpstr>
      <vt:lpstr>  </vt:lpstr>
      <vt:lpstr>Левий Матвей- один из 12 апостолов, который до встречи с Христом  был мытарем-сборщиком  налогов.</vt:lpstr>
      <vt:lpstr>Понтий Пилат- прокуратор Иудеи (26-36гг.) южной части Палестины. Пилат принадлежал к сословию всадников - второму по влиятельности после сенаторов  в римской империи. КАИФА - ИУДЕЙСКИЙ ПЕРВОСВЯЩЕННИК.</vt:lpstr>
      <vt:lpstr>  </vt:lpstr>
      <vt:lpstr>Топография и география Гефсимания - масличный сад, в котором находился масличный жом (давильня). В Библии : Гефсиманский сад был местом беседы Христа и учеников, здесь  Христос произносил моление  о чаше и был предан Иудой.</vt:lpstr>
      <vt:lpstr>Елеонская(Масличная) гора- названа так по масличным садам, у ее подножия находились упоминаемые в романе Гефсимания, Виффгания и Вифания (селения)   </vt:lpstr>
      <vt:lpstr>Римская армия. Иерархия подразделений в римской пехоте. </vt:lpstr>
      <vt:lpstr>Центурион</vt:lpstr>
      <vt:lpstr> </vt:lpstr>
      <vt:lpstr>   Москва  в романе  </vt:lpstr>
      <vt:lpstr>Презентация PowerPoint</vt:lpstr>
      <vt:lpstr>   Булгаков относится к Москве как некой данности,  существующей вне времени ,в каком- то смысле это для него Вечный город(параллель с Ершалаимом), в котором все современное(советское)- это суетное, низменное. </vt:lpstr>
      <vt:lpstr>Москва 30-х годов,    Торгсин</vt:lpstr>
      <vt:lpstr>Воланд и его спутники в романе</vt:lpstr>
      <vt:lpstr>               Воланд и его  свита</vt:lpstr>
      <vt:lpstr>Коровьев - Фагот не имеет прототипа в демонологической литературе, в свите  Воланда он единственный человек. </vt:lpstr>
      <vt:lpstr>         Писатели и  писательский быт в романе</vt:lpstr>
      <vt:lpstr>Переделкино-писательский поселок</vt:lpstr>
      <vt:lpstr>Дом Герцена (Грибоедова)</vt:lpstr>
      <vt:lpstr>Этот дом принадлежал когда-то дяде А. Герцена,   А. Яковлеву, был  реквизирован большевиками и в 1920 передан писательским организациям. В доме Герцена был и ресторан, но с открытым доступом и отнюдь не роскошной кухней.</vt:lpstr>
      <vt:lpstr>Иван Бездомный- образ более сложный. Псевдоним Ивана образован по шаблону: Максим  Горький, Демьян Бедный, были поэты Голодный,  Приблудный, Беспощадный, Безыменский.  В начале романа Бездомный-</vt:lpstr>
      <vt:lpstr>до 17 года. Смерть Маяковского стала потрясением для Булгакова. Рассказывая Иванушке о своей судьбе, Мастер «говорил что-то про косой дождь»- видимо, это цитата из стихотворения  Маяковского «Домой»(1926)</vt:lpstr>
      <vt:lpstr>Облик Маяковского словно расщеплен на чиновника от поэзии Берлиоза, поэта Рюхина, пишущего по заказу власти, и Мастера, не услышанного и не понятого своими современниками.</vt:lpstr>
      <vt:lpstr>Коллаж по мотивам романа</vt:lpstr>
      <vt:lpstr>Михаил Булгаков и Елена Сергеевна Булгакова. Мастер и Маргарита…</vt:lpstr>
      <vt:lpstr>Список литературы</vt:lpstr>
      <vt:lpstr>Интернетресурсы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Комментарии  к роману   М.Булгакова «Мастер и Маргарита» Евангельские сюжеты.  </dc:title>
  <dc:creator>Igor Bolotnikov</dc:creator>
  <cp:lastModifiedBy>Igor Bolotnikov</cp:lastModifiedBy>
  <cp:revision>167</cp:revision>
  <dcterms:created xsi:type="dcterms:W3CDTF">2015-02-19T15:14:46Z</dcterms:created>
  <dcterms:modified xsi:type="dcterms:W3CDTF">2015-06-30T16:51:12Z</dcterms:modified>
</cp:coreProperties>
</file>