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67" r:id="rId2"/>
    <p:sldId id="294" r:id="rId3"/>
    <p:sldId id="290" r:id="rId4"/>
    <p:sldId id="291" r:id="rId5"/>
    <p:sldId id="289" r:id="rId6"/>
    <p:sldId id="296" r:id="rId7"/>
    <p:sldId id="297" r:id="rId8"/>
    <p:sldId id="286" r:id="rId9"/>
    <p:sldId id="298" r:id="rId10"/>
    <p:sldId id="260" r:id="rId11"/>
    <p:sldId id="262" r:id="rId12"/>
    <p:sldId id="261" r:id="rId13"/>
    <p:sldId id="263" r:id="rId14"/>
    <p:sldId id="274" r:id="rId15"/>
    <p:sldId id="300" r:id="rId16"/>
    <p:sldId id="256" r:id="rId17"/>
    <p:sldId id="276" r:id="rId18"/>
    <p:sldId id="279" r:id="rId19"/>
    <p:sldId id="277" r:id="rId20"/>
    <p:sldId id="303" r:id="rId21"/>
    <p:sldId id="282" r:id="rId22"/>
    <p:sldId id="301" r:id="rId23"/>
    <p:sldId id="30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6E8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47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42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315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672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2025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559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16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24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19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89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422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98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82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16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15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BC7F5-8C19-49C3-A5B2-3EA8D2D80895}" type="datetimeFigureOut">
              <a:rPr lang="ru-RU" smtClean="0"/>
              <a:t>13.12.2015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9DA368A-8357-4785-B3F3-5F9DF9E801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685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stihi.ru/avtor/esaul194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http://obzor48.ru/media/k2/items/cache/c511c1bbac51725f9a8fb4ceafe921f2_X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97" y="0"/>
            <a:ext cx="88977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7762" y="2851455"/>
            <a:ext cx="6096851" cy="40065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35611" y="2332348"/>
            <a:ext cx="9144000" cy="12696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http://player.myshared.ru/976392/data/images/img2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2192338" cy="294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86897" y="1651126"/>
            <a:ext cx="8905103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КРАСОТА  ОСЕНИ  В  ПОЭЗИИ,  ЖИВО-ПИСИ  И  МУЗЫКЕ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11" name="Picture 2" descr="http://cs625430.vk.me/v625430086/27fec/JFjkNWHZHrQ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85" y="4356847"/>
            <a:ext cx="2032497" cy="25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Чайковский П.И. - Сентиментальный вальс (mp3ostrov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9286" y="3366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4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4" y="489639"/>
            <a:ext cx="8911687" cy="12808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://photos.lifeisphoto.ru/46/0/46388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yotr_CHajkovskij-Vremena_goda._Osen._Noyabr._Troj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854" y="3244334"/>
            <a:ext cx="504155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Времена года. Ноябрь.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74"/>
            <a:ext cx="12191999" cy="68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25" y="0"/>
            <a:ext cx="12070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5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929" y="624110"/>
            <a:ext cx="9581683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Василий Поленов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«Осень в Абрамцеве»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bibydel.ru/images/2s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18" y="1017494"/>
            <a:ext cx="381289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61247" y="2298384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Поленов Василий Дмитриевич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родился 20 мая 1844 в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Петербурге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старинной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дворян-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ской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семье. Отец Поленова, Дмитрий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Ва-сильевич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был известным историком, 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архео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-логом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библиографом. Мать художника,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Алексеевна, урожденная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Воейкова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была детской писательницей и художницей-любительницей. </a:t>
            </a:r>
            <a:b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6" y="1"/>
            <a:ext cx="1203063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7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2355"/>
            <a:ext cx="9837177" cy="6857998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ru-RU" sz="1200" i="1" dirty="0">
                <a:solidFill>
                  <a:srgbClr val="0070C0"/>
                </a:solidFill>
                <a:hlinkClick r:id="rId2"/>
              </a:rPr>
              <a:t>Иван </a:t>
            </a:r>
            <a:r>
              <a:rPr lang="ru-RU" sz="1200" i="1" dirty="0" err="1">
                <a:solidFill>
                  <a:srgbClr val="0070C0"/>
                </a:solidFill>
                <a:hlinkClick r:id="rId2"/>
              </a:rPr>
              <a:t>Есаулков</a:t>
            </a:r>
            <a:endParaRPr lang="ru-RU" sz="1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1400" i="1" dirty="0" smtClean="0">
                <a:solidFill>
                  <a:srgbClr val="C00000"/>
                </a:solidFill>
              </a:rPr>
              <a:t>Сказочный</a:t>
            </a:r>
            <a:r>
              <a:rPr lang="ru-RU" sz="1400" i="1" dirty="0">
                <a:solidFill>
                  <a:srgbClr val="C00000"/>
                </a:solidFill>
              </a:rPr>
              <a:t>, торжественный пейзаж,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Звучная, чудесная картина!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Уголок глухого леса – наш,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Русский: ель, берёза и осина.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/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Отгорела летняя жара,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Неподвижна заводь речки </a:t>
            </a:r>
            <a:r>
              <a:rPr lang="ru-RU" sz="1400" i="1" dirty="0" err="1">
                <a:solidFill>
                  <a:srgbClr val="C00000"/>
                </a:solidFill>
              </a:rPr>
              <a:t>Вори</a:t>
            </a:r>
            <a:r>
              <a:rPr lang="ru-RU" sz="1400" i="1" dirty="0">
                <a:solidFill>
                  <a:srgbClr val="C00000"/>
                </a:solidFill>
              </a:rPr>
              <a:t>.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Осени прекрасная пора!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И берёзы в золотом уборе,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/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И осины пламенем горят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И на воды отблески бросают.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Только ели, не сменив наряд,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Зеленью взгляд зрителя пленяют.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/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Гамма красок звучна и легка –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Слышно нам её многоголосье!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И расцвечивает облака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Нежными полутонами осень.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/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Леса величавая стена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Дальний план собой перекрывает.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Нет ни ветерка, и тишина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Нас как будто в сказку зазывает.</a:t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/>
            </a:r>
            <a:br>
              <a:rPr lang="ru-RU" sz="1400" i="1" dirty="0">
                <a:solidFill>
                  <a:srgbClr val="C00000"/>
                </a:solidFill>
              </a:rPr>
            </a:br>
            <a:r>
              <a:rPr lang="ru-RU" sz="1400" i="1" dirty="0">
                <a:solidFill>
                  <a:srgbClr val="C00000"/>
                </a:solidFill>
              </a:rPr>
              <a:t>Отражает гладь лесной реки</a:t>
            </a:r>
            <a:r>
              <a:rPr lang="ru-RU" sz="1200" i="1" dirty="0">
                <a:solidFill>
                  <a:srgbClr val="C00000"/>
                </a:solidFill>
              </a:rPr>
              <a:t/>
            </a:r>
            <a:br>
              <a:rPr lang="ru-RU" sz="1200" i="1" dirty="0">
                <a:solidFill>
                  <a:srgbClr val="C00000"/>
                </a:solidFill>
              </a:rPr>
            </a:br>
            <a:r>
              <a:rPr lang="ru-RU" sz="1600" i="1" dirty="0">
                <a:solidFill>
                  <a:srgbClr val="C00000"/>
                </a:solidFill>
              </a:rPr>
              <a:t>Золото берёз и неба просинь.</a:t>
            </a:r>
            <a:br>
              <a:rPr lang="ru-RU" sz="1600" i="1" dirty="0">
                <a:solidFill>
                  <a:srgbClr val="C00000"/>
                </a:solidFill>
              </a:rPr>
            </a:br>
            <a:r>
              <a:rPr lang="ru-RU" sz="1600" i="1" dirty="0">
                <a:solidFill>
                  <a:srgbClr val="C00000"/>
                </a:solidFill>
              </a:rPr>
              <a:t>Тихие прекрасные деньки!</a:t>
            </a:r>
            <a:br>
              <a:rPr lang="ru-RU" sz="1600" i="1" dirty="0">
                <a:solidFill>
                  <a:srgbClr val="C00000"/>
                </a:solidFill>
              </a:rPr>
            </a:br>
            <a:r>
              <a:rPr lang="ru-RU" sz="1600" i="1" dirty="0">
                <a:solidFill>
                  <a:srgbClr val="C00000"/>
                </a:solidFill>
              </a:rPr>
              <a:t>Дивная абрамцевская осень!</a:t>
            </a:r>
          </a:p>
          <a:p>
            <a:endParaRPr lang="ru-RU" sz="1600" i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29" y="1"/>
            <a:ext cx="7525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0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9260" y="155113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Архип Куинджи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«Осень»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87952" y="1801906"/>
            <a:ext cx="3604048" cy="50560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2100" y="-148778"/>
            <a:ext cx="6134100" cy="6735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dirty="0" smtClean="0">
                <a:solidFill>
                  <a:srgbClr val="0070C0"/>
                </a:solidFill>
              </a:rPr>
              <a:t>                             </a:t>
            </a:r>
            <a:r>
              <a:rPr lang="ru-RU" sz="1600" dirty="0" smtClean="0">
                <a:solidFill>
                  <a:srgbClr val="0070C0"/>
                </a:solidFill>
              </a:rPr>
              <a:t>Лесная-Иванова </a:t>
            </a:r>
            <a:endParaRPr lang="ru-RU" sz="1600" dirty="0">
              <a:solidFill>
                <a:srgbClr val="0070C0"/>
              </a:solidFill>
            </a:endParaRP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                      </a:t>
            </a:r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Осень</a:t>
            </a:r>
            <a:r>
              <a:rPr lang="ru-RU" sz="1600" dirty="0">
                <a:solidFill>
                  <a:srgbClr val="FF0000"/>
                </a:solidFill>
              </a:rPr>
              <a:t>, как бабочки, листья летают,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Жёлтые, красные, тени и свет.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Тихо деревья их собирают.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Древо - из бабочек ярких букет!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Тёмной змеёю речка искрится,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В ней отразился павлиний глаз.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Бабочкой синей небо глядится: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Видимо, праздник в природе </a:t>
            </a:r>
            <a:r>
              <a:rPr lang="ru-RU" sz="1600" dirty="0" smtClean="0">
                <a:solidFill>
                  <a:srgbClr val="FF0000"/>
                </a:solidFill>
              </a:rPr>
              <a:t>             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 smtClean="0">
                <a:solidFill>
                  <a:srgbClr val="FF0000"/>
                </a:solidFill>
              </a:rPr>
              <a:t>                            сейчас</a:t>
            </a:r>
            <a:r>
              <a:rPr lang="ru-RU" sz="1600" dirty="0">
                <a:solidFill>
                  <a:srgbClr val="FF0000"/>
                </a:solidFill>
              </a:rPr>
              <a:t>!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Бабочки блёклые на дороге...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Трепет последний крыльев сухих,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Их поднимают светлые боги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И воскрешают в мирах иных.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Бабочки - души: всюду летают,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Кружится, кружится хоровод.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" Осень " Куинджи напоминает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ru-RU" sz="1600" dirty="0">
                <a:solidFill>
                  <a:srgbClr val="FF0000"/>
                </a:solidFill>
              </a:rPr>
              <a:t>                             Душ разноцветных, ярких полёт.</a:t>
            </a:r>
          </a:p>
        </p:txBody>
      </p:sp>
    </p:spTree>
    <p:extLst>
      <p:ext uri="{BB962C8B-B14F-4D97-AF65-F5344CB8AC3E}">
        <p14:creationId xmlns:p14="http://schemas.microsoft.com/office/powerpoint/2010/main" val="27634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6753" y="2066365"/>
            <a:ext cx="8915400" cy="3777622"/>
          </a:xfrm>
        </p:spPr>
        <p:txBody>
          <a:bodyPr/>
          <a:lstStyle/>
          <a:p>
            <a:r>
              <a:rPr lang="ru-RU" dirty="0" smtClean="0"/>
              <a:t>Куинджи «Осень»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2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8562" y="365125"/>
            <a:ext cx="6485237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А. С. Пушкин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86896" y="1791730"/>
            <a:ext cx="8066903" cy="4385233"/>
          </a:xfrm>
        </p:spPr>
        <p:txBody>
          <a:bodyPr>
            <a:normAutofit lnSpcReduction="10000"/>
          </a:bodyPr>
          <a:lstStyle/>
          <a:p>
            <a:r>
              <a:rPr lang="ru-RU" sz="2800" i="1" dirty="0">
                <a:solidFill>
                  <a:srgbClr val="00B050"/>
                </a:solidFill>
              </a:rPr>
              <a:t>Октябрь уж наступил — уж роща </a:t>
            </a:r>
            <a:r>
              <a:rPr lang="ru-RU" sz="2800" i="1" dirty="0" err="1">
                <a:solidFill>
                  <a:srgbClr val="00B050"/>
                </a:solidFill>
              </a:rPr>
              <a:t>отряхает</a:t>
            </a:r>
            <a:r>
              <a:rPr lang="ru-RU" sz="2800" i="1" dirty="0">
                <a:solidFill>
                  <a:srgbClr val="00B050"/>
                </a:solidFill>
              </a:rPr>
              <a:t/>
            </a:r>
            <a:br>
              <a:rPr lang="ru-RU" sz="2800" i="1" dirty="0">
                <a:solidFill>
                  <a:srgbClr val="00B050"/>
                </a:solidFill>
              </a:rPr>
            </a:br>
            <a:r>
              <a:rPr lang="ru-RU" sz="2800" i="1" dirty="0">
                <a:solidFill>
                  <a:srgbClr val="00B050"/>
                </a:solidFill>
              </a:rPr>
              <a:t>Последние листы с нагих своих </a:t>
            </a:r>
            <a:r>
              <a:rPr lang="ru-RU" sz="2800" i="1" dirty="0" smtClean="0">
                <a:solidFill>
                  <a:srgbClr val="00B050"/>
                </a:solidFill>
              </a:rPr>
              <a:t>ветвей…</a:t>
            </a:r>
            <a:endParaRPr lang="ru-RU" sz="2800" i="1" dirty="0">
              <a:solidFill>
                <a:srgbClr val="00B050"/>
              </a:solidFill>
            </a:endParaRPr>
          </a:p>
          <a:p>
            <a:r>
              <a:rPr lang="ru-RU" sz="2800" i="1" dirty="0">
                <a:solidFill>
                  <a:srgbClr val="FF0000"/>
                </a:solidFill>
              </a:rPr>
              <a:t>Уж небо осенью дышало,</a:t>
            </a:r>
            <a:br>
              <a:rPr lang="ru-RU" sz="2800" i="1" dirty="0">
                <a:solidFill>
                  <a:srgbClr val="FF0000"/>
                </a:solidFill>
              </a:rPr>
            </a:br>
            <a:r>
              <a:rPr lang="ru-RU" sz="2800" i="1" dirty="0">
                <a:solidFill>
                  <a:srgbClr val="FF0000"/>
                </a:solidFill>
              </a:rPr>
              <a:t>Уж реже солнышко блистало…</a:t>
            </a:r>
          </a:p>
          <a:p>
            <a:r>
              <a:rPr lang="ru-RU" sz="2800" i="1" dirty="0">
                <a:solidFill>
                  <a:schemeClr val="accent2"/>
                </a:solidFill>
              </a:rPr>
              <a:t>И с каждой осенью я расцветаю вновь;</a:t>
            </a:r>
            <a:br>
              <a:rPr lang="ru-RU" sz="2800" i="1" dirty="0">
                <a:solidFill>
                  <a:schemeClr val="accent2"/>
                </a:solidFill>
              </a:rPr>
            </a:br>
            <a:r>
              <a:rPr lang="ru-RU" sz="2800" i="1" dirty="0">
                <a:solidFill>
                  <a:schemeClr val="accent2"/>
                </a:solidFill>
              </a:rPr>
              <a:t>Здоровью моему полезен русской </a:t>
            </a:r>
            <a:r>
              <a:rPr lang="ru-RU" sz="2800" i="1" dirty="0" smtClean="0">
                <a:solidFill>
                  <a:schemeClr val="accent2"/>
                </a:solidFill>
              </a:rPr>
              <a:t>холод…</a:t>
            </a:r>
            <a:endParaRPr lang="ru-RU" sz="2800" i="1" dirty="0">
              <a:solidFill>
                <a:schemeClr val="accent2"/>
              </a:solidFill>
            </a:endParaRPr>
          </a:p>
          <a:p>
            <a:r>
              <a:rPr lang="ru-RU" sz="2800" i="1" dirty="0">
                <a:solidFill>
                  <a:srgbClr val="FFC000"/>
                </a:solidFill>
              </a:rPr>
              <a:t>Уж осени холодною рукою</a:t>
            </a:r>
            <a:br>
              <a:rPr lang="ru-RU" sz="2800" i="1" dirty="0">
                <a:solidFill>
                  <a:srgbClr val="FFC000"/>
                </a:solidFill>
              </a:rPr>
            </a:br>
            <a:r>
              <a:rPr lang="ru-RU" sz="2800" i="1" dirty="0">
                <a:solidFill>
                  <a:srgbClr val="FFC000"/>
                </a:solidFill>
              </a:rPr>
              <a:t>Главы берез и лип </a:t>
            </a:r>
            <a:r>
              <a:rPr lang="ru-RU" sz="2800" i="1" dirty="0" smtClean="0">
                <a:solidFill>
                  <a:srgbClr val="FFC000"/>
                </a:solidFill>
              </a:rPr>
              <a:t>обнажены…</a:t>
            </a:r>
            <a:endParaRPr lang="ru-RU" sz="2800" i="1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http://player.myshared.ru/976392/data/images/img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86897" cy="4212264"/>
          </a:xfrm>
          <a:prstGeom prst="rect">
            <a:avLst/>
          </a:prstGeom>
          <a:solidFill>
            <a:srgbClr val="FFFF66"/>
          </a:solidFill>
        </p:spPr>
      </p:pic>
    </p:spTree>
    <p:extLst>
      <p:ext uri="{BB962C8B-B14F-4D97-AF65-F5344CB8AC3E}">
        <p14:creationId xmlns:p14="http://schemas.microsoft.com/office/powerpoint/2010/main" val="302471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f8ebaff8f4a8ad96f62f6a0313cae3d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3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Петр Ильич Чайковский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cs625430.vk.me/v625430086/27fec/JFjkNWHZHrQ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880" y="1210235"/>
            <a:ext cx="3944238" cy="476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etr_CHajkovskij_-_Koncert_1_chast_1-_koncert_dlya_fortepiano_s_orkestrom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9168" y="6082553"/>
            <a:ext cx="609600" cy="6096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86465" y="1125887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Средь леса смычков – дирижерский остров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Занял пианист у рояля место.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Конферансье объявляет: «Чайковский.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Первый концерт фортепиано с оркестром».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Вошел дирижер под рукоплесканье,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Кивнул музыкантам, у пульта встал строго.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Волшебную палочку взял: «Внимание!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 звука!» (Как силы в руках его много!)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замерло, стихло, глядит в упоенье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палочку, что над оркестром застыла.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вдруг… С ее взмахом взорвалось мгновенье.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Взорвалось, дыханье перехватило.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 слышите? Это шумят наши реки.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 слышите? Это поют наши птицы!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 слышите? Золотом брызнуло в веки,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Волнуясь, безбрежное море пшеницы.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Летают прекрасные умные руки.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Мелькают в нотах: фортиссимо, престо…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Здесь жизнь, здесь радости, горести, муки,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просто концерт фортепиано с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оркестром.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06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97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8259" y="15875"/>
            <a:ext cx="12003741" cy="6842125"/>
          </a:xfrm>
          <a:prstGeom prst="rect">
            <a:avLst/>
          </a:prstGeom>
        </p:spPr>
      </p:pic>
      <p:pic>
        <p:nvPicPr>
          <p:cNvPr id="3" name="d2808da5abf6ab15f4934ba2f3a31a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6589" y="5831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2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7589" y="624110"/>
            <a:ext cx="9787023" cy="128089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002060"/>
                </a:solidFill>
              </a:rPr>
              <a:t>На уроке мы должны:</a:t>
            </a:r>
            <a:br>
              <a:rPr lang="ru-RU" sz="4000" dirty="0">
                <a:solidFill>
                  <a:srgbClr val="002060"/>
                </a:solidFill>
              </a:rPr>
            </a:b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1)Научиться </a:t>
            </a:r>
            <a:r>
              <a:rPr lang="ru-RU" sz="2800" i="1" dirty="0">
                <a:solidFill>
                  <a:srgbClr val="FF0000"/>
                </a:solidFill>
              </a:rPr>
              <a:t>анализировать стихотворение, </a:t>
            </a:r>
            <a:r>
              <a:rPr lang="ru-RU" sz="2800" i="1" dirty="0" smtClean="0">
                <a:solidFill>
                  <a:srgbClr val="FF0000"/>
                </a:solidFill>
              </a:rPr>
              <a:t>картину, музыкальное произведение, </a:t>
            </a:r>
            <a:r>
              <a:rPr lang="ru-RU" sz="2800" i="1" dirty="0">
                <a:solidFill>
                  <a:srgbClr val="FF0000"/>
                </a:solidFill>
              </a:rPr>
              <a:t>чтобы увидеть, </a:t>
            </a:r>
            <a:r>
              <a:rPr lang="ru-RU" sz="2800" i="1" dirty="0" err="1" smtClean="0">
                <a:solidFill>
                  <a:srgbClr val="FF0000"/>
                </a:solidFill>
              </a:rPr>
              <a:t>насколь</a:t>
            </a:r>
            <a:r>
              <a:rPr lang="ru-RU" sz="2800" i="1" dirty="0" smtClean="0">
                <a:solidFill>
                  <a:srgbClr val="FF0000"/>
                </a:solidFill>
              </a:rPr>
              <a:t>-ко </a:t>
            </a:r>
            <a:r>
              <a:rPr lang="ru-RU" sz="2800" i="1" dirty="0">
                <a:solidFill>
                  <a:srgbClr val="FF0000"/>
                </a:solidFill>
              </a:rPr>
              <a:t>мастерски </a:t>
            </a:r>
            <a:r>
              <a:rPr lang="ru-RU" sz="2800" i="1" dirty="0" smtClean="0">
                <a:solidFill>
                  <a:srgbClr val="FF0000"/>
                </a:solidFill>
              </a:rPr>
              <a:t>авторы создают </a:t>
            </a:r>
            <a:r>
              <a:rPr lang="ru-RU" sz="2800" i="1" dirty="0">
                <a:solidFill>
                  <a:srgbClr val="FF0000"/>
                </a:solidFill>
              </a:rPr>
              <a:t>картины осени.</a:t>
            </a:r>
            <a:br>
              <a:rPr lang="ru-RU" sz="2800" i="1" dirty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2</a:t>
            </a:r>
            <a:r>
              <a:rPr lang="ru-RU" sz="2800" i="1" dirty="0">
                <a:solidFill>
                  <a:srgbClr val="FF0000"/>
                </a:solidFill>
              </a:rPr>
              <a:t>) Познакомиться с </a:t>
            </a:r>
            <a:r>
              <a:rPr lang="ru-RU" sz="2800" i="1" dirty="0" smtClean="0">
                <a:solidFill>
                  <a:srgbClr val="FF0000"/>
                </a:solidFill>
              </a:rPr>
              <a:t> приёмами, позволяющими </a:t>
            </a:r>
            <a:r>
              <a:rPr lang="ru-RU" sz="2800" i="1" dirty="0" err="1" smtClean="0">
                <a:solidFill>
                  <a:srgbClr val="FF0000"/>
                </a:solidFill>
              </a:rPr>
              <a:t>ав</a:t>
            </a:r>
            <a:r>
              <a:rPr lang="ru-RU" sz="2800" i="1" dirty="0" smtClean="0">
                <a:solidFill>
                  <a:srgbClr val="FF0000"/>
                </a:solidFill>
              </a:rPr>
              <a:t>-торам передать </a:t>
            </a:r>
            <a:r>
              <a:rPr lang="ru-RU" sz="2800" i="1" dirty="0">
                <a:solidFill>
                  <a:srgbClr val="FF0000"/>
                </a:solidFill>
              </a:rPr>
              <a:t>всю полноту </a:t>
            </a:r>
            <a:r>
              <a:rPr lang="ru-RU" sz="2800" i="1" dirty="0" smtClean="0">
                <a:solidFill>
                  <a:srgbClr val="FF0000"/>
                </a:solidFill>
              </a:rPr>
              <a:t>чувств</a:t>
            </a:r>
            <a:r>
              <a:rPr lang="ru-RU" sz="2800" i="1" dirty="0">
                <a:solidFill>
                  <a:srgbClr val="FF0000"/>
                </a:solidFill>
              </a:rPr>
              <a:t> </a:t>
            </a:r>
            <a:r>
              <a:rPr lang="ru-RU" sz="2800" i="1" dirty="0" smtClean="0">
                <a:solidFill>
                  <a:srgbClr val="FF0000"/>
                </a:solidFill>
              </a:rPr>
              <a:t>и настроений.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>3) Увидеть </a:t>
            </a:r>
            <a:r>
              <a:rPr lang="ru-RU" sz="2800" i="1" dirty="0">
                <a:solidFill>
                  <a:srgbClr val="FF0000"/>
                </a:solidFill>
              </a:rPr>
              <a:t>в</a:t>
            </a:r>
            <a:r>
              <a:rPr lang="ru-RU" sz="2800" i="1" dirty="0" smtClean="0">
                <a:solidFill>
                  <a:srgbClr val="FF0000"/>
                </a:solidFill>
              </a:rPr>
              <a:t>заимосвязь </a:t>
            </a:r>
            <a:r>
              <a:rPr lang="ru-RU" sz="2800" i="1" dirty="0">
                <a:solidFill>
                  <a:srgbClr val="FF0000"/>
                </a:solidFill>
              </a:rPr>
              <a:t>музыки, литературы, </a:t>
            </a:r>
            <a:r>
              <a:rPr lang="ru-RU" sz="2800" i="1" dirty="0" err="1" smtClean="0">
                <a:solidFill>
                  <a:srgbClr val="FF0000"/>
                </a:solidFill>
              </a:rPr>
              <a:t>живопи</a:t>
            </a:r>
            <a:r>
              <a:rPr lang="ru-RU" sz="2800" i="1" dirty="0" smtClean="0">
                <a:solidFill>
                  <a:srgbClr val="FF0000"/>
                </a:solidFill>
              </a:rPr>
              <a:t>-си.</a:t>
            </a:r>
            <a:br>
              <a:rPr lang="ru-RU" sz="2800" i="1" dirty="0" smtClean="0">
                <a:solidFill>
                  <a:srgbClr val="FF0000"/>
                </a:solidFill>
              </a:rPr>
            </a:br>
            <a:r>
              <a:rPr lang="ru-RU" sz="2800" i="1" dirty="0">
                <a:solidFill>
                  <a:srgbClr val="FF0000"/>
                </a:solidFill>
              </a:rPr>
              <a:t/>
            </a:r>
            <a:br>
              <a:rPr lang="ru-RU" sz="2800" i="1" dirty="0">
                <a:solidFill>
                  <a:srgbClr val="FF0000"/>
                </a:solidFill>
              </a:rPr>
            </a:br>
            <a:r>
              <a:rPr lang="ru-RU" sz="2800" i="1" dirty="0" smtClean="0">
                <a:solidFill>
                  <a:srgbClr val="FF0000"/>
                </a:solidFill>
              </a:rPr>
              <a:t/>
            </a:r>
            <a:br>
              <a:rPr lang="ru-RU" sz="2800" i="1" dirty="0" smtClean="0">
                <a:solidFill>
                  <a:srgbClr val="FF0000"/>
                </a:solidFill>
              </a:rPr>
            </a:b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124" y="6190734"/>
            <a:ext cx="11170508" cy="11121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4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255" y="5848864"/>
            <a:ext cx="10515600" cy="100913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                   </a:t>
            </a:r>
            <a:r>
              <a:rPr lang="ru-RU" b="1" i="1" dirty="0" smtClean="0">
                <a:solidFill>
                  <a:srgbClr val="00B050"/>
                </a:solidFill>
              </a:rPr>
              <a:t>«Унылая пора…Очей очарованье!»…</a:t>
            </a:r>
            <a:endParaRPr lang="ru-RU" b="1" i="1" dirty="0">
              <a:solidFill>
                <a:srgbClr val="00B050"/>
              </a:solidFill>
            </a:endParaRPr>
          </a:p>
        </p:txBody>
      </p:sp>
      <p:pic>
        <p:nvPicPr>
          <p:cNvPr id="4" name="d2808da5abf6ab15f4934ba2f3a31a5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360" y="5080561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611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3071" y="624109"/>
            <a:ext cx="9181542" cy="41208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023" y="6060141"/>
            <a:ext cx="643665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</a:rPr>
              <a:t>ЛИРИЧЕСКОЕ ПРОИЗВЕДЕНИЕ - ПЕРЕДАЧА ЧУВСТВ</a:t>
            </a:r>
            <a:endParaRPr lang="ru-RU" sz="2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4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83417"/>
            <a:ext cx="8911687" cy="2374583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2800" i="1" dirty="0">
                <a:solidFill>
                  <a:srgbClr val="C00000"/>
                </a:solidFill>
              </a:rPr>
              <a:t>"Толковый словарь русского языка" под </a:t>
            </a:r>
            <a:r>
              <a:rPr lang="ru-RU" sz="2800" i="1" dirty="0" smtClean="0">
                <a:solidFill>
                  <a:srgbClr val="C00000"/>
                </a:solidFill>
              </a:rPr>
              <a:t>редакцией </a:t>
            </a:r>
            <a:r>
              <a:rPr lang="ru-RU" sz="2800" i="1" dirty="0">
                <a:solidFill>
                  <a:srgbClr val="C00000"/>
                </a:solidFill>
              </a:rPr>
              <a:t>Д.Н. Ушакова.</a:t>
            </a:r>
            <a:br>
              <a:rPr lang="ru-RU" sz="2800" i="1" dirty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</a:rPr>
              <a:t>Багрец</a:t>
            </a:r>
            <a:r>
              <a:rPr lang="ru-RU" sz="2800" b="1" i="1" dirty="0" smtClean="0">
                <a:solidFill>
                  <a:srgbClr val="92D050"/>
                </a:solidFill>
              </a:rPr>
              <a:t/>
            </a:r>
            <a:br>
              <a:rPr lang="ru-RU" sz="2800" b="1" i="1" dirty="0" smtClean="0">
                <a:solidFill>
                  <a:srgbClr val="92D050"/>
                </a:solidFill>
              </a:rPr>
            </a:br>
            <a:r>
              <a:rPr lang="ru-RU" sz="2800" b="1" i="1" dirty="0">
                <a:solidFill>
                  <a:srgbClr val="C00000"/>
                </a:solidFill>
              </a:rPr>
              <a:t>1.</a:t>
            </a:r>
            <a:r>
              <a:rPr lang="ru-RU" sz="2800" i="1" dirty="0">
                <a:solidFill>
                  <a:srgbClr val="C00000"/>
                </a:solidFill>
              </a:rPr>
              <a:t> Красная краска темного оттенка, </a:t>
            </a:r>
            <a:r>
              <a:rPr lang="ru-RU" sz="2800" i="1" dirty="0" smtClean="0">
                <a:solidFill>
                  <a:srgbClr val="C00000"/>
                </a:solidFill>
              </a:rPr>
              <a:t>багровая </a:t>
            </a:r>
            <a:r>
              <a:rPr lang="ru-RU" sz="2800" i="1" dirty="0">
                <a:solidFill>
                  <a:srgbClr val="C00000"/>
                </a:solidFill>
              </a:rPr>
              <a:t>(спец.).</a:t>
            </a:r>
            <a:br>
              <a:rPr lang="ru-RU" sz="2800" i="1" dirty="0">
                <a:solidFill>
                  <a:srgbClr val="C00000"/>
                </a:solidFill>
              </a:rPr>
            </a:br>
            <a:r>
              <a:rPr lang="ru-RU" sz="2800" b="1" i="1" dirty="0">
                <a:solidFill>
                  <a:srgbClr val="C00000"/>
                </a:solidFill>
              </a:rPr>
              <a:t>2.</a:t>
            </a:r>
            <a:r>
              <a:rPr lang="ru-RU" sz="2800" i="1" dirty="0">
                <a:solidFill>
                  <a:srgbClr val="C00000"/>
                </a:solidFill>
              </a:rPr>
              <a:t> Драгоценная багровая ткань, пурпур </a:t>
            </a:r>
            <a:r>
              <a:rPr lang="ru-RU" sz="2800" i="1" dirty="0" smtClean="0">
                <a:solidFill>
                  <a:srgbClr val="C00000"/>
                </a:solidFill>
              </a:rPr>
              <a:t>(устар.). </a:t>
            </a:r>
            <a:r>
              <a:rPr lang="ru-RU" sz="2800" i="1" dirty="0">
                <a:solidFill>
                  <a:srgbClr val="C00000"/>
                </a:solidFill>
              </a:rPr>
              <a:t>«В багрец и золото одетые </a:t>
            </a:r>
            <a:r>
              <a:rPr lang="ru-RU" sz="2800" i="1" dirty="0" smtClean="0">
                <a:solidFill>
                  <a:srgbClr val="C00000"/>
                </a:solidFill>
              </a:rPr>
              <a:t>леса». Пушкин А. С.</a:t>
            </a:r>
            <a:r>
              <a:rPr lang="ru-RU" sz="2800" i="1" dirty="0">
                <a:solidFill>
                  <a:srgbClr val="C00000"/>
                </a:solidFill>
              </a:rPr>
              <a:t/>
            </a:r>
            <a:br>
              <a:rPr lang="ru-RU" sz="2800" i="1" dirty="0">
                <a:solidFill>
                  <a:srgbClr val="C00000"/>
                </a:solidFill>
              </a:rPr>
            </a:br>
            <a:r>
              <a:rPr lang="ru-RU" sz="2800" i="1" dirty="0"/>
              <a:t/>
            </a:r>
            <a:br>
              <a:rPr lang="ru-RU" sz="2800" i="1" dirty="0"/>
            </a:b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330530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682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2000"/>
            <a:ext cx="45719" cy="45719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06574"/>
            <a:ext cx="5659395" cy="584161"/>
          </a:xfrm>
          <a:solidFill>
            <a:srgbClr val="FFFF0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C00000"/>
                </a:solidFill>
              </a:rPr>
              <a:t>Времена года. </a:t>
            </a:r>
            <a:r>
              <a:rPr lang="ru-RU" sz="3600" b="1" dirty="0" smtClean="0">
                <a:solidFill>
                  <a:srgbClr val="C00000"/>
                </a:solidFill>
              </a:rPr>
              <a:t>Сентябрь</a:t>
            </a:r>
            <a:r>
              <a:rPr lang="ru-RU" sz="3600" b="1" dirty="0">
                <a:solidFill>
                  <a:srgbClr val="C00000"/>
                </a:solidFill>
              </a:rPr>
              <a:t>.</a:t>
            </a:r>
            <a:endParaRPr lang="ru-RU" sz="36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5" name="Petr_CHajkovskij-Vremena_goda._Osen._Sentyabr._Oho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2471" y="3204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Pyotr_Ilich_CHajkovskij-Vremena_goda._Osen._Oktyabr._Osennyaya_pesn._Orke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3968" y="5159189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19668"/>
            <a:ext cx="5226908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Времена года. </a:t>
            </a:r>
            <a:r>
              <a:rPr lang="ru-RU" sz="3200" b="1" dirty="0" smtClean="0">
                <a:solidFill>
                  <a:srgbClr val="C00000"/>
                </a:solidFill>
              </a:rPr>
              <a:t>Октябрь</a:t>
            </a:r>
            <a:r>
              <a:rPr lang="ru-RU" sz="3200" b="1" dirty="0">
                <a:solidFill>
                  <a:srgbClr val="C00000"/>
                </a:solidFill>
              </a:rPr>
              <a:t>.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7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Жанры изобразительного искусства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724" y="1545044"/>
            <a:ext cx="2634074" cy="16001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9612" y="1698812"/>
            <a:ext cx="366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П</a:t>
            </a:r>
            <a:r>
              <a:rPr lang="ru-RU" sz="3600" b="1" dirty="0" smtClean="0">
                <a:solidFill>
                  <a:srgbClr val="002060"/>
                </a:solidFill>
              </a:rPr>
              <a:t>ейзаж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http://cs625430.vk.me/v625430086/27fec/JFjkNWHZHr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798" y="2895221"/>
            <a:ext cx="2231557" cy="26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r.gallerix.ru/3598920208/_UNK/6502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55" y="5016654"/>
            <a:ext cx="2548576" cy="184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75612" y="3859306"/>
            <a:ext cx="270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Портрет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09529" y="5983941"/>
            <a:ext cx="2958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Натюрморт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7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6921</TotalTime>
  <Words>388</Words>
  <Application>Microsoft Office PowerPoint</Application>
  <PresentationFormat>Широкоэкранный</PresentationFormat>
  <Paragraphs>62</Paragraphs>
  <Slides>23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 3</vt:lpstr>
      <vt:lpstr>Легкий дым</vt:lpstr>
      <vt:lpstr>Презентация PowerPoint</vt:lpstr>
      <vt:lpstr>А. С. Пушкин </vt:lpstr>
      <vt:lpstr>На уроке мы должны:  1)Научиться анализировать стихотворение, картину, музыкальное произведение, чтобы увидеть, насколь-ко мастерски авторы создают картины осени.  2) Познакомиться с  приёмами, позволяющими ав-торам передать всю полноту чувств и настроений.  3) Увидеть взаимосвязь музыки, литературы, живопи-си.   </vt:lpstr>
      <vt:lpstr>                     «Унылая пора…Очей очарованье!»…</vt:lpstr>
      <vt:lpstr>Презентация PowerPoint</vt:lpstr>
      <vt:lpstr>"Толковый словарь русского языка" под редакцией Д.Н. Ушакова. Багрец 1. Красная краска темного оттенка, багровая (спец.). 2. Драгоценная багровая ткань, пурпур (устар.). «В багрец и золото одетые леса». Пушкин А. С.  </vt:lpstr>
      <vt:lpstr>Презентация PowerPoint</vt:lpstr>
      <vt:lpstr>Презентация PowerPoint</vt:lpstr>
      <vt:lpstr>Жанры изобразительного искусства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Василий Поленов «Осень в Абрамцеве»</vt:lpstr>
      <vt:lpstr>Презентация PowerPoint</vt:lpstr>
      <vt:lpstr>Презентация PowerPoint</vt:lpstr>
      <vt:lpstr>Архип Куинджи «Осень»</vt:lpstr>
      <vt:lpstr>Презентация PowerPoint</vt:lpstr>
      <vt:lpstr>Презентация PowerPoint</vt:lpstr>
      <vt:lpstr>Презентация PowerPoint</vt:lpstr>
      <vt:lpstr>Петр Ильич Чайковский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Поленов «Осень в Абрамцево»</dc:title>
  <dc:creator>Людмила</dc:creator>
  <cp:lastModifiedBy>Людмила</cp:lastModifiedBy>
  <cp:revision>55</cp:revision>
  <dcterms:created xsi:type="dcterms:W3CDTF">2015-09-25T13:23:03Z</dcterms:created>
  <dcterms:modified xsi:type="dcterms:W3CDTF">2015-12-13T06:49:14Z</dcterms:modified>
</cp:coreProperties>
</file>