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56" r:id="rId3"/>
    <p:sldId id="258" r:id="rId4"/>
    <p:sldId id="260" r:id="rId5"/>
    <p:sldId id="257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4" r:id="rId14"/>
    <p:sldId id="263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72466" cy="19751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</a:rPr>
              <a:t>История развития дорог и правила дорожного движения.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История появления правил дорожного движения. История светофора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000372"/>
            <a:ext cx="2286016" cy="3086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86314" y="4857760"/>
            <a:ext cx="3714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Составитель: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Педагог-организатор 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МБОУ СОШ №20 Г. Краснодар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Е.А. Пушкарёва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000504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С одной стороны, в результате походов Батыя была основательно подорвана экономика русских княжеств, разрушены десятки городов,  что в итоге привело к сокращению торговли и запустению дорог. В то же время, подчинив Северо-Восточную Русь и сделав её частью Золотой Орды, татары ввели в русских землях свою систему почтового сообщения, позаимствованную в Китае, что по – сути явилось революцией в развитии дорожной сети. Вдоль дорог начали располагаться станции ордынской почты, </a:t>
            </a:r>
            <a:endParaRPr lang="ru-RU" dirty="0"/>
          </a:p>
        </p:txBody>
      </p:sp>
      <p:pic>
        <p:nvPicPr>
          <p:cNvPr id="4" name="Рисунок 3" descr="http://blog.img.pravda.com/images/doc/2/d/2dc7e-0000000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5660" b="11321"/>
          <a:stretch>
            <a:fillRect/>
          </a:stretch>
        </p:blipFill>
        <p:spPr bwMode="auto">
          <a:xfrm>
            <a:off x="642910" y="285728"/>
            <a:ext cx="2786062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0.liveinternet.ru/images/attach/c/0/119/805/119805782_000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85728"/>
            <a:ext cx="4662500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14338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Содержатели станций назывались ямщиками (от тюркского «</a:t>
            </a:r>
            <a:r>
              <a:rPr lang="ru-RU" dirty="0" err="1" smtClean="0"/>
              <a:t>ямджи</a:t>
            </a:r>
            <a:r>
              <a:rPr lang="ru-RU" dirty="0" smtClean="0"/>
              <a:t>»-«гонец»). Содержание ямов ложилось на местное население, оно же исполняло подводную повинность, т.е. обязано было предоставлять своих лошадей и подводы ордынским послам или гонцам.</a:t>
            </a:r>
            <a:endParaRPr lang="ru-RU" dirty="0"/>
          </a:p>
        </p:txBody>
      </p:sp>
      <p:pic>
        <p:nvPicPr>
          <p:cNvPr id="3" name="Рисунок 2" descr="http://venividi.ru/files/img/6734/6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6282" y="214290"/>
            <a:ext cx="4357718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magmens.com/uploads/posts/2014-11/1415867176_2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214842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Долгое время в России дорожное движение регулировалось царскими указами.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4778" y="1571613"/>
            <a:ext cx="47149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Так, в указе  императрицы Анны Иоанновны от 1730 года говорилось: «Извозчикам и прочим всяких чинов людям ездить, имея лошадей в упряжи, со всяким опасением и осторожностью, смирно.   </a:t>
            </a:r>
          </a:p>
          <a:p>
            <a:pPr algn="just"/>
            <a:r>
              <a:rPr lang="ru-RU" sz="1600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357694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А в указе императрицы Екатерины II сказано: «На улицах  ямщикам ни в коем разе не кричать, не свистеть, не звенеть и не бренчать».</a:t>
            </a:r>
            <a:endParaRPr lang="ru-RU" sz="1600" dirty="0"/>
          </a:p>
        </p:txBody>
      </p:sp>
      <p:pic>
        <p:nvPicPr>
          <p:cNvPr id="6" name="Рисунок 5" descr="Портрет императрицы Анны Иоанновны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000496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оманова Екатерина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214686"/>
            <a:ext cx="2690818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07194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Количество транспортных средств  со временем стало  нарастать, на смену конным повозкам стали, приходить первые автомобили..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6" descr="кеун 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3214710" cy="2667782"/>
          </a:xfrm>
          <a:prstGeom prst="rect">
            <a:avLst/>
          </a:prstGeom>
          <a:noFill/>
        </p:spPr>
      </p:pic>
      <p:pic>
        <p:nvPicPr>
          <p:cNvPr id="4" name="Picture 4" descr="кеун 0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455987" cy="302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емафор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3357586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214810" y="5000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  Основа современных Правил дорожного движения положена 10 декабря 1868 в Лондоне. В этот день, перед Парламентом на площади появился первый железнодорожный семафор в виде цветного диска с механическим управлением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728" y="4286256"/>
            <a:ext cx="7215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Горизонтальное положение – движение запрещено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Положение под углом 45 градусов – движение разрешено, но с соблюдением мер предосторожности.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929066"/>
            <a:ext cx="8715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Сначала в разных странах были разные правила. Но это было очень неудобно.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в 1909 году на Международной конференции в Париже была принята Конвенция по автомобильному движению, которая установила единые правила для всех стран. Эта Конвенция ввела первые дорожные знаки, установила обязанности водителей и пешеходов.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256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Первые Правила движения в Росси по улицам и дорогам были разработаны в 1940 году, так как развитие автомобильного транспорта шло медленнее, чем в Европе и Америке.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В настоящее время в России действуют современные Правила дорожного движения, которые мы изучаем на уроках и внеклассных занятиях.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571744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На  протяжении многих лет в  правила дорожного движения вносились изменения и дополнения, оговаривались особенности при проезде перекрестков, изменение скоростного режима при подъезде к перекрестку, запрет обгона на сложных участках.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История появления правил дорожного движения. История светофора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428760" cy="228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ланкин в древнем Риме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8604"/>
            <a:ext cx="4095750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</a:t>
            </a:r>
            <a:r>
              <a:rPr lang="ru-RU" dirty="0" smtClean="0"/>
              <a:t>История развития дорог и правил дорожного движения берёт свое начло в Древнем Риме.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85776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Когда-то в древнем  Риме по улицам  и дорогам  люди передвигались  верхом на лошадях, колесницах, конных повозках и паланкинах </a:t>
            </a:r>
            <a:r>
              <a:rPr lang="ru-RU" sz="1400" i="1" dirty="0" smtClean="0"/>
              <a:t>(носилки на длинных шестах). </a:t>
            </a:r>
            <a:r>
              <a:rPr lang="ru-RU" dirty="0" smtClean="0"/>
              <a:t>Ездили они не соблюдая правил и поэтому нередко сталкивались друг с другом.</a:t>
            </a:r>
            <a:endParaRPr lang="ru-RU" dirty="0"/>
          </a:p>
        </p:txBody>
      </p:sp>
      <p:pic>
        <p:nvPicPr>
          <p:cNvPr id="7" name="Рисунок 6" descr="http://entertainmentdesigner.com/wp-content/uploads/2012/07/chariot-race.jpe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00240"/>
            <a:ext cx="3571900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ya-dandy.com/wp-content/uploads/2014/08/gaj-yulij-cezar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571480"/>
            <a:ext cx="3643338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20" y="492919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правила дорожного движения появились более 2000 лет назад,  при Юлии Цезаре. Уже в то время существовала служба надзора, следящая за соблюдением этих правил. Она состояла в основном из бывших пожарных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643446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Одним из </a:t>
            </a:r>
            <a:r>
              <a:rPr lang="ru-RU" dirty="0" err="1" smtClean="0"/>
              <a:t>долговечнейших</a:t>
            </a:r>
            <a:r>
              <a:rPr lang="ru-RU" dirty="0" smtClean="0"/>
              <a:t> памятников  древнего Рима  стала сеть дорог, связывавших между собой имперские провинции. И даже если не все дороги вели в Рим, то все они были обязаны своим происхождением Вечному городу, и в особенности </a:t>
            </a:r>
            <a:r>
              <a:rPr lang="ru-RU" dirty="0" err="1" smtClean="0"/>
              <a:t>Аппиевой</a:t>
            </a:r>
            <a:r>
              <a:rPr lang="ru-RU" dirty="0" smtClean="0"/>
              <a:t> дороге — этой «царице дорог» </a:t>
            </a:r>
            <a:endParaRPr lang="ru-RU" dirty="0"/>
          </a:p>
        </p:txBody>
      </p:sp>
      <p:pic>
        <p:nvPicPr>
          <p:cNvPr id="5" name="Рисунок 4" descr="http://italia-ru.com/files/512px-remainsviaappia_2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85728"/>
            <a:ext cx="32480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talia-ru.com/files/cimg2956_0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3881438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ладка дороги в древнем Риме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642918"/>
            <a:ext cx="5214942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20" y="4500570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    Первые «правильные» римские дороги были проложены в военных целях, и позднее власти постоянно следили за ними как за  стратегическими объектами. Классическая ширина дорог — 12 м. Их строили в четыре слоя: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2500306"/>
            <a:ext cx="1428760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/>
                </a:solidFill>
                <a:cs typeface="Times New Roman" pitchFamily="18" charset="0"/>
              </a:rPr>
              <a:t>1.Булыжник</a:t>
            </a:r>
            <a:endParaRPr lang="ru-RU" sz="14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10" idx="1"/>
          </p:cNvCxnSpPr>
          <p:nvPr/>
        </p:nvCxnSpPr>
        <p:spPr>
          <a:xfrm flipV="1">
            <a:off x="6572264" y="2107397"/>
            <a:ext cx="642942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15206" y="1857364"/>
            <a:ext cx="157163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/>
                </a:solidFill>
                <a:cs typeface="Times New Roman" pitchFamily="18" charset="0"/>
              </a:rPr>
              <a:t>2.Дроблённые камни</a:t>
            </a:r>
            <a:endParaRPr lang="ru-RU" sz="14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endCxn id="14" idx="1"/>
          </p:cNvCxnSpPr>
          <p:nvPr/>
        </p:nvCxnSpPr>
        <p:spPr>
          <a:xfrm rot="5400000" flipH="1" flipV="1">
            <a:off x="6268652" y="1553754"/>
            <a:ext cx="1035853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215206" y="1214422"/>
            <a:ext cx="157163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/>
                </a:solidFill>
                <a:cs typeface="Times New Roman" pitchFamily="18" charset="0"/>
              </a:rPr>
              <a:t>3. Кирпичная крошка</a:t>
            </a:r>
            <a:endParaRPr lang="ru-RU" sz="14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 flipV="1">
            <a:off x="6500826" y="2750339"/>
            <a:ext cx="857256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24" idx="1"/>
          </p:cNvCxnSpPr>
          <p:nvPr/>
        </p:nvCxnSpPr>
        <p:spPr>
          <a:xfrm flipV="1">
            <a:off x="4429124" y="821513"/>
            <a:ext cx="2786082" cy="1035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215206" y="571480"/>
            <a:ext cx="157163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/>
                </a:solidFill>
                <a:cs typeface="Times New Roman" pitchFamily="18" charset="0"/>
              </a:rPr>
              <a:t>4. Крупный булыжник</a:t>
            </a:r>
            <a:endParaRPr lang="ru-RU" sz="14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Огромная дорожная сеть требовала соответствующей инфраструктуры: постоялые дворы, кузницы, конюшни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всё это строилось по мере строительства полотна дороги, чтобы к завершению работ новое направление сразу становилось действующим.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71472" y="4429132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Огромная дорожная сеть требовала соответствующей инфраструктуры: постоялые дворы, кузницы, конюшни – всё это строилось по мере строительства полотна дороги, чтобы   к завершению работ новое направление сразу становилось действующим.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Огромная дорожная сеть требовала соответствующей инфраструктуры: постоялые дворы, кузницы, конюшни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всё это строилось по мере строительства полотна дороги, чтобы к завершению работ новое направление сразу становилось действующим.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Огромная дорожная сеть требовала соответствующей инфраструктуры: постоялые дворы, кузницы, конюшни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всё это строилось по мере строительства полотна дороги, чтобы к завершению работ новое направление сразу становилось действующим.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Огромная дорожная сеть требовала соответствующей инфраструктуры: постоялые дворы, кузницы, конюшни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всё это строилось по мере строительства полотна дороги, чтобы к завершению работ новое направление сразу становилось действующим.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Огромная дорожная сеть требовала соответствующей инфраструктуры: постоялые дворы, кузницы, конюшни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всё это строилось по мере строительства полотна дороги, чтобы к завершению работ новое направление сразу становилось действующим.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Огромная дорожная сеть требовала соответствующей инфраструктуры: постоялые дворы, кузницы, конюшни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всё это строилось по мере строительства полотна дороги, чтобы к завершению работ новое направление сразу становилось действующим.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http://www.historie.ru/uploads/posts/2014-01/1389904270_karta-rimskih-dorog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66675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500298" y="78579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Карта дорог Римской Империи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78619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В отличие от стран Запада</a:t>
            </a:r>
            <a:r>
              <a:rPr lang="ru-RU" b="1" i="1" dirty="0" smtClean="0"/>
              <a:t>, </a:t>
            </a:r>
            <a:r>
              <a:rPr lang="ru-RU" dirty="0" smtClean="0"/>
              <a:t>возникших на месте одной из величайших древних цивилизаций – Древнего Рима, Российские дороги на протяжении всей истории оставляли желать лучшего. В некоторой степени это объясняется особенностью природно-географических условий, в которых формировалась Российская цивилизация. В виду сурового климата наличия большого количества различного рода препятствий – лесов, заболоченных местностей, строительство дорог в России всегда было сопряжено со значительными трудностями. </a:t>
            </a:r>
            <a:endParaRPr lang="ru-RU" dirty="0"/>
          </a:p>
        </p:txBody>
      </p:sp>
      <p:pic>
        <p:nvPicPr>
          <p:cNvPr id="5" name="Рисунок 4" descr="C:\Documents and Settings\другие.TECH-106\Рабочий стол\Дорога. Крыжицкий Константин, 18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427983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другие.TECH-106\Рабочий стол\Полесье. Шишкин И.И., 18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2828988" cy="3594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4500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В виду того, что большую часть территории Руси занимали непроходимые леса, роль дорог выполняли реки; все русские города и большая часть сёл располагались по берегам рек. Летом по рекам плавали, зимой ездили на санях.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4857760"/>
            <a:ext cx="3571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Сухопутное сообщение затрудняли также ватаги разбойников, промышлявших на лесных дорогах. </a:t>
            </a:r>
            <a:endParaRPr lang="ru-RU" dirty="0"/>
          </a:p>
        </p:txBody>
      </p:sp>
      <p:pic>
        <p:nvPicPr>
          <p:cNvPr id="4" name="Рисунок 3" descr="http://img0.liveinternet.ru/images/attach/c/9/108/401/108401182_large_20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85728"/>
            <a:ext cx="364333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o2.imgsmail.ru/imgpreview?key=40c41536a300f86e&amp;mb=imgdb_preview_163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3929066"/>
            <a:ext cx="4357718" cy="250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43051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Отсутствие дорог иногда оказывалось благом для населения русских княжеств. Так, в 1238 году хан Батый, разоривший Рязанское и                   </a:t>
            </a:r>
            <a:r>
              <a:rPr lang="ru-RU" dirty="0" err="1" smtClean="0"/>
              <a:t>Владимиро</a:t>
            </a:r>
            <a:r>
              <a:rPr lang="ru-RU" dirty="0" smtClean="0"/>
              <a:t>–Суздальское княжества,               по причине весенней распутицы не смог дойти до Новгорода, и вынужден был повернуть на юг.                                    </a:t>
            </a:r>
            <a:r>
              <a:rPr lang="ru-RU" dirty="0" err="1" smtClean="0"/>
              <a:t>Татаро</a:t>
            </a:r>
            <a:r>
              <a:rPr lang="ru-RU" dirty="0" smtClean="0"/>
              <a:t> – монгольское нашествие сыграло двойственную роль в развитии дорожной системы русских земель</a:t>
            </a:r>
            <a:r>
              <a:rPr lang="ru-RU" sz="1600" dirty="0" smtClean="0"/>
              <a:t>. </a:t>
            </a:r>
            <a:endParaRPr lang="ru-RU" dirty="0"/>
          </a:p>
        </p:txBody>
      </p:sp>
      <p:pic>
        <p:nvPicPr>
          <p:cNvPr id="3" name="Рисунок 2" descr="http://www.peshera.org/khrono/Fotos-09/foto-356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8000" b="5333"/>
          <a:stretch>
            <a:fillRect/>
          </a:stretch>
        </p:blipFill>
        <p:spPr bwMode="auto">
          <a:xfrm>
            <a:off x="4929190" y="428604"/>
            <a:ext cx="3929090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961</Words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История развития дорог и правила дорожного движения.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дорог и правила дорожного движения». </dc:title>
  <cp:lastModifiedBy>другие</cp:lastModifiedBy>
  <cp:revision>78</cp:revision>
  <dcterms:modified xsi:type="dcterms:W3CDTF">2015-12-10T08:00:00Z</dcterms:modified>
</cp:coreProperties>
</file>