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8" r:id="rId32"/>
    <p:sldId id="289" r:id="rId33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FEB"/>
    <a:srgbClr val="FFCCCC"/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94660"/>
  </p:normalViewPr>
  <p:slideViewPr>
    <p:cSldViewPr>
      <p:cViewPr>
        <p:scale>
          <a:sx n="100" d="100"/>
          <a:sy n="100" d="100"/>
        </p:scale>
        <p:origin x="-821" y="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26E7-6041-4243-B916-255E3716B17D}" type="datetimeFigureOut">
              <a:rPr lang="ru-RU"/>
              <a:pPr>
                <a:defRPr/>
              </a:pPr>
              <a:t>04.12.2015</a:t>
            </a:fld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72BC-1112-4EE4-BC4A-592032DFD29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38CCA-697A-4AD8-80F6-D8D1F4F59379}" type="datetimeFigureOut">
              <a:rPr lang="ru-RU"/>
              <a:pPr>
                <a:defRPr/>
              </a:pPr>
              <a:t>04.12.2015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24390-382C-4EF7-9F63-4CFD996858B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F3D9F-035E-4D39-B0D0-B9A5E4837100}" type="datetimeFigureOut">
              <a:rPr lang="ru-RU"/>
              <a:pPr>
                <a:defRPr/>
              </a:pPr>
              <a:t>04.12.2015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76C8E-03F2-4D0A-90DE-932453CF060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DB3BA-47EE-44F1-A566-9026FA3EF498}" type="datetimeFigureOut">
              <a:rPr lang="ru-RU"/>
              <a:pPr>
                <a:defRPr/>
              </a:pPr>
              <a:t>04.12.2015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E29B-4A99-4A37-8028-2F36AEFF7B6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DB66B-AB5B-44E7-8C8B-84EB5E7F6B85}" type="datetimeFigureOut">
              <a:rPr lang="ru-RU"/>
              <a:pPr>
                <a:defRPr/>
              </a:pPr>
              <a:t>04.12.2015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CA928-AC06-489F-B408-1481875FA5D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6FAF-16AD-4CBD-BA77-222D0BE6FFFA}" type="datetimeFigureOut">
              <a:rPr lang="ru-RU"/>
              <a:pPr>
                <a:defRPr/>
              </a:pPr>
              <a:t>04.12.2015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BE110-C784-423B-A400-3463E156A9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4222E-6E5B-4B5A-8529-C891AF3BC680}" type="datetimeFigureOut">
              <a:rPr lang="ru-RU"/>
              <a:pPr>
                <a:defRPr/>
              </a:pPr>
              <a:t>04.12.2015</a:t>
            </a:fld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C6026-BB9B-4355-A570-C748113FE49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22321-BE94-421F-A093-B604528A4436}" type="datetimeFigureOut">
              <a:rPr lang="ru-RU"/>
              <a:pPr>
                <a:defRPr/>
              </a:pPr>
              <a:t>04.12.2015</a:t>
            </a:fld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BD41-6DFB-4E48-A286-89C72DAC813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9B015-08FD-4F96-B132-85981EE3DD4F}" type="datetimeFigureOut">
              <a:rPr lang="ru-RU"/>
              <a:pPr>
                <a:defRPr/>
              </a:pPr>
              <a:t>04.12.2015</a:t>
            </a:fld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49F3B-9185-45A5-A41A-B066CFD31E7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1B0FF-EA9D-498E-A4AE-75CD628B2DDE}" type="datetimeFigureOut">
              <a:rPr lang="ru-RU"/>
              <a:pPr>
                <a:defRPr/>
              </a:pPr>
              <a:t>04.12.2015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975C4-865A-4657-A8CB-FC12345D2DB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855A7-9E00-4F1C-A579-A5E10581D7B9}" type="datetimeFigureOut">
              <a:rPr lang="ru-RU"/>
              <a:pPr>
                <a:defRPr/>
              </a:pPr>
              <a:t>04.12.2015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3AE3C-3B74-4041-B923-2C8287A23FA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4C971BA4-6168-4570-A423-8F97D856A022}" type="datetimeFigureOut">
              <a:rPr lang="ru-RU"/>
              <a:pPr>
                <a:defRPr/>
              </a:pPr>
              <a:t>04.12.2015</a:t>
            </a:fld>
            <a:endParaRPr lang="ru-RU" alt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BE901B63-C7A4-4543-B260-19AF9D90D3B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7168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gif"/><Relationship Id="rId9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24048" y="1052735"/>
            <a:ext cx="7772400" cy="4323160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4400" b="1" kern="1200">
                <a:solidFill>
                  <a:srgbClr val="C00000"/>
                </a:solidFill>
                <a:latin typeface="Times New Roman" pitchFamily="18" charset="0"/>
              </a:rPr>
              <a:t>Welcome to Brain Ring!</a:t>
            </a:r>
            <a:endParaRPr lang="ru-RU" sz="4400" b="1" kern="12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979613" y="3575050"/>
            <a:ext cx="4897437" cy="1443038"/>
          </a:xfrm>
          <a:solidFill>
            <a:schemeClr val="bg1"/>
          </a:solidFill>
          <a:ln cap="flat" algn="ctr">
            <a:solidFill>
              <a:srgbClr val="0070C0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>
              <a:solidFill>
                <a:srgbClr val="0D0D0D"/>
              </a:solidFill>
              <a:latin typeface="Cambria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>
                <a:solidFill>
                  <a:srgbClr val="0D0D0D"/>
                </a:solidFill>
                <a:latin typeface="Cambria" pitchFamily="18" charset="0"/>
              </a:rPr>
              <a:t> </a:t>
            </a:r>
            <a:r>
              <a:rPr lang="en-US" sz="3200">
                <a:solidFill>
                  <a:srgbClr val="0D0D0D"/>
                </a:solidFill>
                <a:latin typeface="Cambria" pitchFamily="18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Times New Roman" pitchFamily="18" charset="0"/>
              </a:rPr>
              <a:t>“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My Favourite Sport”</a:t>
            </a:r>
            <a:endParaRPr lang="ru-RU" sz="3200" b="1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3317" name="Picture 2" descr="j0233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765175"/>
            <a:ext cx="22320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 descr="j0301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652963"/>
            <a:ext cx="1800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j01990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789363"/>
            <a:ext cx="157162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 descr="C:\Program Files\Microsoft Office\CLIPART\PUB60COR\SL01395_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3716338"/>
            <a:ext cx="1512887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2 </a:t>
            </a:r>
            <a:r>
              <a:rPr lang="ru-RU" sz="3800" smtClean="0">
                <a:latin typeface="Times New Roman" pitchFamily="18" charset="0"/>
              </a:rPr>
              <a:t>Warming </a:t>
            </a:r>
            <a:r>
              <a:rPr lang="en-US" sz="3800" smtClean="0">
                <a:latin typeface="Times New Roman" pitchFamily="18" charset="0"/>
              </a:rPr>
              <a:t>up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100">
                <a:solidFill>
                  <a:srgbClr val="FFFFFF"/>
                </a:solidFill>
              </a:rPr>
              <a:t>4. What is your favourite sport? </a:t>
            </a:r>
            <a:endParaRPr lang="ru-RU" sz="710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endParaRPr lang="ru-RU" sz="71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2 </a:t>
            </a:r>
            <a:r>
              <a:rPr lang="ru-RU" sz="3800" smtClean="0">
                <a:latin typeface="Times New Roman" pitchFamily="18" charset="0"/>
              </a:rPr>
              <a:t>Warming </a:t>
            </a:r>
            <a:r>
              <a:rPr lang="en-US" sz="3800" smtClean="0">
                <a:latin typeface="Times New Roman" pitchFamily="18" charset="0"/>
              </a:rPr>
              <a:t>up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solidFill>
            <a:srgbClr val="B48FEB"/>
          </a:solidFill>
          <a:ln w="25400" cap="flat" algn="ctr">
            <a:solidFill>
              <a:srgbClr val="A6947C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100">
                <a:solidFill>
                  <a:srgbClr val="FFFFFF"/>
                </a:solidFill>
              </a:rPr>
              <a:t>5. What sports are you fond of?</a:t>
            </a:r>
            <a:endParaRPr lang="ru-RU" sz="7100">
              <a:solidFill>
                <a:srgbClr val="FFFF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2 </a:t>
            </a:r>
            <a:r>
              <a:rPr lang="ru-RU" sz="3800" smtClean="0">
                <a:latin typeface="Times New Roman" pitchFamily="18" charset="0"/>
              </a:rPr>
              <a:t>Warming </a:t>
            </a:r>
            <a:r>
              <a:rPr lang="en-US" sz="3800" smtClean="0">
                <a:latin typeface="Times New Roman" pitchFamily="18" charset="0"/>
              </a:rPr>
              <a:t>up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7100">
                <a:solidFill>
                  <a:srgbClr val="FFFFFF"/>
                </a:solidFill>
              </a:rPr>
              <a:t>6. </a:t>
            </a:r>
            <a:r>
              <a:rPr lang="en-US" sz="5800">
                <a:solidFill>
                  <a:srgbClr val="FFFFFF"/>
                </a:solidFill>
              </a:rPr>
              <a:t>How many Physical training lessons a week do you have at the college?</a:t>
            </a:r>
            <a:endParaRPr lang="ru-RU" sz="5800">
              <a:solidFill>
                <a:srgbClr val="FFFF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5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2 </a:t>
            </a:r>
            <a:r>
              <a:rPr lang="ru-RU" sz="3800" smtClean="0">
                <a:latin typeface="Times New Roman" pitchFamily="18" charset="0"/>
              </a:rPr>
              <a:t>Warming </a:t>
            </a:r>
            <a:r>
              <a:rPr lang="en-US" sz="3800" smtClean="0">
                <a:latin typeface="Times New Roman" pitchFamily="18" charset="0"/>
              </a:rPr>
              <a:t>up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100">
                <a:solidFill>
                  <a:srgbClr val="FFFFFF"/>
                </a:solidFill>
              </a:rPr>
              <a:t>7. What sport club do you attend? </a:t>
            </a:r>
            <a:endParaRPr lang="ru-RU" sz="710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endParaRPr lang="ru-RU" sz="71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2 </a:t>
            </a:r>
            <a:r>
              <a:rPr lang="ru-RU" sz="3800" smtClean="0">
                <a:latin typeface="Times New Roman" pitchFamily="18" charset="0"/>
              </a:rPr>
              <a:t>Warming </a:t>
            </a:r>
            <a:r>
              <a:rPr lang="en-US" sz="3800" smtClean="0">
                <a:latin typeface="Times New Roman" pitchFamily="18" charset="0"/>
              </a:rPr>
              <a:t>up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100">
                <a:solidFill>
                  <a:srgbClr val="FFFFFF"/>
                </a:solidFill>
              </a:rPr>
              <a:t>8. What kinds of sports do you enjoy watching on TV?</a:t>
            </a:r>
            <a:endParaRPr lang="ru-RU" sz="71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ln>
            <a:solidFill>
              <a:schemeClr val="bg1"/>
            </a:solidFill>
          </a:ln>
        </p:spPr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3 Crossword Puzzle</a:t>
            </a:r>
            <a:endParaRPr lang="ru-RU" sz="3800" smtClean="0">
              <a:latin typeface="Times New Roman" pitchFamily="18" charset="0"/>
            </a:endParaRPr>
          </a:p>
        </p:txBody>
      </p:sp>
      <p:pic>
        <p:nvPicPr>
          <p:cNvPr id="27650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 r="14906" b="16005"/>
          <a:stretch>
            <a:fillRect/>
          </a:stretch>
        </p:blipFill>
        <p:spPr>
          <a:xfrm>
            <a:off x="179388" y="1196975"/>
            <a:ext cx="4105275" cy="3024188"/>
          </a:xfrm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284663" y="1268413"/>
            <a:ext cx="4572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Horizontal:</a:t>
            </a:r>
          </a:p>
          <a:p>
            <a:r>
              <a:rPr lang="en-US" sz="1600" b="1">
                <a:latin typeface="Times New Roman" pitchFamily="18" charset="0"/>
              </a:rPr>
              <a:t>1. It is just like running, but here speed is not so important.</a:t>
            </a:r>
          </a:p>
          <a:p>
            <a:r>
              <a:rPr lang="en-US" sz="1600" b="1">
                <a:latin typeface="Times New Roman" pitchFamily="18" charset="0"/>
              </a:rPr>
              <a:t>2. A game played by two teams of five players each who try to through a large inflated ball into a basket.</a:t>
            </a:r>
          </a:p>
          <a:p>
            <a:r>
              <a:rPr lang="en-US" sz="1600" b="1">
                <a:latin typeface="Times New Roman" pitchFamily="18" charset="0"/>
              </a:rPr>
              <a:t>3. A kind of sport which consists of exercises to develop strong and graceful bodies.</a:t>
            </a:r>
          </a:p>
          <a:p>
            <a:r>
              <a:rPr lang="en-US" sz="1600" b="1">
                <a:latin typeface="Times New Roman" pitchFamily="18" charset="0"/>
              </a:rPr>
              <a:t>4. Fight with the fists usually with thick gloves for sport.</a:t>
            </a:r>
          </a:p>
          <a:p>
            <a:r>
              <a:rPr lang="en-US" sz="1600" b="1">
                <a:latin typeface="Times New Roman" pitchFamily="18" charset="0"/>
              </a:rPr>
              <a:t>5. A game for two or four players who hit a ball backwards and forwards across a net.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250825" y="4292600"/>
            <a:ext cx="842486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Vertical:</a:t>
            </a:r>
            <a:endParaRPr lang="en-US" sz="1600">
              <a:latin typeface="Times New Roman" pitchFamily="18" charset="0"/>
            </a:endParaRPr>
          </a:p>
          <a:p>
            <a:r>
              <a:rPr lang="en-US" sz="1600" b="1">
                <a:latin typeface="Times New Roman" pitchFamily="18" charset="0"/>
              </a:rPr>
              <a:t>1.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A game played by two teams which try to kick an inflated ball into their opponents’ goal.</a:t>
            </a:r>
          </a:p>
          <a:p>
            <a:r>
              <a:rPr lang="en-US" sz="1600" b="1">
                <a:latin typeface="Times New Roman" pitchFamily="18" charset="0"/>
              </a:rPr>
              <a:t>2. A game in which players on each side of a high net try to keep a ball in motion by hitting it with their hands back and forth over the net without letting it touch the ground.</a:t>
            </a:r>
          </a:p>
          <a:p>
            <a:r>
              <a:rPr lang="en-US" sz="1600" b="1">
                <a:latin typeface="Times New Roman" pitchFamily="18" charset="0"/>
              </a:rPr>
              <a:t>3. A game played on a field or on ice by two teams of 11 players with curved sticks and a rubber disk.</a:t>
            </a:r>
          </a:p>
          <a:p>
            <a:r>
              <a:rPr lang="en-US" sz="1600" b="1">
                <a:latin typeface="Times New Roman" pitchFamily="18" charset="0"/>
              </a:rPr>
              <a:t>4. A sport of jumping or falling into water from a platform sometimes while performing acrobatics.</a:t>
            </a:r>
          </a:p>
          <a:p>
            <a:r>
              <a:rPr lang="en-US" sz="1600" b="1">
                <a:latin typeface="Times New Roman" pitchFamily="18" charset="0"/>
              </a:rPr>
              <a:t>5. Winter sport in which the participants use skis to glade on snow.</a:t>
            </a:r>
          </a:p>
          <a:p>
            <a:r>
              <a:rPr lang="en-US" sz="1600" b="1">
                <a:latin typeface="Times New Roman" pitchFamily="18" charset="0"/>
              </a:rPr>
              <a:t>6. A sport or recreational activity which consists of travelling on ice using skates.</a:t>
            </a:r>
            <a:endParaRPr lang="ru-RU" sz="1600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The Clue to the Crossword Puzzle</a:t>
            </a:r>
            <a:endParaRPr lang="ru-RU" sz="3800" smtClean="0">
              <a:latin typeface="Times New Roman" pitchFamily="18" charset="0"/>
            </a:endParaRPr>
          </a:p>
        </p:txBody>
      </p:sp>
      <p:pic>
        <p:nvPicPr>
          <p:cNvPr id="28674" name="Содержимое 3"/>
          <p:cNvPicPr>
            <a:picLocks noGrp="1"/>
          </p:cNvPicPr>
          <p:nvPr>
            <p:ph idx="4294967295"/>
          </p:nvPr>
        </p:nvPicPr>
        <p:blipFill>
          <a:blip r:embed="rId2">
            <a:lum contrast="12000"/>
          </a:blip>
          <a:srcRect l="-11049" t="-4135" r="1654" b="13560"/>
          <a:stretch>
            <a:fillRect/>
          </a:stretch>
        </p:blipFill>
        <p:spPr>
          <a:xfrm>
            <a:off x="1116013" y="1412875"/>
            <a:ext cx="6192837" cy="4103688"/>
          </a:xfrm>
        </p:spPr>
      </p:pic>
      <p:pic>
        <p:nvPicPr>
          <p:cNvPr id="28675" name="Picture 2" descr="C:\Users\qwerty\Pictures\кроссворд по теме Спорт английский.png"/>
          <p:cNvPicPr>
            <a:picLocks noChangeAspect="1" noChangeArrowheads="1"/>
          </p:cNvPicPr>
          <p:nvPr/>
        </p:nvPicPr>
        <p:blipFill>
          <a:blip r:embed="rId3"/>
          <a:srcRect r="13963" b="14760"/>
          <a:stretch>
            <a:fillRect/>
          </a:stretch>
        </p:blipFill>
        <p:spPr bwMode="auto">
          <a:xfrm>
            <a:off x="1331913" y="1484313"/>
            <a:ext cx="576103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4 Listening.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4294967295"/>
          </p:nvPr>
        </p:nvSpPr>
        <p:spPr>
          <a:xfrm>
            <a:off x="539750" y="1196975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Listen to the dialogue and do the task</a:t>
            </a:r>
          </a:p>
        </p:txBody>
      </p:sp>
      <p:graphicFrame>
        <p:nvGraphicFramePr>
          <p:cNvPr id="30746" name="Group 26"/>
          <p:cNvGraphicFramePr>
            <a:graphicFrameLocks noGrp="1"/>
          </p:cNvGraphicFramePr>
          <p:nvPr/>
        </p:nvGraphicFramePr>
        <p:xfrm>
          <a:off x="142875" y="1857375"/>
          <a:ext cx="8572500" cy="4071940"/>
        </p:xfrm>
        <a:graphic>
          <a:graphicData uri="http://schemas.openxmlformats.org/drawingml/2006/table">
            <a:tbl>
              <a:tblPr/>
              <a:tblGrid>
                <a:gridCol w="4487863"/>
                <a:gridCol w="4084637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Question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Answer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What kind of sport does the woman prefer?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The woman prefers…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2.What kind of sport does the man prefer?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The man prefers…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Do they like to do sports or to watch sports on TV?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They like to…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1063625"/>
          </a:xfrm>
          <a:ln>
            <a:solidFill>
              <a:schemeClr val="bg1"/>
            </a:solidFill>
          </a:ln>
        </p:spPr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5 Back Translation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1891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 algn="ctr" eaLnBrk="1" hangingPunct="1">
              <a:lnSpc>
                <a:spcPct val="90000"/>
              </a:lnSpc>
              <a:buFont typeface="Calibri" pitchFamily="34" charset="0"/>
              <a:buAutoNum type="arabicPeriod"/>
              <a:defRPr/>
            </a:pPr>
            <a:r>
              <a:rPr lang="ru-RU" sz="5100"/>
              <a:t>Я люблю спорт и я занимаюсь спортом. 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/>
              <a:t> 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</p:txBody>
      </p:sp>
      <p:pic>
        <p:nvPicPr>
          <p:cNvPr id="30723" name="Picture 4" descr="C:\Program Files\Microsoft Office\CLIPART\PUB60COR\J032469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4071938"/>
            <a:ext cx="180498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5 Back Translation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47491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5100"/>
              <a:t>2. </a:t>
            </a:r>
            <a:r>
              <a:rPr lang="ru-RU" sz="5100"/>
              <a:t>Я активен в спорте и увлекаюсь легкой атлетикой.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5100"/>
          </a:p>
        </p:txBody>
      </p:sp>
      <p:pic>
        <p:nvPicPr>
          <p:cNvPr id="31747" name="Picture 3" descr="C:\Program Files\Microsoft Office\CLIPART\PUB60COR\PE03795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286250"/>
            <a:ext cx="300037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C:\Program Files\Microsoft Office\CLIPART\PUB60COR\SL0139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357563"/>
            <a:ext cx="15128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Why do we need sport in our life?</a:t>
            </a:r>
            <a:br>
              <a:rPr lang="en-US" sz="3800" smtClean="0">
                <a:latin typeface="Times New Roman" pitchFamily="18" charset="0"/>
              </a:rPr>
            </a:b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857250"/>
            <a:ext cx="8229600" cy="526891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>
                <a:latin typeface="Times New Roman" pitchFamily="18" charset="0"/>
              </a:rPr>
              <a:t>Listen to a small poem about sports and answer the given question: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Sport is fun for boys and girls.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It’s much better than the toys.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You can sledge and ski, and skate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And play snowballs with Kate.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You can swim and play football,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Hockey, tennis, basketball.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You can jump and you can run.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You can have a lot of fun!</a:t>
            </a:r>
            <a:endParaRPr lang="ru-RU" sz="2800" b="1" smtClean="0">
              <a:latin typeface="Times New Roman" pitchFamily="18" charset="0"/>
            </a:endParaRPr>
          </a:p>
        </p:txBody>
      </p:sp>
      <p:pic>
        <p:nvPicPr>
          <p:cNvPr id="14339" name="Picture 3" descr="C:\Program Files\Microsoft Office\CLIPART\PUB60COR\J031881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484313"/>
            <a:ext cx="18510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5 Back Translation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4050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5100"/>
              <a:t>3. </a:t>
            </a:r>
            <a:r>
              <a:rPr lang="ru-RU" sz="5100"/>
              <a:t>Я играю в настольный теннис и в волейбол.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5100"/>
          </a:p>
        </p:txBody>
      </p:sp>
      <p:pic>
        <p:nvPicPr>
          <p:cNvPr id="32771" name="Picture 2" descr="C:\Program Files\Microsoft Office\MEDIA\CAGCAT10\J030148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933825"/>
            <a:ext cx="2455862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5 Back Translation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47491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5100"/>
              <a:t>4.</a:t>
            </a:r>
            <a:r>
              <a:rPr lang="en-US" sz="5900"/>
              <a:t> </a:t>
            </a:r>
            <a:r>
              <a:rPr lang="ru-RU" sz="5100"/>
              <a:t>Мне нравится футбол и бег трусцой.</a:t>
            </a: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ru-RU" sz="5100"/>
          </a:p>
        </p:txBody>
      </p:sp>
      <p:pic>
        <p:nvPicPr>
          <p:cNvPr id="33795" name="Picture 2" descr="C:\Program Files\Microsoft Office\CLIPART\PUB60COR\BD00173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4071938"/>
            <a:ext cx="118110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C:\Program Files\Microsoft Office\CLIPART\PUB60COR\SL01040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928688"/>
            <a:ext cx="89376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5 Back Translation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3336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5100"/>
              <a:t>5. </a:t>
            </a:r>
            <a:r>
              <a:rPr lang="ru-RU" sz="5100"/>
              <a:t>Я посещаю уроки физкультуры в колледже.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5100"/>
          </a:p>
        </p:txBody>
      </p:sp>
      <p:pic>
        <p:nvPicPr>
          <p:cNvPr id="34819" name="Picture 2" descr="C:\Program Files\Microsoft Office\CLIPART\PUB60COR\PE00555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4143375"/>
            <a:ext cx="1928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5 Back Translation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1161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5100"/>
              <a:t>6. Я посещаю спортивную секцию по баскетболу.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5100"/>
          </a:p>
        </p:txBody>
      </p:sp>
      <p:pic>
        <p:nvPicPr>
          <p:cNvPr id="3584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929063"/>
            <a:ext cx="21431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5 Back Translation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229600" cy="2089150"/>
          </a:xfrm>
          <a:solidFill>
            <a:srgbClr val="B48FEB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5100"/>
              <a:t>7. Я принимаю участие в спортивных соревнованиях.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5100"/>
          </a:p>
        </p:txBody>
      </p:sp>
      <p:pic>
        <p:nvPicPr>
          <p:cNvPr id="36867" name="Picture 3" descr="C:\Program Files\Microsoft Office\CLIPART\PUB60COR\J0341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500438"/>
            <a:ext cx="15113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5 Back Translation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789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333625"/>
          </a:xfrm>
          <a:solidFill>
            <a:srgbClr val="92D050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5100" smtClean="0"/>
              <a:t>8. Я иногда смотрю спорт по телевизору.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5100" smtClean="0"/>
          </a:p>
        </p:txBody>
      </p:sp>
      <p:pic>
        <p:nvPicPr>
          <p:cNvPr id="37891" name="Picture 2" descr="C:\Documents and Settings\All Users\Application Data\Microsoft\User Account Pictures\Default Pictures\SpongeBob (16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836613"/>
            <a:ext cx="11461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5 Back Translation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23034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5100"/>
              <a:t>9. Спорт – это здоровье, долголетие и приятный внешний вид.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5100"/>
          </a:p>
        </p:txBody>
      </p:sp>
      <p:pic>
        <p:nvPicPr>
          <p:cNvPr id="38915" name="Picture 2" descr="C:\Program Files\Microsoft Office\CLIPART\PUB60COR\J010185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716338"/>
            <a:ext cx="14398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5 Back Translation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229600" cy="208915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5100"/>
              <a:t>10. Спорт – это популярное времяпровождение.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5100"/>
          </a:p>
        </p:txBody>
      </p:sp>
      <p:pic>
        <p:nvPicPr>
          <p:cNvPr id="39939" name="Picture 2" descr="C:\Program Files\Microsoft Office\CLIPART\PUB60COR\J029775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076700"/>
            <a:ext cx="2857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6 Reading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40962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268413"/>
            <a:ext cx="8229600" cy="4875212"/>
          </a:xfrm>
          <a:solidFill>
            <a:srgbClr val="FAC090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>
                <a:latin typeface="Times New Roman" pitchFamily="18" charset="0"/>
              </a:rPr>
              <a:t>What is Tony’s attitude to sport? What kind of sports is his favourite?</a:t>
            </a:r>
            <a:endParaRPr lang="ru-RU" sz="21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smtClean="0">
                <a:latin typeface="Times New Roman" pitchFamily="18" charset="0"/>
              </a:rPr>
              <a:t>Tony, 20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1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1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>
                <a:latin typeface="Times New Roman" pitchFamily="18" charset="0"/>
              </a:rPr>
              <a:t>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>
                <a:latin typeface="Times New Roman" pitchFamily="18" charset="0"/>
              </a:rPr>
              <a:t>              Oh, I love sport. I’m very active in sports. I go jogging every week, and besides that, I play tennis now and then. My favourite sport, however, is football. My life would be boring without it. I think, I love it, because it’s a team game and you need all kind of skills. You must be fit, you must look at what your teammates do, and you need a quick brain.  I’m a member of our local football team. I make new friends. Last year we went on a big holiday trip to Italy together! Sport keeps you fit and healthy.</a:t>
            </a:r>
            <a:endParaRPr lang="ru-RU" sz="26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smtClean="0"/>
              <a:t> </a:t>
            </a:r>
            <a:endParaRPr lang="ru-RU" sz="2200" smtClean="0"/>
          </a:p>
          <a:p>
            <a:pPr eaLnBrk="1" hangingPunct="1">
              <a:lnSpc>
                <a:spcPct val="80000"/>
              </a:lnSpc>
            </a:pPr>
            <a:endParaRPr lang="ru-RU" sz="2100" smtClean="0"/>
          </a:p>
          <a:p>
            <a:pPr eaLnBrk="1" hangingPunct="1">
              <a:lnSpc>
                <a:spcPct val="80000"/>
              </a:lnSpc>
            </a:pPr>
            <a:endParaRPr lang="ru-RU" sz="2100" smtClean="0"/>
          </a:p>
        </p:txBody>
      </p:sp>
      <p:pic>
        <p:nvPicPr>
          <p:cNvPr id="40963" name="Picture 2" descr="C:\Program Files\Microsoft Office\OFFICE11\SAMPLES\EMPID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89138"/>
            <a:ext cx="10080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0113" y="115888"/>
            <a:ext cx="7786687" cy="649287"/>
          </a:xfrm>
        </p:spPr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7 Speaking (Monologue) 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41986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268413"/>
            <a:ext cx="8229600" cy="4464050"/>
          </a:xfrm>
          <a:solidFill>
            <a:srgbClr val="C3D69B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b="1" smtClean="0"/>
              <a:t> </a:t>
            </a:r>
            <a:r>
              <a:rPr lang="en-US" sz="2300" b="1" smtClean="0">
                <a:latin typeface="Times New Roman" pitchFamily="18" charset="0"/>
                <a:cs typeface="Times New Roman" pitchFamily="18" charset="0"/>
              </a:rPr>
              <a:t>«My favourite Sport».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300" b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ЛЛС </a:t>
            </a:r>
            <a:r>
              <a:rPr lang="en-US" sz="23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3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I’d like to tell you about...It is…</a:t>
            </a:r>
            <a:endParaRPr lang="ru-RU" sz="23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… is my favourite because……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I’ve been doing/playing ….since</a:t>
            </a:r>
            <a:endParaRPr lang="ru-RU" sz="23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……is a winter/summer/all-season/team/individual..</a:t>
            </a:r>
            <a:endParaRPr lang="ru-RU" sz="23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This sport is popular because it…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Millions people throughout Russia play ….It is really popular.</a:t>
            </a:r>
            <a:endParaRPr lang="ru-RU" sz="23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As for me, I attend…. and take part in…..</a:t>
            </a:r>
            <a:endParaRPr lang="ru-RU" sz="23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700" smtClean="0">
                <a:latin typeface="Times New Roman" pitchFamily="18" charset="0"/>
                <a:cs typeface="Times New Roman" pitchFamily="18" charset="0"/>
              </a:rPr>
              <a:t>…….</a:t>
            </a:r>
            <a:endParaRPr lang="ru-RU" sz="17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70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7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ru-RU" sz="17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990600"/>
          </a:xfrm>
        </p:spPr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Now we are going to play Brain Ring!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4789487"/>
          </a:xfrm>
          <a:solidFill>
            <a:srgbClr val="FFCCCC"/>
          </a:solidFill>
          <a:ln w="25400" cap="flat" algn="ctr"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You have seven tasks to do during the game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en-US" smtClean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sz="3600" b="1" smtClean="0">
                <a:solidFill>
                  <a:schemeClr val="tx2"/>
                </a:solidFill>
                <a:latin typeface="Times New Roman" pitchFamily="18" charset="0"/>
              </a:rPr>
              <a:t>All Kinds of Sports.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>
                <a:solidFill>
                  <a:schemeClr val="tx2"/>
                </a:solidFill>
                <a:latin typeface="Times New Roman" pitchFamily="18" charset="0"/>
              </a:rPr>
              <a:t>2. Warming Up.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>
                <a:solidFill>
                  <a:schemeClr val="tx2"/>
                </a:solidFill>
                <a:latin typeface="Times New Roman" pitchFamily="18" charset="0"/>
              </a:rPr>
              <a:t>3. Crossword Puzzle.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>
                <a:solidFill>
                  <a:schemeClr val="tx2"/>
                </a:solidFill>
                <a:latin typeface="Times New Roman" pitchFamily="18" charset="0"/>
              </a:rPr>
              <a:t>4. Listening</a:t>
            </a:r>
            <a:r>
              <a:rPr lang="ru-RU" sz="3600" b="1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en-US" sz="36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>
                <a:solidFill>
                  <a:schemeClr val="tx2"/>
                </a:solidFill>
                <a:latin typeface="Times New Roman" pitchFamily="18" charset="0"/>
              </a:rPr>
              <a:t>5. Back Translation</a:t>
            </a:r>
            <a:r>
              <a:rPr lang="ru-RU" sz="3600" b="1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en-US" sz="36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>
                <a:solidFill>
                  <a:schemeClr val="tx2"/>
                </a:solidFill>
                <a:latin typeface="Times New Roman" pitchFamily="18" charset="0"/>
              </a:rPr>
              <a:t>6. Reading</a:t>
            </a:r>
            <a:r>
              <a:rPr lang="ru-RU" sz="3600" b="1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en-US" sz="36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>
                <a:solidFill>
                  <a:schemeClr val="tx2"/>
                </a:solidFill>
                <a:latin typeface="Times New Roman" pitchFamily="18" charset="0"/>
              </a:rPr>
              <a:t>7. Speaking (Monologue)</a:t>
            </a:r>
            <a:r>
              <a:rPr lang="ru-RU" sz="3600" b="1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en-US" sz="3600" b="1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Finish the game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>
          <a:solidFill>
            <a:srgbClr val="FFCCCC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</a:rPr>
              <a:t>Count the balls you got for each task and determine the winner!</a:t>
            </a:r>
          </a:p>
        </p:txBody>
      </p:sp>
      <p:pic>
        <p:nvPicPr>
          <p:cNvPr id="43011" name="Picture 3" descr="C:\Program Files\Microsoft Office\CLIPART\PUB60COR\J0341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997200"/>
            <a:ext cx="14414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765175"/>
            <a:ext cx="8066087" cy="646113"/>
          </a:xfrm>
        </p:spPr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Express your attitude to the game and to your work at the lesson</a:t>
            </a:r>
            <a:r>
              <a:rPr lang="ru-RU" sz="3800" smtClean="0">
                <a:latin typeface="Times New Roman" pitchFamily="18" charset="0"/>
              </a:rPr>
              <a:t/>
            </a:r>
            <a:br>
              <a:rPr lang="ru-RU" sz="3800" smtClean="0">
                <a:latin typeface="Times New Roman" pitchFamily="18" charset="0"/>
              </a:rPr>
            </a:b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2875"/>
            <a:ext cx="8229600" cy="4718050"/>
          </a:xfrm>
          <a:solidFill>
            <a:srgbClr val="FFCCCC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1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100" smtClean="0">
                <a:latin typeface="Times New Roman" pitchFamily="18" charset="0"/>
              </a:rPr>
              <a:t>I am …..                about the lesson, because…  </a:t>
            </a:r>
          </a:p>
          <a:p>
            <a:pPr eaLnBrk="1" hangingPunct="1">
              <a:lnSpc>
                <a:spcPct val="90000"/>
              </a:lnSpc>
            </a:pPr>
            <a:endParaRPr lang="en-US" sz="21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100" smtClean="0">
                <a:latin typeface="Times New Roman" pitchFamily="18" charset="0"/>
              </a:rPr>
              <a:t>I am not ….          about the lesson, because…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1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100" smtClean="0">
                <a:latin typeface="Times New Roman" pitchFamily="18" charset="0"/>
              </a:rPr>
              <a:t>I worked hard and I am …. </a:t>
            </a:r>
          </a:p>
          <a:p>
            <a:pPr eaLnBrk="1" hangingPunct="1">
              <a:lnSpc>
                <a:spcPct val="90000"/>
              </a:lnSpc>
            </a:pPr>
            <a:endParaRPr lang="en-US" sz="21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100" smtClean="0">
                <a:latin typeface="Times New Roman" pitchFamily="18" charset="0"/>
              </a:rPr>
              <a:t>I learned to …</a:t>
            </a:r>
          </a:p>
          <a:p>
            <a:pPr eaLnBrk="1" hangingPunct="1">
              <a:lnSpc>
                <a:spcPct val="90000"/>
              </a:lnSpc>
            </a:pPr>
            <a:endParaRPr lang="en-US" sz="21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100" smtClean="0">
                <a:latin typeface="Times New Roman" pitchFamily="18" charset="0"/>
              </a:rPr>
              <a:t>Sorry, I didn’t ….</a:t>
            </a:r>
          </a:p>
          <a:p>
            <a:pPr eaLnBrk="1" hangingPunct="1">
              <a:lnSpc>
                <a:spcPct val="90000"/>
              </a:lnSpc>
            </a:pPr>
            <a:endParaRPr lang="en-US" sz="26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100" smtClean="0">
                <a:latin typeface="Times New Roman" pitchFamily="18" charset="0"/>
              </a:rPr>
              <a:t>I am sorry I didn’t work. I was lazy.</a:t>
            </a:r>
            <a:r>
              <a:rPr lang="en-US" sz="2600" smtClean="0"/>
              <a:t> </a:t>
            </a:r>
            <a:endParaRPr lang="ru-RU" sz="2600" smtClean="0"/>
          </a:p>
        </p:txBody>
      </p:sp>
      <p:pic>
        <p:nvPicPr>
          <p:cNvPr id="44035" name="Picture 4" descr="8442327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557338"/>
            <a:ext cx="11525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 descr="smile-14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205038"/>
            <a:ext cx="7921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5" descr="C:\Program Files\QIP Infium\Smilies\QIP Infium smilies\g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3716338"/>
            <a:ext cx="64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Рисунок 9" descr="C:\Program Files\QIP Infium\Smilies\QIP Infium smilies\h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3716338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9" descr="depositphotos_9273311-Whistling-emot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3716338"/>
            <a:ext cx="7207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0" descr="ANd9GcQJc63fl1_TOguybpUBOoG45DzmgKp8LVPM0g7PzpfMB2JldZU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2924175"/>
            <a:ext cx="5032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1" descr="726424_450x4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4437063"/>
            <a:ext cx="6477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Rectangle 14"/>
          <p:cNvSpPr>
            <a:spLocks noChangeArrowheads="1"/>
          </p:cNvSpPr>
          <p:nvPr/>
        </p:nvSpPr>
        <p:spPr bwMode="auto">
          <a:xfrm>
            <a:off x="0" y="37941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44043" name="Рисунок 3" descr="C:\Program Files\The Bat!\Images\Default\oops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3800" y="5445125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4" name="Rectangle 15"/>
          <p:cNvSpPr>
            <a:spLocks noChangeArrowheads="1"/>
          </p:cNvSpPr>
          <p:nvPr/>
        </p:nvSpPr>
        <p:spPr bwMode="auto">
          <a:xfrm>
            <a:off x="0" y="171450"/>
            <a:ext cx="1873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1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Literature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450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41438"/>
            <a:ext cx="8229600" cy="4784725"/>
          </a:xfrm>
          <a:solidFill>
            <a:srgbClr val="FFCCCC"/>
          </a:solidFill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А. </a:t>
            </a:r>
            <a:r>
              <a:rPr lang="ru-RU" sz="2400" dirty="0" err="1" smtClean="0">
                <a:latin typeface="Times New Roman" pitchFamily="18" charset="0"/>
              </a:rPr>
              <a:t>Хорнби</a:t>
            </a:r>
            <a:r>
              <a:rPr lang="ru-RU" sz="2400" dirty="0" smtClean="0">
                <a:latin typeface="Times New Roman" pitchFamily="18" charset="0"/>
              </a:rPr>
              <a:t>, Э. </a:t>
            </a:r>
            <a:r>
              <a:rPr lang="ru-RU" sz="2400" dirty="0" err="1" smtClean="0">
                <a:latin typeface="Times New Roman" pitchFamily="18" charset="0"/>
              </a:rPr>
              <a:t>Гейтенби</a:t>
            </a:r>
            <a:r>
              <a:rPr lang="ru-RU" sz="2400" dirty="0" smtClean="0">
                <a:latin typeface="Times New Roman" pitchFamily="18" charset="0"/>
              </a:rPr>
              <a:t>, Х. </a:t>
            </a:r>
            <a:r>
              <a:rPr lang="ru-RU" sz="2400" dirty="0" err="1" smtClean="0">
                <a:latin typeface="Times New Roman" pitchFamily="18" charset="0"/>
              </a:rPr>
              <a:t>Уэйкфилд</a:t>
            </a:r>
            <a:r>
              <a:rPr lang="ru-RU" sz="2400" dirty="0" smtClean="0">
                <a:latin typeface="Times New Roman" pitchFamily="18" charset="0"/>
              </a:rPr>
              <a:t>. Толковый словарь английского </a:t>
            </a:r>
            <a:r>
              <a:rPr lang="ru-RU" sz="2400" dirty="0" err="1" smtClean="0">
                <a:latin typeface="Times New Roman" pitchFamily="18" charset="0"/>
              </a:rPr>
              <a:t>языка.Издательство</a:t>
            </a:r>
            <a:r>
              <a:rPr lang="ru-RU" sz="2400" dirty="0" smtClean="0">
                <a:latin typeface="Times New Roman" pitchFamily="18" charset="0"/>
              </a:rPr>
              <a:t> «Сигма-пресс», </a:t>
            </a:r>
            <a:r>
              <a:rPr lang="ru-RU" sz="2400" dirty="0" smtClean="0">
                <a:latin typeface="Times New Roman" pitchFamily="18" charset="0"/>
              </a:rPr>
              <a:t>2011</a:t>
            </a:r>
            <a:r>
              <a:rPr lang="ru-RU" sz="2400" dirty="0" smtClean="0">
                <a:latin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400" dirty="0" err="1" smtClean="0">
                <a:latin typeface="Times New Roman" pitchFamily="18" charset="0"/>
              </a:rPr>
              <a:t>Павлоцкий</a:t>
            </a:r>
            <a:r>
              <a:rPr lang="ru-RU" sz="2400" dirty="0" smtClean="0">
                <a:latin typeface="Times New Roman" pitchFamily="18" charset="0"/>
              </a:rPr>
              <a:t> В.М. Ключ к успеху. Учебное пособие по английскому языку.- СПб.:</a:t>
            </a:r>
            <a:r>
              <a:rPr lang="ru-RU" sz="2400" dirty="0" smtClean="0">
                <a:latin typeface="Times New Roman" pitchFamily="18" charset="0"/>
              </a:rPr>
              <a:t>КАРО,2009.-</a:t>
            </a:r>
            <a:r>
              <a:rPr lang="ru-RU" sz="2400" dirty="0" smtClean="0">
                <a:latin typeface="Times New Roman" pitchFamily="18" charset="0"/>
              </a:rPr>
              <a:t>240с.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Тимофеев В.Г., Вильнер А.Б., Колесникова И.Л. и др</a:t>
            </a:r>
            <a:r>
              <a:rPr lang="ru-RU" sz="2400" i="1" dirty="0" smtClean="0">
                <a:latin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</a:rPr>
              <a:t> Учебник английского языка для 10 класса (базовый уровень) / под ред. В.Г. Тимофеева. – М.: Издательский центр «Академия», </a:t>
            </a:r>
            <a:r>
              <a:rPr lang="ru-RU" sz="2400" dirty="0" smtClean="0">
                <a:latin typeface="Times New Roman" pitchFamily="18" charset="0"/>
              </a:rPr>
              <a:t>2010. </a:t>
            </a:r>
            <a:r>
              <a:rPr lang="ru-RU" sz="2400" dirty="0" smtClean="0">
                <a:latin typeface="Times New Roman" pitchFamily="18" charset="0"/>
              </a:rPr>
              <a:t>– 144 с.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Ширяева И.В. Разговорный английский в диалогах. – </a:t>
            </a:r>
            <a:r>
              <a:rPr lang="ru-RU" sz="2400" dirty="0" err="1" smtClean="0">
                <a:latin typeface="Times New Roman" pitchFamily="18" charset="0"/>
              </a:rPr>
              <a:t>СПб.:КАРО</a:t>
            </a:r>
            <a:r>
              <a:rPr lang="ru-RU" sz="2400" smtClean="0">
                <a:latin typeface="Times New Roman" pitchFamily="18" charset="0"/>
              </a:rPr>
              <a:t>, </a:t>
            </a:r>
            <a:r>
              <a:rPr lang="ru-RU" sz="2400" smtClean="0">
                <a:latin typeface="Times New Roman" pitchFamily="18" charset="0"/>
              </a:rPr>
              <a:t>2009. </a:t>
            </a:r>
            <a:r>
              <a:rPr lang="ru-RU" sz="2400" dirty="0" smtClean="0">
                <a:latin typeface="Times New Roman" pitchFamily="18" charset="0"/>
              </a:rPr>
              <a:t>– 192 с.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Introduction of Captains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>
          <a:solidFill>
            <a:srgbClr val="FFCCCC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    </a:t>
            </a:r>
            <a:r>
              <a:rPr lang="en-US" smtClean="0">
                <a:solidFill>
                  <a:schemeClr val="tx2"/>
                </a:solidFill>
                <a:latin typeface="Times New Roman" pitchFamily="18" charset="0"/>
              </a:rPr>
              <a:t>We have two teams: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  <a:latin typeface="Times New Roman" pitchFamily="18" charset="0"/>
              </a:rPr>
              <a:t>1.“The flowers ”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  <a:latin typeface="Times New Roman" pitchFamily="18" charset="0"/>
              </a:rPr>
              <a:t>                                               2. “The Friends”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6387" name="Рисунок 3" descr="C:\Program Files\Microsoft Office\CLIPART\PUB60COR\J0175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714625"/>
            <a:ext cx="2686050" cy="18542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500438"/>
            <a:ext cx="2570163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1 All Kinds of Sports</a:t>
            </a:r>
            <a:endParaRPr lang="ru-RU" sz="3800" smtClean="0">
              <a:latin typeface="Times New Roman" pitchFamily="18" charset="0"/>
            </a:endParaRPr>
          </a:p>
        </p:txBody>
      </p:sp>
      <p:pic>
        <p:nvPicPr>
          <p:cNvPr id="17410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4313"/>
            <a:ext cx="2305050" cy="1873250"/>
          </a:xfrm>
        </p:spPr>
      </p:pic>
      <p:pic>
        <p:nvPicPr>
          <p:cNvPr id="17411" name="Рисунок 4" descr="&amp;Ocy; &amp;scy;&amp;pcy;&amp;ocy;&amp;rcy;&amp;tcy;&amp;iecy; &amp;pcy;&amp;rcy;&amp;iecy;&amp;zcy;&amp;iecy;&amp;ncy;&amp;tcy;&amp;acy;&amp;tscy;&amp;icy;&amp;icy; - &amp;scy;&amp;kcy;&amp;acy;&amp;chcy;&amp;acy;&amp;tcy;&amp;softcy; &amp;rcy;&amp;iecy;&amp;shcy;&amp;iecy;&amp;bcy;&amp;ncy;&amp;i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484313"/>
            <a:ext cx="266700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&amp;Mcy;&amp;ucy;&amp;tcy;&amp;kcy;&amp;ocy; &amp;pcy;&amp;rcy;&amp;iecy;&amp;dcy;&amp;lcy;&amp;ocy;&amp;zhcy;&amp;icy;&amp;lcy; &amp;pcy;&amp;rcy;&amp;ocy;&amp;vcy;&amp;iecy;&amp;scy;&amp;tcy;&amp;icy; &amp;chcy;&amp;iecy;&amp;mcy;&amp;pcy;&amp;icy;&amp;ocy;&amp;ncy;&amp;acy;&amp;tcy; &amp;Rcy;&amp;ocy;&amp;scy;&amp;scy;&amp;icy;&amp;icy; &amp;pcy;&amp;ocy; &amp;lcy;&amp;iecy;&amp;gcy;&amp;kcy;&amp;ocy;&amp;jcy; &amp;acy;&amp;tcy;&amp;lcy;&amp;iecy;&amp;tcy;&amp;icy;&amp;kcy;&amp;iecy; &amp;vcy; &amp;Icy;&amp;zhcy;&amp;iecy;&amp;vcy;&amp;scy;&amp;kcy;&amp;iecy; / &amp;Icy;&amp;zcy;&amp;vcy;&amp;iecy;&amp;scy;&amp;tcy;&amp;icy;&amp;yacy; &amp;Ucy;&amp;dcy;&amp;mcy;&amp;ucy;&amp;rcy;&amp;tcy;&amp;scy;&amp;kcy;&amp;ocy;&amp;jcy; &amp;Rcy;&amp;iecy;&amp;scy;&amp;pcy;&amp;ucy;&amp;bcy;&amp;lcy;&amp;icy;&amp;k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484313"/>
            <a:ext cx="25638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 descr="&amp;Ucy;&amp;kcy;&amp;rcy;&amp;acy;&amp;icy;&amp;ncy;&amp;acy; &amp;scy;&amp;tcy;&amp;acy;&amp;lcy;&amp;acy; &amp;scy;&amp;acy;&amp;mcy;&amp;ocy;&amp;jcy; &amp;pcy;&amp;rcy;&amp;iecy;&amp;scy;&amp;tcy;&amp;icy;&amp;zhcy;&amp;ncy;&amp;ocy;&amp;jcy; &amp;vcy; &amp;IEcy;&amp;vcy;&amp;rcy;&amp;ocy;&amp;pcy;&amp;iecy; &amp;Scy;&amp;Pcy;&amp;Ocy;&amp;Rcy;&amp;Tcy;&amp;Icy;&amp;Vcy;&amp;Ncy;&amp;Ycy;&amp;Jcy; &amp;Dcy;&amp;Ocy;&amp;Zcy;&amp;Ocy;&amp;R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789363"/>
            <a:ext cx="23764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7" descr="&amp;Scy;&amp;pcy;&amp;ocy;&amp;rcy;&amp;tcy; &amp;khcy;&amp;ucy;&amp;dcy;&amp;ocy;&amp;zhcy;&amp;iecy;&amp;scy;&amp;tcy;&amp;vcy;&amp;iecy;&amp;ncy;&amp;ncy;&amp;acy;&amp;yacy; &amp;gcy;&amp;icy;&amp;mcy;&amp;ncy;&amp;acy;&amp;scy;&amp;tcy;&amp;icy;&amp;kcy;&amp;acy; - &amp;Kcy;&amp;acy;&amp;rcy;&amp;tcy;&amp;icy;&amp;ncy;&amp;kcy;&amp;acy; 18054/11"/>
          <p:cNvPicPr>
            <a:picLocks noChangeAspect="1" noChangeArrowheads="1"/>
          </p:cNvPicPr>
          <p:nvPr/>
        </p:nvPicPr>
        <p:blipFill>
          <a:blip r:embed="rId6"/>
          <a:srcRect b="28014"/>
          <a:stretch>
            <a:fillRect/>
          </a:stretch>
        </p:blipFill>
        <p:spPr bwMode="auto">
          <a:xfrm>
            <a:off x="3348038" y="3573463"/>
            <a:ext cx="21605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8"/>
          <p:cNvPicPr>
            <a:picLocks noChangeAspect="1" noChangeArrowheads="1"/>
          </p:cNvPicPr>
          <p:nvPr/>
        </p:nvPicPr>
        <p:blipFill>
          <a:blip r:embed="rId7"/>
          <a:srcRect l="15556" r="13333"/>
          <a:stretch>
            <a:fillRect/>
          </a:stretch>
        </p:blipFill>
        <p:spPr bwMode="auto">
          <a:xfrm>
            <a:off x="6156325" y="3716338"/>
            <a:ext cx="244792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1All Kinds of Sports</a:t>
            </a:r>
            <a:endParaRPr lang="ru-RU" sz="3800" smtClean="0">
              <a:latin typeface="Times New Roman" pitchFamily="18" charset="0"/>
            </a:endParaRPr>
          </a:p>
        </p:txBody>
      </p:sp>
      <p:pic>
        <p:nvPicPr>
          <p:cNvPr id="18434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12875"/>
            <a:ext cx="2198688" cy="2232025"/>
          </a:xfrm>
        </p:spPr>
      </p:pic>
      <p:pic>
        <p:nvPicPr>
          <p:cNvPr id="1843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412875"/>
            <a:ext cx="26177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412875"/>
            <a:ext cx="30194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&amp;Pcy;&amp;rcy;&amp;ycy;&amp;zhcy;&amp;kcy;&amp;icy; &amp;vcy; &amp;vcy;&amp;ocy;&amp;dcy;&amp;ucy; &quot; EveryFun.net - &amp;Rcy;&amp;acy;&amp;zcy;&amp;vcy;&amp;lcy;&amp;iecy;&amp;chcy;&amp;iecy;&amp;ncy;&amp;icy;&amp;yacy; &amp;ncy;&amp;acy; &amp;lcy;&amp;yucy;&amp;bcy;&amp;ocy;&amp;jcy; &amp;vcy;&amp;kcy;&amp;ucy;&amp;scy;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3860800"/>
            <a:ext cx="25209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3789363"/>
            <a:ext cx="25923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i?id=adfb21d3297f1a8c1d4c58a796475c61&amp;n=33&amp;h=190&amp;w=25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933825"/>
            <a:ext cx="2413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2 </a:t>
            </a:r>
            <a:r>
              <a:rPr lang="ru-RU" sz="3800" smtClean="0">
                <a:latin typeface="Times New Roman" pitchFamily="18" charset="0"/>
              </a:rPr>
              <a:t>Warming </a:t>
            </a:r>
            <a:r>
              <a:rPr lang="en-US" sz="3800" smtClean="0">
                <a:latin typeface="Times New Roman" pitchFamily="18" charset="0"/>
              </a:rPr>
              <a:t>up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7100">
                <a:solidFill>
                  <a:srgbClr val="FFFFFF"/>
                </a:solidFill>
              </a:rPr>
              <a:t>1. What is your full name? What are you?</a:t>
            </a:r>
            <a:endParaRPr lang="ru-RU" sz="7100">
              <a:solidFill>
                <a:srgbClr val="FFFF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2 </a:t>
            </a:r>
            <a:r>
              <a:rPr lang="ru-RU" sz="3800" smtClean="0">
                <a:latin typeface="Times New Roman" pitchFamily="18" charset="0"/>
              </a:rPr>
              <a:t>Warming </a:t>
            </a:r>
            <a:r>
              <a:rPr lang="en-US" sz="3800" smtClean="0">
                <a:latin typeface="Times New Roman" pitchFamily="18" charset="0"/>
              </a:rPr>
              <a:t>up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7700">
                <a:solidFill>
                  <a:srgbClr val="FFFFFF"/>
                </a:solidFill>
              </a:rPr>
              <a:t>2. What is your attitude to sport?</a:t>
            </a:r>
            <a:endParaRPr lang="ru-RU" sz="770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Task 2 </a:t>
            </a:r>
            <a:r>
              <a:rPr lang="ru-RU" sz="3800" smtClean="0">
                <a:latin typeface="Times New Roman" pitchFamily="18" charset="0"/>
              </a:rPr>
              <a:t>Warming </a:t>
            </a:r>
            <a:r>
              <a:rPr lang="en-US" sz="3800" smtClean="0">
                <a:latin typeface="Times New Roman" pitchFamily="18" charset="0"/>
              </a:rPr>
              <a:t>up</a:t>
            </a:r>
            <a:endParaRPr lang="ru-RU" sz="38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solidFill>
            <a:srgbClr val="B48FEB"/>
          </a:solidFill>
          <a:ln cap="flat" algn="ctr">
            <a:solidFill>
              <a:srgbClr val="0000FF"/>
            </a:solidFill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100">
                <a:solidFill>
                  <a:srgbClr val="FFFFFF"/>
                </a:solidFill>
              </a:rPr>
              <a:t>3. Do you go in for sports? </a:t>
            </a:r>
            <a:endParaRPr lang="ru-RU" sz="7100">
              <a:solidFill>
                <a:srgbClr val="FFFF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467</TotalTime>
  <Words>1135</Words>
  <Application>Microsoft Office PowerPoint</Application>
  <PresentationFormat>Экран (4:3)</PresentationFormat>
  <Paragraphs>131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Край</vt:lpstr>
      <vt:lpstr>Welcome to Brain Ring!</vt:lpstr>
      <vt:lpstr>Why do we need sport in our life? </vt:lpstr>
      <vt:lpstr>Now we are going to play Brain Ring!</vt:lpstr>
      <vt:lpstr>Introduction of Captains</vt:lpstr>
      <vt:lpstr>Task 1 All Kinds of Sports</vt:lpstr>
      <vt:lpstr>Task 1All Kinds of Sports</vt:lpstr>
      <vt:lpstr>Task 2 Warming up</vt:lpstr>
      <vt:lpstr>Task 2 Warming up</vt:lpstr>
      <vt:lpstr>Task 2 Warming up</vt:lpstr>
      <vt:lpstr>Task 2 Warming up</vt:lpstr>
      <vt:lpstr>Task 2 Warming up</vt:lpstr>
      <vt:lpstr>Task 2 Warming up</vt:lpstr>
      <vt:lpstr>Task 2 Warming up</vt:lpstr>
      <vt:lpstr>Task 2 Warming up</vt:lpstr>
      <vt:lpstr>Task 3 Crossword Puzzle</vt:lpstr>
      <vt:lpstr>The Clue to the Crossword Puzzle</vt:lpstr>
      <vt:lpstr>Task 4 Listening. </vt:lpstr>
      <vt:lpstr>Task 5 Back Translation</vt:lpstr>
      <vt:lpstr>Task 5 Back Translation</vt:lpstr>
      <vt:lpstr>Task 5 Back Translation</vt:lpstr>
      <vt:lpstr>Task 5 Back Translation</vt:lpstr>
      <vt:lpstr>Task 5 Back Translation</vt:lpstr>
      <vt:lpstr>Task 5 Back Translation</vt:lpstr>
      <vt:lpstr>Task 5 Back Translation</vt:lpstr>
      <vt:lpstr>Task 5 Back Translation</vt:lpstr>
      <vt:lpstr>Task 5 Back Translation</vt:lpstr>
      <vt:lpstr>Task 5 Back Translation</vt:lpstr>
      <vt:lpstr>Task 6 Reading</vt:lpstr>
      <vt:lpstr>Task 7 Speaking (Monologue) </vt:lpstr>
      <vt:lpstr>Finish the game</vt:lpstr>
      <vt:lpstr>Express your attitude to the game and to your work at the lesson </vt:lpstr>
      <vt:lpstr>Literature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Brain Ring!</dc:title>
  <dc:creator>qwerty</dc:creator>
  <cp:lastModifiedBy>ЮАПК</cp:lastModifiedBy>
  <cp:revision>33</cp:revision>
  <dcterms:created xsi:type="dcterms:W3CDTF">2014-11-18T06:22:30Z</dcterms:created>
  <dcterms:modified xsi:type="dcterms:W3CDTF">2015-12-04T12:51:56Z</dcterms:modified>
</cp:coreProperties>
</file>