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8" r:id="rId2"/>
    <p:sldId id="270" r:id="rId3"/>
    <p:sldId id="259" r:id="rId4"/>
    <p:sldId id="260" r:id="rId5"/>
    <p:sldId id="261" r:id="rId6"/>
    <p:sldId id="265" r:id="rId7"/>
    <p:sldId id="271" r:id="rId8"/>
    <p:sldId id="262" r:id="rId9"/>
    <p:sldId id="269" r:id="rId10"/>
    <p:sldId id="268" r:id="rId11"/>
    <p:sldId id="267" r:id="rId12"/>
    <p:sldId id="266" r:id="rId13"/>
    <p:sldId id="273" r:id="rId14"/>
    <p:sldId id="263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1EF"/>
    <a:srgbClr val="FFCC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7EFE-1747-4ECF-B9C9-A570835414BB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810B65E-63E6-43C1-BF47-CF277DB741B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7EFE-1747-4ECF-B9C9-A570835414BB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B65E-63E6-43C1-BF47-CF277DB741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7EFE-1747-4ECF-B9C9-A570835414BB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B65E-63E6-43C1-BF47-CF277DB741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7EFE-1747-4ECF-B9C9-A570835414BB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B65E-63E6-43C1-BF47-CF277DB741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7EFE-1747-4ECF-B9C9-A570835414BB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B65E-63E6-43C1-BF47-CF277DB741B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7EFE-1747-4ECF-B9C9-A570835414BB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B65E-63E6-43C1-BF47-CF277DB741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7EFE-1747-4ECF-B9C9-A570835414BB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B65E-63E6-43C1-BF47-CF277DB741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7EFE-1747-4ECF-B9C9-A570835414BB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B65E-63E6-43C1-BF47-CF277DB741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7EFE-1747-4ECF-B9C9-A570835414BB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B65E-63E6-43C1-BF47-CF277DB741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7EFE-1747-4ECF-B9C9-A570835414BB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B65E-63E6-43C1-BF47-CF277DB741B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7EFE-1747-4ECF-B9C9-A570835414BB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B65E-63E6-43C1-BF47-CF277DB741B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7787EFE-1747-4ECF-B9C9-A570835414BB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10B65E-63E6-43C1-BF47-CF277DB741B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4.wdp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12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18.png"/><Relationship Id="rId5" Type="http://schemas.microsoft.com/office/2007/relationships/hdphoto" Target="../media/hdphoto7.wdp"/><Relationship Id="rId10" Type="http://schemas.microsoft.com/office/2007/relationships/hdphoto" Target="../media/hdphoto9.wdp"/><Relationship Id="rId4" Type="http://schemas.openxmlformats.org/officeDocument/2006/relationships/image" Target="../media/image38.png"/><Relationship Id="rId9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6.wmf"/><Relationship Id="rId11" Type="http://schemas.openxmlformats.org/officeDocument/2006/relationships/image" Target="../media/image18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3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Галя\Desktop\Сценарий\13591034985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930" y="3875191"/>
            <a:ext cx="6679492" cy="2428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Галя\Desktop\Сценарий\13591034985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26" y="1646384"/>
            <a:ext cx="628650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498569"/>
            <a:ext cx="6477396" cy="76387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Детский дайвинг – клуб 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2" descr="C:\Users\Галя\Desktop\elScqBae8q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03970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Галя\Desktop\00 (1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348" y="1663615"/>
            <a:ext cx="3137247" cy="2352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Галя\Desktop\img_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59" y="3872789"/>
            <a:ext cx="3649769" cy="2431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dive-5element.ru/img/dd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27" y="1628800"/>
            <a:ext cx="3485461" cy="2321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69766" y="6087120"/>
            <a:ext cx="6465611" cy="646331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Погрузись в новый мир!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2" name="Picture 4" descr="C:\Users\Галя\Desktop\p310001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676" y="2720536"/>
            <a:ext cx="2990931" cy="2243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Галя\Desktop\diving-on-seychelle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590" y="3842135"/>
            <a:ext cx="3700778" cy="2467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2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620686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Franklin Gothic Medium" panose="020B0603020102020204" pitchFamily="34" charset="0"/>
              </a:rPr>
              <a:t>Гидростатическое давление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Franklin Gothic Medium" panose="020B06030201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80" y="2162742"/>
            <a:ext cx="2376264" cy="21216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370637" y="2135468"/>
            <a:ext cx="54726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Franklin Gothic Medium" panose="020B0603020102020204" pitchFamily="34" charset="0"/>
              </a:rPr>
              <a:t>В сосуд, частично заполненный водой, опускают на нити свинцовый шарик из положения 1 в положение 2. Изменится ли давление на дно сосуда. Если изменится, то как?</a:t>
            </a:r>
          </a:p>
        </p:txBody>
      </p:sp>
      <p:pic>
        <p:nvPicPr>
          <p:cNvPr id="5" name="irc_mi" descr="http://lib.rus.ec/i/94/405294/i_061.pn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80" y="4365104"/>
            <a:ext cx="2376264" cy="2304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196889" y="5099700"/>
            <a:ext cx="56393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Franklin Gothic Medium" panose="020B0603020102020204" pitchFamily="34" charset="0"/>
              </a:rPr>
              <a:t>Вы опускаете палец в стакан с водой, не касаясь дна стакана. Изменяется ли при этом </a:t>
            </a:r>
            <a:r>
              <a:rPr lang="ru-RU" sz="2400" i="1" dirty="0" smtClean="0">
                <a:latin typeface="Franklin Gothic Medium" panose="020B0603020102020204" pitchFamily="34" charset="0"/>
              </a:rPr>
              <a:t> давление </a:t>
            </a:r>
            <a:r>
              <a:rPr lang="ru-RU" sz="2400" i="1" dirty="0">
                <a:latin typeface="Franklin Gothic Medium" panose="020B0603020102020204" pitchFamily="34" charset="0"/>
              </a:rPr>
              <a:t>воды на дно? Если изменяется, то как?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7409" y="1652075"/>
            <a:ext cx="154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Группа</a:t>
            </a:r>
            <a:r>
              <a:rPr lang="ru-RU" sz="2400" i="1" dirty="0" smtClean="0">
                <a:latin typeface="Franklin Gothic Medium" panose="020B0603020102020204" pitchFamily="34" charset="0"/>
              </a:rPr>
              <a:t> 3</a:t>
            </a:r>
            <a:endParaRPr lang="ru-RU" sz="2400" i="1" dirty="0">
              <a:latin typeface="Franklin Gothic Medium" panose="020B06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49776" y="4070764"/>
            <a:ext cx="50385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Давление  увеличится, так как</a:t>
            </a:r>
            <a:br>
              <a:rPr lang="ru-RU" sz="2400" b="1" i="1" dirty="0" smtClean="0"/>
            </a:br>
            <a:r>
              <a:rPr lang="ru-RU" sz="2400" b="1" i="1" dirty="0" smtClean="0"/>
              <a:t>повысится уровень воды.</a:t>
            </a:r>
            <a:endParaRPr lang="ru-RU" sz="2400" b="1" i="1" dirty="0">
              <a:latin typeface="Franklin Gothic Medium" panose="020B06030201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912" y="406190"/>
            <a:ext cx="1086994" cy="1075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160125" y="96164"/>
            <a:ext cx="8858240" cy="1441616"/>
          </a:xfrm>
          <a:prstGeom prst="wedgeRoundRectCallout">
            <a:avLst>
              <a:gd name="adj1" fmla="val -22381"/>
              <a:gd name="adj2" fmla="val 63052"/>
              <a:gd name="adj3" fmla="val 16667"/>
            </a:avLst>
          </a:prstGeom>
          <a:solidFill>
            <a:srgbClr val="FBF1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</a:endParaRPr>
          </a:p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endParaRPr lang="ru-RU" sz="2400" dirty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Задания </a:t>
            </a:r>
            <a:r>
              <a:rPr lang="ru-RU" sz="2400" b="1" dirty="0">
                <a:solidFill>
                  <a:schemeClr val="tx1"/>
                </a:solidFill>
              </a:rPr>
              <a:t>для получения допуска к погружению 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ru-RU" sz="2400" dirty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00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620686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Franklin Gothic Medium" panose="020B0603020102020204" pitchFamily="34" charset="0"/>
              </a:rPr>
              <a:t>Гидростатическое давление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Franklin Gothic Medium" panose="020B06030201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3744416" cy="1728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134838" y="1700808"/>
            <a:ext cx="4824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Franklin Gothic Medium" panose="020B0603020102020204" pitchFamily="34" charset="0"/>
              </a:rPr>
              <a:t>В трех сосудах с одинаковой площадью дна налита вода до одного уровня. В котором сосуде давление воды на дно больше ?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" y="4581128"/>
            <a:ext cx="3685421" cy="1872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165104" y="4658846"/>
            <a:ext cx="4824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Franklin Gothic Medium" panose="020B0603020102020204" pitchFamily="34" charset="0"/>
              </a:rPr>
              <a:t>В два цилиндрических сосуда разной формы налита вода равной массы. Одинаково ли давление на дно сосудов. Ответ обоснуйте.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75656" y="4007944"/>
            <a:ext cx="154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Группа</a:t>
            </a:r>
            <a:r>
              <a:rPr lang="ru-RU" sz="2400" i="1" dirty="0" smtClean="0">
                <a:latin typeface="Franklin Gothic Medium" panose="020B0603020102020204" pitchFamily="34" charset="0"/>
              </a:rPr>
              <a:t> 5</a:t>
            </a:r>
            <a:endParaRPr lang="ru-RU" sz="2400" i="1" dirty="0">
              <a:latin typeface="Franklin Gothic Medium" panose="020B06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3325" y="1605545"/>
            <a:ext cx="154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Группа</a:t>
            </a:r>
            <a:r>
              <a:rPr lang="ru-RU" sz="2400" i="1" dirty="0" smtClean="0">
                <a:latin typeface="Franklin Gothic Medium" panose="020B0603020102020204" pitchFamily="34" charset="0"/>
              </a:rPr>
              <a:t> 1</a:t>
            </a:r>
            <a:endParaRPr lang="ru-RU" sz="2400" i="1" dirty="0">
              <a:latin typeface="Franklin Gothic Medium" panose="020B0603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3270468"/>
            <a:ext cx="3539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Давление  одинаково</a:t>
            </a:r>
            <a:endParaRPr lang="ru-RU" sz="2400" i="1" dirty="0">
              <a:latin typeface="Franklin Gothic Medium" panose="020B0603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8307" y="3861048"/>
            <a:ext cx="41472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Давление   не одинаково,</a:t>
            </a:r>
            <a:br>
              <a:rPr lang="ru-RU" sz="2400" i="1" dirty="0" smtClean="0"/>
            </a:br>
            <a:r>
              <a:rPr lang="ru-RU" sz="2400" i="1" dirty="0" smtClean="0"/>
              <a:t>больше в первом сосуде</a:t>
            </a:r>
            <a:endParaRPr lang="ru-RU" sz="2400" i="1" dirty="0">
              <a:latin typeface="Franklin Gothic Medium" panose="020B0603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7327" y="580526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/>
              <a:t>1</a:t>
            </a:r>
            <a:endParaRPr lang="ru-RU" sz="2400" i="1" dirty="0">
              <a:latin typeface="Franklin Gothic Medium" panose="020B0603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39170" y="580526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2</a:t>
            </a:r>
            <a:endParaRPr lang="ru-RU" sz="2400" i="1" dirty="0">
              <a:latin typeface="Franklin Gothic Medium" panose="020B06030201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62" y="406190"/>
            <a:ext cx="1086994" cy="1075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160125" y="96164"/>
            <a:ext cx="8858240" cy="1441616"/>
          </a:xfrm>
          <a:prstGeom prst="wedgeRoundRectCallout">
            <a:avLst>
              <a:gd name="adj1" fmla="val -22381"/>
              <a:gd name="adj2" fmla="val 63052"/>
              <a:gd name="adj3" fmla="val 16667"/>
            </a:avLst>
          </a:prstGeom>
          <a:solidFill>
            <a:srgbClr val="FBF1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</a:endParaRPr>
          </a:p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endParaRPr lang="ru-RU" sz="2400" dirty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Задания </a:t>
            </a:r>
            <a:r>
              <a:rPr lang="ru-RU" sz="2400" b="1" dirty="0">
                <a:solidFill>
                  <a:schemeClr val="tx1"/>
                </a:solidFill>
              </a:rPr>
              <a:t>для получения допуска к погружению </a:t>
            </a:r>
          </a:p>
          <a:p>
            <a:r>
              <a:rPr lang="ru-RU" sz="2400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ru-RU" sz="2400" dirty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4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556319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Franklin Gothic Medium" panose="020B0603020102020204" pitchFamily="34" charset="0"/>
              </a:rPr>
              <a:t>Гидростатическое давление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Franklin Gothic Medium" panose="020B0603020102020204" pitchFamily="34" charset="0"/>
            </a:endParaRPr>
          </a:p>
        </p:txBody>
      </p:sp>
      <p:pic>
        <p:nvPicPr>
          <p:cNvPr id="3" name="irc_mi" descr="http://kaz.docdat.com/pars_docs/refs/109/108131/108131_html_m3fd7c72e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64" y="1959576"/>
            <a:ext cx="2445243" cy="16561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irc_mi" descr="http://sverh-zadacha.ucoz.ru/ege/2010qwasi/2010mkt-A_clip_image002_0000.jpg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429"/>
          <a:stretch/>
        </p:blipFill>
        <p:spPr bwMode="auto">
          <a:xfrm>
            <a:off x="6360171" y="1920893"/>
            <a:ext cx="2440104" cy="17871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86" y="4425572"/>
            <a:ext cx="2697654" cy="1872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Рисунок 6"/>
          <p:cNvPicPr/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88" y="4415535"/>
            <a:ext cx="2608624" cy="1872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170" name="Picture 2" descr="C:\Users\Галя\Desktop\выпуск\image099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442" y="1920893"/>
            <a:ext cx="2647126" cy="16332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13612" y="3651333"/>
            <a:ext cx="1448886" cy="414020"/>
          </a:xfrm>
          <a:prstGeom prst="rect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1000 кг/м</a:t>
            </a:r>
            <a:r>
              <a:rPr lang="ru-RU" sz="2000" baseline="30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3</a:t>
            </a:r>
            <a:endParaRPr lang="ru-RU" sz="1100" baseline="30000" dirty="0">
              <a:effectLst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23279" y="3627192"/>
            <a:ext cx="1448886" cy="414020"/>
          </a:xfrm>
          <a:prstGeom prst="rect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1000 кг/м</a:t>
            </a:r>
            <a:r>
              <a:rPr lang="ru-RU" sz="2000" baseline="30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3</a:t>
            </a:r>
            <a:endParaRPr lang="ru-RU" sz="1100" baseline="30000" dirty="0">
              <a:effectLst/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80061" y="3858343"/>
            <a:ext cx="1448886" cy="414020"/>
          </a:xfrm>
          <a:prstGeom prst="rect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8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00 кг/м</a:t>
            </a:r>
            <a:r>
              <a:rPr lang="ru-RU" sz="2000" baseline="30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3</a:t>
            </a:r>
            <a:endParaRPr lang="ru-RU" sz="1100" baseline="30000" dirty="0">
              <a:effectLst/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94402" y="6327348"/>
            <a:ext cx="1448886" cy="414020"/>
          </a:xfrm>
          <a:prstGeom prst="rect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1</a:t>
            </a:r>
            <a:endParaRPr lang="ru-RU" sz="1100" baseline="30000" dirty="0">
              <a:effectLst/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02750" y="6350790"/>
            <a:ext cx="1448886" cy="414020"/>
          </a:xfrm>
          <a:prstGeom prst="rect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1&gt;2&gt;3</a:t>
            </a:r>
            <a:endParaRPr lang="ru-RU" sz="1100" baseline="30000" dirty="0">
              <a:effectLst/>
              <a:ea typeface="Calibri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8583" y="1529179"/>
            <a:ext cx="154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Группа</a:t>
            </a:r>
            <a:r>
              <a:rPr lang="ru-RU" sz="2400" i="1" dirty="0" smtClean="0">
                <a:latin typeface="Franklin Gothic Medium" panose="020B0603020102020204" pitchFamily="34" charset="0"/>
              </a:rPr>
              <a:t> 5</a:t>
            </a:r>
            <a:endParaRPr lang="ru-RU" sz="2400" i="1" dirty="0">
              <a:latin typeface="Franklin Gothic Medium" panose="020B0603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72165" y="3915029"/>
            <a:ext cx="154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Группа</a:t>
            </a:r>
            <a:r>
              <a:rPr lang="ru-RU" sz="2400" i="1" dirty="0" smtClean="0">
                <a:latin typeface="Franklin Gothic Medium" panose="020B0603020102020204" pitchFamily="34" charset="0"/>
              </a:rPr>
              <a:t> 2</a:t>
            </a:r>
            <a:endParaRPr lang="ru-RU" sz="2400" i="1" dirty="0">
              <a:latin typeface="Franklin Gothic Medium" panose="020B0603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35278" y="1497911"/>
            <a:ext cx="154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Группа</a:t>
            </a:r>
            <a:r>
              <a:rPr lang="ru-RU" sz="2400" i="1" dirty="0" smtClean="0">
                <a:latin typeface="Franklin Gothic Medium" panose="020B0603020102020204" pitchFamily="34" charset="0"/>
              </a:rPr>
              <a:t> 3</a:t>
            </a:r>
            <a:endParaRPr lang="ru-RU" sz="2400" i="1" dirty="0">
              <a:latin typeface="Franklin Gothic Medium" panose="020B0603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4101" y="1520054"/>
            <a:ext cx="154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Группа</a:t>
            </a:r>
            <a:r>
              <a:rPr lang="ru-RU" sz="2400" i="1" dirty="0" smtClean="0">
                <a:latin typeface="Franklin Gothic Medium" panose="020B0603020102020204" pitchFamily="34" charset="0"/>
              </a:rPr>
              <a:t> 4</a:t>
            </a:r>
            <a:endParaRPr lang="ru-RU" sz="2400" i="1" dirty="0">
              <a:latin typeface="Franklin Gothic Medium" panose="020B0603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31891" y="3963907"/>
            <a:ext cx="154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Группа</a:t>
            </a:r>
            <a:r>
              <a:rPr lang="ru-RU" sz="2400" i="1" dirty="0" smtClean="0">
                <a:latin typeface="Franklin Gothic Medium" panose="020B0603020102020204" pitchFamily="34" charset="0"/>
              </a:rPr>
              <a:t> 1</a:t>
            </a:r>
            <a:endParaRPr lang="ru-RU" sz="2400" i="1" dirty="0">
              <a:latin typeface="Franklin Gothic Medium" panose="020B060302010202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056" y="361679"/>
            <a:ext cx="1086994" cy="1075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Скругленная прямоугольная выноска 19"/>
          <p:cNvSpPr/>
          <p:nvPr/>
        </p:nvSpPr>
        <p:spPr>
          <a:xfrm>
            <a:off x="176561" y="87563"/>
            <a:ext cx="8858240" cy="1441616"/>
          </a:xfrm>
          <a:prstGeom prst="wedgeRoundRectCallout">
            <a:avLst>
              <a:gd name="adj1" fmla="val -22381"/>
              <a:gd name="adj2" fmla="val 63052"/>
              <a:gd name="adj3" fmla="val 16667"/>
            </a:avLst>
          </a:prstGeom>
          <a:solidFill>
            <a:srgbClr val="FBF1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</a:endParaRPr>
          </a:p>
          <a:p>
            <a:pPr algn="ctr"/>
            <a:endParaRPr lang="ru-RU" sz="2400" dirty="0">
              <a:solidFill>
                <a:schemeClr val="tx1"/>
              </a:solidFill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Задания для получения допуска к погружению </a:t>
            </a:r>
          </a:p>
          <a:p>
            <a:r>
              <a:rPr lang="ru-RU" sz="2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9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620686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Franklin Gothic Medium" panose="020B0603020102020204" pitchFamily="34" charset="0"/>
              </a:rPr>
              <a:t>Гидростатическое давление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Franklin Gothic Medium" panose="020B06030201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6190"/>
            <a:ext cx="1086994" cy="1075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60125" y="96164"/>
            <a:ext cx="8858240" cy="1441616"/>
          </a:xfrm>
          <a:prstGeom prst="wedgeRoundRectCallout">
            <a:avLst>
              <a:gd name="adj1" fmla="val -22381"/>
              <a:gd name="adj2" fmla="val 63052"/>
              <a:gd name="adj3" fmla="val 16667"/>
            </a:avLst>
          </a:prstGeom>
          <a:solidFill>
            <a:srgbClr val="FBF1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</a:endParaRPr>
          </a:p>
          <a:p>
            <a:pPr algn="ctr"/>
            <a:endParaRPr lang="ru-RU" sz="2400" dirty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Инструкция для начинающего дайвера </a:t>
            </a:r>
            <a:endParaRPr lang="ru-RU" sz="2400" b="1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125" y="1703420"/>
            <a:ext cx="8858239" cy="34163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i="1" u="sng" dirty="0" smtClean="0">
                <a:latin typeface="Franklin Gothic Medium" panose="020B0603020102020204" pitchFamily="34" charset="0"/>
              </a:rPr>
              <a:t>Перед погружением:</a:t>
            </a:r>
            <a:br>
              <a:rPr lang="ru-RU" sz="2400" i="1" u="sng" dirty="0" smtClean="0">
                <a:latin typeface="Franklin Gothic Medium" panose="020B0603020102020204" pitchFamily="34" charset="0"/>
              </a:rPr>
            </a:br>
            <a:r>
              <a:rPr lang="ru-RU" sz="2400" i="1" dirty="0" smtClean="0">
                <a:latin typeface="Franklin Gothic Medium" panose="020B0603020102020204" pitchFamily="34" charset="0"/>
              </a:rPr>
              <a:t>1.Проверить состояние зубов.</a:t>
            </a:r>
            <a:br>
              <a:rPr lang="ru-RU" sz="2400" i="1" dirty="0" smtClean="0">
                <a:latin typeface="Franklin Gothic Medium" panose="020B0603020102020204" pitchFamily="34" charset="0"/>
              </a:rPr>
            </a:br>
            <a:r>
              <a:rPr lang="ru-RU" sz="2400" i="1" dirty="0" smtClean="0">
                <a:latin typeface="Franklin Gothic Medium" panose="020B0603020102020204" pitchFamily="34" charset="0"/>
              </a:rPr>
              <a:t>2.Следить за питанием накануне погружения.</a:t>
            </a:r>
            <a:br>
              <a:rPr lang="ru-RU" sz="2400" i="1" dirty="0" smtClean="0">
                <a:latin typeface="Franklin Gothic Medium" panose="020B0603020102020204" pitchFamily="34" charset="0"/>
              </a:rPr>
            </a:br>
            <a:r>
              <a:rPr lang="ru-RU" sz="2400" i="1" dirty="0" smtClean="0">
                <a:latin typeface="Franklin Gothic Medium" panose="020B0603020102020204" pitchFamily="34" charset="0"/>
              </a:rPr>
              <a:t>3.Проверить состояние слизистых носа, горла.</a:t>
            </a:r>
            <a:br>
              <a:rPr lang="ru-RU" sz="2400" i="1" dirty="0" smtClean="0">
                <a:latin typeface="Franklin Gothic Medium" panose="020B0603020102020204" pitchFamily="34" charset="0"/>
              </a:rPr>
            </a:br>
            <a:r>
              <a:rPr lang="ru-RU" sz="2400" i="1" dirty="0" smtClean="0">
                <a:latin typeface="Franklin Gothic Medium" panose="020B0603020102020204" pitchFamily="34" charset="0"/>
              </a:rPr>
              <a:t>4.Научиться продуваться (выравнивать давление)</a:t>
            </a:r>
            <a:br>
              <a:rPr lang="ru-RU" sz="2400" i="1" dirty="0" smtClean="0">
                <a:latin typeface="Franklin Gothic Medium" panose="020B0603020102020204" pitchFamily="34" charset="0"/>
              </a:rPr>
            </a:br>
            <a:r>
              <a:rPr lang="ru-RU" sz="2400" i="1" u="sng" dirty="0" smtClean="0">
                <a:latin typeface="Franklin Gothic Medium" panose="020B0603020102020204" pitchFamily="34" charset="0"/>
              </a:rPr>
              <a:t>Во время погружения:</a:t>
            </a:r>
            <a:r>
              <a:rPr lang="ru-RU" sz="2400" i="1" u="sng" dirty="0">
                <a:latin typeface="Franklin Gothic Medium" panose="020B0603020102020204" pitchFamily="34" charset="0"/>
              </a:rPr>
              <a:t/>
            </a:r>
            <a:br>
              <a:rPr lang="ru-RU" sz="2400" i="1" u="sng" dirty="0">
                <a:latin typeface="Franklin Gothic Medium" panose="020B0603020102020204" pitchFamily="34" charset="0"/>
              </a:rPr>
            </a:br>
            <a:r>
              <a:rPr lang="ru-RU" sz="2400" i="1" dirty="0">
                <a:latin typeface="Franklin Gothic Medium" panose="020B0603020102020204" pitchFamily="34" charset="0"/>
              </a:rPr>
              <a:t>1. </a:t>
            </a:r>
            <a:r>
              <a:rPr lang="ru-RU" sz="2400" i="1" dirty="0" smtClean="0">
                <a:latin typeface="Franklin Gothic Medium" panose="020B0603020102020204" pitchFamily="34" charset="0"/>
              </a:rPr>
              <a:t>Осуществлять постоянный  контроль за  дыханием.</a:t>
            </a:r>
            <a:r>
              <a:rPr lang="ru-RU" sz="2400" i="1" dirty="0">
                <a:latin typeface="Franklin Gothic Medium" panose="020B0603020102020204" pitchFamily="34" charset="0"/>
              </a:rPr>
              <a:t/>
            </a:r>
            <a:br>
              <a:rPr lang="ru-RU" sz="2400" i="1" dirty="0">
                <a:latin typeface="Franklin Gothic Medium" panose="020B0603020102020204" pitchFamily="34" charset="0"/>
              </a:rPr>
            </a:br>
            <a:r>
              <a:rPr lang="ru-RU" sz="2400" i="1" dirty="0">
                <a:latin typeface="Franklin Gothic Medium" panose="020B0603020102020204" pitchFamily="34" charset="0"/>
              </a:rPr>
              <a:t>2. При </a:t>
            </a:r>
            <a:r>
              <a:rPr lang="ru-RU" sz="2400" i="1" dirty="0" smtClean="0">
                <a:latin typeface="Franklin Gothic Medium" panose="020B0603020102020204" pitchFamily="34" charset="0"/>
              </a:rPr>
              <a:t>погружении продуваться</a:t>
            </a:r>
            <a:r>
              <a:rPr lang="ru-RU" sz="2400" i="1" dirty="0">
                <a:latin typeface="Franklin Gothic Medium" panose="020B0603020102020204" pitchFamily="34" charset="0"/>
              </a:rPr>
              <a:t> </a:t>
            </a:r>
            <a:r>
              <a:rPr lang="ru-RU" sz="2400" i="1" dirty="0" smtClean="0">
                <a:latin typeface="Franklin Gothic Medium" panose="020B0603020102020204" pitchFamily="34" charset="0"/>
              </a:rPr>
              <a:t>постепенно.</a:t>
            </a:r>
            <a:br>
              <a:rPr lang="ru-RU" sz="2400" i="1" dirty="0" smtClean="0">
                <a:latin typeface="Franklin Gothic Medium" panose="020B0603020102020204" pitchFamily="34" charset="0"/>
              </a:rPr>
            </a:br>
            <a:r>
              <a:rPr lang="ru-RU" sz="2400" i="1" dirty="0" smtClean="0">
                <a:latin typeface="Franklin Gothic Medium" panose="020B0603020102020204" pitchFamily="34" charset="0"/>
              </a:rPr>
              <a:t>3. Всплывать медленно.</a:t>
            </a:r>
            <a:endParaRPr lang="ru-RU" sz="2400" i="1" dirty="0">
              <a:latin typeface="Franklin Gothic Medium" panose="020B0603020102020204" pitchFamily="34" charset="0"/>
            </a:endParaRPr>
          </a:p>
        </p:txBody>
      </p:sp>
      <p:pic>
        <p:nvPicPr>
          <p:cNvPr id="6146" name="Picture 2" descr="I:\лаврентьева\давление\is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811" y="5119740"/>
            <a:ext cx="2286626" cy="1507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175" y="4653136"/>
            <a:ext cx="2268254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myfototravel.ru/uploads/images/0/7/7/b/143/7a6467efc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559" y="1537780"/>
            <a:ext cx="1531555" cy="16847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61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9975" y="62068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Franklin Gothic Medium" panose="020B0603020102020204" pitchFamily="34" charset="0"/>
              </a:rPr>
              <a:t>Гидростатическое давление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Franklin Gothic Medium" panose="020B0603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628507"/>
            <a:ext cx="87129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latin typeface="Franklin Gothic Medium" panose="020B0603020102020204" pitchFamily="34" charset="0"/>
              </a:rPr>
              <a:t>1.Вставьте пропущенные слова в формулировке закона Паскаля:</a:t>
            </a:r>
          </a:p>
          <a:p>
            <a:r>
              <a:rPr lang="ru-RU" sz="2000" i="1" dirty="0">
                <a:latin typeface="Franklin Gothic Medium" panose="020B0603020102020204" pitchFamily="34" charset="0"/>
              </a:rPr>
              <a:t>Давление производимое на   …………………… </a:t>
            </a:r>
            <a:r>
              <a:rPr lang="ru-RU" sz="2000" i="1" dirty="0" smtClean="0">
                <a:latin typeface="Franklin Gothic Medium" panose="020B0603020102020204" pitchFamily="34" charset="0"/>
              </a:rPr>
              <a:t>или </a:t>
            </a:r>
            <a:r>
              <a:rPr lang="ru-RU" sz="2000" i="1" dirty="0">
                <a:latin typeface="Franklin Gothic Medium" panose="020B0603020102020204" pitchFamily="34" charset="0"/>
              </a:rPr>
              <a:t>…………. , </a:t>
            </a:r>
            <a:r>
              <a:rPr lang="ru-RU" sz="2000" i="1" dirty="0" smtClean="0">
                <a:latin typeface="Franklin Gothic Medium" panose="020B0603020102020204" pitchFamily="34" charset="0"/>
              </a:rPr>
              <a:t>       передается </a:t>
            </a:r>
            <a:r>
              <a:rPr lang="ru-RU" sz="2000" i="1" dirty="0">
                <a:latin typeface="Franklin Gothic Medium" panose="020B0603020102020204" pitchFamily="34" charset="0"/>
              </a:rPr>
              <a:t>в любую точку ………………………. во всех направлениях.</a:t>
            </a:r>
          </a:p>
          <a:p>
            <a:r>
              <a:rPr lang="ru-RU" sz="2000" i="1" dirty="0">
                <a:latin typeface="Franklin Gothic Medium" panose="020B0603020102020204" pitchFamily="34" charset="0"/>
              </a:rPr>
              <a:t>2. Вставьте пропущенные слова:</a:t>
            </a:r>
          </a:p>
          <a:p>
            <a:r>
              <a:rPr lang="ru-RU" sz="2000" i="1" dirty="0">
                <a:latin typeface="Franklin Gothic Medium" panose="020B0603020102020204" pitchFamily="34" charset="0"/>
              </a:rPr>
              <a:t>Внутри жидкости существует……………. </a:t>
            </a:r>
            <a:r>
              <a:rPr lang="ru-RU" sz="2000" i="1" dirty="0" smtClean="0">
                <a:latin typeface="Franklin Gothic Medium" panose="020B0603020102020204" pitchFamily="34" charset="0"/>
              </a:rPr>
              <a:t>        и </a:t>
            </a:r>
            <a:r>
              <a:rPr lang="ru-RU" sz="2000" i="1" dirty="0">
                <a:latin typeface="Franklin Gothic Medium" panose="020B0603020102020204" pitchFamily="34" charset="0"/>
              </a:rPr>
              <a:t>на одном и том же уровне оно………………. </a:t>
            </a:r>
            <a:r>
              <a:rPr lang="ru-RU" sz="2000" i="1" dirty="0" smtClean="0">
                <a:latin typeface="Franklin Gothic Medium" panose="020B0603020102020204" pitchFamily="34" charset="0"/>
              </a:rPr>
              <a:t>      по </a:t>
            </a:r>
            <a:r>
              <a:rPr lang="ru-RU" sz="2000" i="1" dirty="0">
                <a:latin typeface="Franklin Gothic Medium" panose="020B0603020102020204" pitchFamily="34" charset="0"/>
              </a:rPr>
              <a:t>всем направлениям. С глубиной …………………. увеличивается.</a:t>
            </a:r>
          </a:p>
          <a:p>
            <a:r>
              <a:rPr lang="ru-RU" sz="2000" i="1" dirty="0">
                <a:latin typeface="Franklin Gothic Medium" panose="020B0603020102020204" pitchFamily="34" charset="0"/>
              </a:rPr>
              <a:t>3. Запишите формулу для расчета давления жидкости на дно и стенки сосуда (гидростатическое давление):………………………………..</a:t>
            </a:r>
          </a:p>
          <a:p>
            <a:r>
              <a:rPr lang="ru-RU" sz="2000" i="1" dirty="0">
                <a:latin typeface="Franklin Gothic Medium" panose="020B0603020102020204" pitchFamily="34" charset="0"/>
              </a:rPr>
              <a:t>4. Запишите единицы  физических величин, входящих в формулу для расчета </a:t>
            </a:r>
            <a:r>
              <a:rPr lang="ru-RU" sz="2000" i="1" dirty="0" smtClean="0">
                <a:latin typeface="Franklin Gothic Medium" panose="020B0603020102020204" pitchFamily="34" charset="0"/>
              </a:rPr>
              <a:t>гидростатического давления</a:t>
            </a:r>
            <a:r>
              <a:rPr lang="ru-RU" sz="2000" i="1" dirty="0">
                <a:latin typeface="Franklin Gothic Medium" panose="020B0603020102020204" pitchFamily="34" charset="0"/>
              </a:rPr>
              <a:t>:…………………………………………………...............................</a:t>
            </a:r>
          </a:p>
          <a:p>
            <a:r>
              <a:rPr lang="ru-RU" sz="2000" i="1" dirty="0">
                <a:latin typeface="Franklin Gothic Medium" panose="020B0603020102020204" pitchFamily="34" charset="0"/>
              </a:rPr>
              <a:t>……………………………………………………………………………………………………..</a:t>
            </a:r>
          </a:p>
          <a:p>
            <a:r>
              <a:rPr lang="ru-RU" sz="2000" i="1" dirty="0">
                <a:latin typeface="Franklin Gothic Medium" panose="020B0603020102020204" pitchFamily="34" charset="0"/>
              </a:rPr>
              <a:t>5.Перечислите, от каких величин зависит давление жидкости на дно  и стенки сосуда:</a:t>
            </a:r>
          </a:p>
          <a:p>
            <a:r>
              <a:rPr lang="ru-RU" sz="2000" i="1" dirty="0">
                <a:latin typeface="Franklin Gothic Medium" panose="020B0603020102020204" pitchFamily="34" charset="0"/>
              </a:rPr>
              <a:t>………………………………………………………………………………………………………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2614" y="2016892"/>
            <a:ext cx="1336511" cy="271276"/>
          </a:xfrm>
          <a:prstGeom prst="rect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жидкость</a:t>
            </a:r>
            <a:endParaRPr lang="ru-RU" sz="1100" i="1" baseline="30000" dirty="0">
              <a:effectLst/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98832" y="2016892"/>
            <a:ext cx="1080120" cy="271276"/>
          </a:xfrm>
          <a:prstGeom prst="rect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газ</a:t>
            </a:r>
            <a:endParaRPr lang="ru-RU" sz="1100" i="1" baseline="30000" dirty="0">
              <a:effectLst/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56989" y="2317362"/>
            <a:ext cx="1336511" cy="271276"/>
          </a:xfrm>
          <a:prstGeom prst="rect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одинаково</a:t>
            </a:r>
            <a:endParaRPr lang="ru-RU" sz="1100" i="1" baseline="30000" dirty="0">
              <a:effectLst/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38973" y="2916566"/>
            <a:ext cx="1152128" cy="271276"/>
          </a:xfrm>
          <a:prstGeom prst="rect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давление</a:t>
            </a:r>
            <a:endParaRPr lang="ru-RU" sz="1100" i="1" baseline="30000" dirty="0">
              <a:effectLst/>
              <a:ea typeface="Calibri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64560" y="3208808"/>
            <a:ext cx="1152128" cy="271276"/>
          </a:xfrm>
          <a:prstGeom prst="rect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давление</a:t>
            </a:r>
            <a:endParaRPr lang="ru-RU" sz="1100" i="1" baseline="30000" dirty="0">
              <a:effectLst/>
              <a:ea typeface="Calibri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99592" y="3204604"/>
            <a:ext cx="1336511" cy="271276"/>
          </a:xfrm>
          <a:prstGeom prst="rect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одинаково</a:t>
            </a:r>
            <a:endParaRPr lang="ru-RU" sz="1100" i="1" baseline="30000" dirty="0">
              <a:effectLst/>
              <a:ea typeface="Calibri"/>
              <a:cs typeface="Times New Roman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097235"/>
              </p:ext>
            </p:extLst>
          </p:nvPr>
        </p:nvGraphicFramePr>
        <p:xfrm>
          <a:off x="5101530" y="4136886"/>
          <a:ext cx="938213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5" name="Формула" r:id="rId3" imgW="545760" imgH="203040" progId="Equation.3">
                  <p:embed/>
                </p:oleObj>
              </mc:Choice>
              <mc:Fallback>
                <p:oleObj name="Формула" r:id="rId3" imgW="545760" imgH="203040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1530" y="4136886"/>
                        <a:ext cx="938213" cy="2698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2051720" y="6198527"/>
            <a:ext cx="1336511" cy="271276"/>
          </a:xfrm>
          <a:prstGeom prst="rect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глубина</a:t>
            </a:r>
            <a:endParaRPr lang="ru-RU" sz="1100" i="1" baseline="30000" dirty="0">
              <a:effectLst/>
              <a:ea typeface="Calibri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2614" y="6198527"/>
            <a:ext cx="1551245" cy="271276"/>
          </a:xfrm>
          <a:prstGeom prst="rect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плотность</a:t>
            </a:r>
            <a:endParaRPr lang="ru-RU" sz="1100" i="1" baseline="30000" dirty="0">
              <a:effectLst/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45983" y="6198527"/>
            <a:ext cx="3502481" cy="271276"/>
          </a:xfrm>
          <a:prstGeom prst="rect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</a:t>
            </a:r>
            <a:r>
              <a:rPr lang="ru-RU" sz="2000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ила тяжести на 1 кг</a:t>
            </a:r>
            <a:endParaRPr lang="ru-RU" sz="1100" i="1" baseline="30000" dirty="0">
              <a:effectLst/>
              <a:ea typeface="Calibri"/>
              <a:cs typeface="Times New Roman"/>
            </a:endParaRP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881513"/>
              </p:ext>
            </p:extLst>
          </p:nvPr>
        </p:nvGraphicFramePr>
        <p:xfrm>
          <a:off x="3468864" y="4869160"/>
          <a:ext cx="1031128" cy="492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6" name="Формула" r:id="rId5" imgW="698400" imgH="431640" progId="Equation.3">
                  <p:embed/>
                </p:oleObj>
              </mc:Choice>
              <mc:Fallback>
                <p:oleObj name="Формула" r:id="rId5" imgW="698400" imgH="431640" progId="Equation.3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8864" y="4869160"/>
                        <a:ext cx="1031128" cy="49237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003175"/>
              </p:ext>
            </p:extLst>
          </p:nvPr>
        </p:nvGraphicFramePr>
        <p:xfrm>
          <a:off x="4762985" y="4941168"/>
          <a:ext cx="915987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" name="Формула" r:id="rId7" imgW="533160" imgH="215640" progId="Equation.3">
                  <p:embed/>
                </p:oleObj>
              </mc:Choice>
              <mc:Fallback>
                <p:oleObj name="Формула" r:id="rId7" imgW="533160" imgH="215640" progId="Equation.3">
                  <p:embed/>
                  <p:pic>
                    <p:nvPicPr>
                      <p:cNvPr id="0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985" y="4941168"/>
                        <a:ext cx="915987" cy="2857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454498"/>
              </p:ext>
            </p:extLst>
          </p:nvPr>
        </p:nvGraphicFramePr>
        <p:xfrm>
          <a:off x="5992813" y="4868863"/>
          <a:ext cx="97631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" name="Формула" r:id="rId9" imgW="660240" imgH="431640" progId="Equation.3">
                  <p:embed/>
                </p:oleObj>
              </mc:Choice>
              <mc:Fallback>
                <p:oleObj name="Формула" r:id="rId9" imgW="660240" imgH="431640" progId="Equation.3">
                  <p:embed/>
                  <p:pic>
                    <p:nvPicPr>
                      <p:cNvPr id="0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2813" y="4868863"/>
                        <a:ext cx="976312" cy="4921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095" y="406190"/>
            <a:ext cx="1086994" cy="1075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Скругленная прямоугольная выноска 22"/>
          <p:cNvSpPr/>
          <p:nvPr/>
        </p:nvSpPr>
        <p:spPr>
          <a:xfrm>
            <a:off x="160125" y="96164"/>
            <a:ext cx="8858240" cy="1441616"/>
          </a:xfrm>
          <a:prstGeom prst="wedgeRoundRectCallout">
            <a:avLst>
              <a:gd name="adj1" fmla="val -22381"/>
              <a:gd name="adj2" fmla="val 63052"/>
              <a:gd name="adj3" fmla="val 16667"/>
            </a:avLst>
          </a:prstGeom>
          <a:solidFill>
            <a:srgbClr val="FBF1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endParaRPr lang="ru-RU" sz="2400" dirty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Ключ к рабочей карточке ученика</a:t>
            </a:r>
            <a:endParaRPr lang="ru-RU" sz="2400" b="1" dirty="0">
              <a:solidFill>
                <a:schemeClr val="tx1"/>
              </a:solidFill>
            </a:endParaRPr>
          </a:p>
          <a:p>
            <a:pPr algn="ctr"/>
            <a:endParaRPr lang="ru-RU" sz="2400" dirty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0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3380" y="62068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Franklin Gothic Medium" panose="020B0603020102020204" pitchFamily="34" charset="0"/>
              </a:rPr>
              <a:t>Гидростатическое давление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Franklin Gothic Medium" panose="020B0603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628800"/>
            <a:ext cx="3299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latin typeface="Franklin Gothic Medium" panose="020B0603020102020204" pitchFamily="34" charset="0"/>
              </a:rPr>
              <a:t>Домашнее задание</a:t>
            </a:r>
            <a:endParaRPr lang="ru-RU" sz="2800" i="1" dirty="0">
              <a:latin typeface="Franklin Gothic Medium" panose="020B0603020102020204" pitchFamily="34" charset="0"/>
            </a:endParaRPr>
          </a:p>
        </p:txBody>
      </p:sp>
      <p:pic>
        <p:nvPicPr>
          <p:cNvPr id="10" name="Picture 2" descr="Гдз по физике 7 класс - Только новые учебни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9" y="2311193"/>
            <a:ext cx="980296" cy="14923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Физика. Учебники и пособия для подготовки к ЕГЭ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7" y="3356992"/>
            <a:ext cx="994450" cy="15124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907703" y="2175494"/>
            <a:ext cx="59046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Franklin Gothic Medium" pitchFamily="34" charset="0"/>
                <a:cs typeface="Times New Roman" pitchFamily="18" charset="0"/>
              </a:rPr>
              <a:t>У:§20(1,4,5) (прочитать,  ответить на вопросы 1-2,4-5 стр. 154)</a:t>
            </a:r>
          </a:p>
          <a:p>
            <a:r>
              <a:rPr lang="ru-RU" sz="2800" i="1" dirty="0" smtClean="0">
                <a:latin typeface="Franklin Gothic Medium" pitchFamily="34" charset="0"/>
                <a:cs typeface="Times New Roman" pitchFamily="18" charset="0"/>
              </a:rPr>
              <a:t>З: §21 № 21.13, 21.14, 21.15, 21.16</a:t>
            </a:r>
            <a:r>
              <a:rPr lang="ru-RU" sz="2800" i="1" dirty="0">
                <a:latin typeface="Franklin Gothic Medium" panose="020B0603020102020204" pitchFamily="34" charset="0"/>
              </a:rPr>
              <a:t/>
            </a:r>
            <a:br>
              <a:rPr lang="ru-RU" sz="2800" i="1" dirty="0">
                <a:latin typeface="Franklin Gothic Medium" panose="020B0603020102020204" pitchFamily="34" charset="0"/>
              </a:rPr>
            </a:br>
            <a:r>
              <a:rPr lang="ru-RU" sz="2800" i="1" dirty="0" smtClean="0">
                <a:latin typeface="Franklin Gothic Medium" panose="020B0603020102020204" pitchFamily="34" charset="0"/>
              </a:rPr>
              <a:t>(письменно)</a:t>
            </a:r>
            <a:endParaRPr lang="ru-RU" sz="2800" i="1" dirty="0" smtClean="0">
              <a:latin typeface="Franklin Gothic Medium" pitchFamily="34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605" y="406190"/>
            <a:ext cx="1086994" cy="1075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160125" y="96164"/>
            <a:ext cx="8858240" cy="1441616"/>
          </a:xfrm>
          <a:prstGeom prst="wedgeRoundRectCallout">
            <a:avLst>
              <a:gd name="adj1" fmla="val -22381"/>
              <a:gd name="adj2" fmla="val 63052"/>
              <a:gd name="adj3" fmla="val 16667"/>
            </a:avLst>
          </a:prstGeom>
          <a:solidFill>
            <a:srgbClr val="FBF1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</a:endParaRPr>
          </a:p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endParaRPr lang="ru-RU" sz="2400" dirty="0">
              <a:solidFill>
                <a:schemeClr val="tx1"/>
              </a:solidFill>
            </a:endParaRPr>
          </a:p>
          <a:p>
            <a:pPr algn="ctr"/>
            <a:r>
              <a:rPr lang="ru-RU" sz="2400" b="1" u="sng" dirty="0" smtClean="0">
                <a:solidFill>
                  <a:schemeClr val="tx1"/>
                </a:solidFill>
              </a:rPr>
              <a:t>Творческое </a:t>
            </a:r>
            <a:r>
              <a:rPr lang="ru-RU" sz="2400" b="1" u="sng" dirty="0">
                <a:solidFill>
                  <a:schemeClr val="tx1"/>
                </a:solidFill>
              </a:rPr>
              <a:t>задание: </a:t>
            </a:r>
            <a:br>
              <a:rPr lang="ru-RU" sz="2400" b="1" u="sng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разработать портфолио «Давление в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жидкости» (сказки, ребусы, кроссворды,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рисунки, пословицы, поговорки…)</a:t>
            </a:r>
          </a:p>
          <a:p>
            <a:pPr algn="ctr"/>
            <a:endParaRPr lang="ru-RU" sz="2400" dirty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68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pneayoga.com/sites/default/files/DSCN8637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003" y="1558249"/>
            <a:ext cx="3079410" cy="23095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76136"/>
            <a:ext cx="3672408" cy="2754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&amp;Pcy;&amp;ocy;&amp;dcy;&amp;vcy;&amp;ocy;&amp;dcy;&amp;ncy;&amp;ycy;&amp;iecy; &amp;fcy;&amp;ocy;&amp;tcy;&amp;ocy; &amp;dcy;&amp;iecy;&amp;tcy;&amp;iecy;&amp;j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84" y="1633338"/>
            <a:ext cx="2736304" cy="18059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http://russian7.ru/wp-content/uploads/2014/07/Div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194" y="1633338"/>
            <a:ext cx="3101841" cy="18059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03225" y="1700808"/>
            <a:ext cx="898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30м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14708" y="3887697"/>
            <a:ext cx="1066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150м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64775" y="1700808"/>
            <a:ext cx="1066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214м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107504" y="116633"/>
            <a:ext cx="8856984" cy="1441616"/>
          </a:xfrm>
          <a:prstGeom prst="wedgeRoundRectCallout">
            <a:avLst>
              <a:gd name="adj1" fmla="val -22381"/>
              <a:gd name="adj2" fmla="val 65935"/>
              <a:gd name="adj3" fmla="val 16667"/>
            </a:avLst>
          </a:prstGeom>
          <a:solidFill>
            <a:srgbClr val="FBF1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tx1"/>
                </a:solidFill>
              </a:rPr>
              <a:t>Вопрос №1</a:t>
            </a:r>
            <a:r>
              <a:rPr lang="ru-RU" sz="2400" b="1" dirty="0" smtClean="0">
                <a:solidFill>
                  <a:schemeClr val="tx1"/>
                </a:solidFill>
              </a:rPr>
              <a:t>:Известно </a:t>
            </a:r>
            <a:r>
              <a:rPr lang="ru-RU" sz="2400" b="1" dirty="0">
                <a:solidFill>
                  <a:schemeClr val="tx1"/>
                </a:solidFill>
              </a:rPr>
              <a:t>ли вам, что означает  в переводе с английского  языка, слово фридайвинг? 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В случае затруднения используйте  справочно-информационный материал №1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Галя\Desktop\Сценарий\freedivi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56" y="3368361"/>
            <a:ext cx="5744461" cy="32289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647" y="2934484"/>
            <a:ext cx="2969493" cy="1979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http://freediving.dn.ua/wp-content/uploads/2013/01/36062011_1228120428_024_kids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648" y="4320170"/>
            <a:ext cx="2956173" cy="21920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2350" y="5733256"/>
            <a:ext cx="86722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Medium" panose="020B0603020102020204" pitchFamily="34" charset="0"/>
              </a:rPr>
              <a:t>Все, что нужно для погружения, у 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Medium" panose="020B0603020102020204" pitchFamily="34" charset="0"/>
              </a:rPr>
              <a:t>фридайвера  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Medium" panose="020B0603020102020204" pitchFamily="34" charset="0"/>
              </a:rPr>
              <a:t>всегда с собой — это резервы 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Medium" panose="020B0603020102020204" pitchFamily="34" charset="0"/>
              </a:rPr>
              <a:t> 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Medium" panose="020B0603020102020204" pitchFamily="34" charset="0"/>
              </a:rPr>
              <a:t>собственного организма 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Medium" panose="020B0603020102020204" pitchFamily="34" charset="0"/>
              </a:rPr>
              <a:t>!</a:t>
            </a:r>
            <a:endParaRPr lang="ru-RU" sz="2800" i="1" dirty="0">
              <a:latin typeface="Franklin Gothic Medium" panose="020B0603020102020204" pitchFamily="34" charset="0"/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129188" y="116633"/>
            <a:ext cx="8856984" cy="1441616"/>
          </a:xfrm>
          <a:prstGeom prst="wedgeRoundRectCallout">
            <a:avLst>
              <a:gd name="adj1" fmla="val -22381"/>
              <a:gd name="adj2" fmla="val 65935"/>
              <a:gd name="adj3" fmla="val 16667"/>
            </a:avLst>
          </a:prstGeom>
          <a:solidFill>
            <a:srgbClr val="FBF1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tx1"/>
                </a:solidFill>
              </a:rPr>
              <a:t>Вопрос №2</a:t>
            </a:r>
            <a:r>
              <a:rPr lang="ru-RU" sz="2400" b="1" dirty="0" smtClean="0">
                <a:solidFill>
                  <a:schemeClr val="tx1"/>
                </a:solidFill>
              </a:rPr>
              <a:t> : Приходилось ли нырять вам? Что вы испытывали при нырянии в воду?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В случае затруднения используйте  справочно-информационный материал №2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108986" y="121318"/>
            <a:ext cx="8856984" cy="1441616"/>
          </a:xfrm>
          <a:prstGeom prst="wedgeRoundRectCallout">
            <a:avLst>
              <a:gd name="adj1" fmla="val -22381"/>
              <a:gd name="adj2" fmla="val 65935"/>
              <a:gd name="adj3" fmla="val 16667"/>
            </a:avLst>
          </a:prstGeom>
          <a:solidFill>
            <a:srgbClr val="FBF1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tx1"/>
                </a:solidFill>
              </a:rPr>
              <a:t>Вопрос №3</a:t>
            </a:r>
            <a:r>
              <a:rPr lang="ru-RU" sz="2400" b="1" dirty="0" smtClean="0">
                <a:solidFill>
                  <a:schemeClr val="tx1"/>
                </a:solidFill>
              </a:rPr>
              <a:t> : Какие у вас есть гипотезы для объяснения такого состояния у неопытных дайверов?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В случае затруднения используйте  справочно-информационный материал №3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107504" y="121318"/>
            <a:ext cx="8856984" cy="1441616"/>
          </a:xfrm>
          <a:prstGeom prst="wedgeRoundRectCallout">
            <a:avLst>
              <a:gd name="adj1" fmla="val -22381"/>
              <a:gd name="adj2" fmla="val 65935"/>
              <a:gd name="adj3" fmla="val 16667"/>
            </a:avLst>
          </a:prstGeom>
          <a:solidFill>
            <a:srgbClr val="FBF1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tx1"/>
                </a:solidFill>
              </a:rPr>
              <a:t>Вопрос №4 </a:t>
            </a:r>
            <a:r>
              <a:rPr lang="ru-RU" sz="2400" b="1" dirty="0" smtClean="0">
                <a:solidFill>
                  <a:schemeClr val="tx1"/>
                </a:solidFill>
              </a:rPr>
              <a:t>: Какова будет сегодня тема урока?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68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07668" y="612270"/>
            <a:ext cx="5860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Franklin Gothic Medium" panose="020B0603020102020204" pitchFamily="34" charset="0"/>
              </a:rPr>
              <a:t>Гидростатическое давление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Franklin Gothic Medium" panose="020B0603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529" y="1988840"/>
            <a:ext cx="5976664" cy="41402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i="1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  <a:ea typeface="Calibri"/>
                <a:cs typeface="Times New Roman"/>
              </a:rPr>
              <a:t>Давление в </a:t>
            </a:r>
            <a:r>
              <a:rPr lang="ru-RU" sz="2800" i="1" dirty="0" smtClean="0">
                <a:solidFill>
                  <a:srgbClr val="000000"/>
                </a:solidFill>
                <a:effectLst/>
                <a:latin typeface="Franklin Gothic Medium" panose="020B0603020102020204" pitchFamily="34" charset="0"/>
                <a:ea typeface="Calibri"/>
                <a:cs typeface="Times New Roman"/>
              </a:rPr>
              <a:t>жидкости зависит</a:t>
            </a:r>
            <a:endParaRPr lang="ru-RU" sz="2800" i="1" dirty="0">
              <a:effectLst/>
              <a:latin typeface="Franklin Gothic Medium" panose="020B0603020102020204" pitchFamily="34" charset="0"/>
              <a:ea typeface="Calibri"/>
              <a:cs typeface="Times New Roman"/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 rot="5400000">
            <a:off x="1223805" y="2674133"/>
            <a:ext cx="354965" cy="414655"/>
          </a:xfrm>
          <a:prstGeom prst="stripedRightArrow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dirty="0"/>
          </a:p>
        </p:txBody>
      </p:sp>
      <p:sp>
        <p:nvSpPr>
          <p:cNvPr id="8" name="Штриховая стрелка вправо 7"/>
          <p:cNvSpPr/>
          <p:nvPr/>
        </p:nvSpPr>
        <p:spPr>
          <a:xfrm rot="5400000">
            <a:off x="2654890" y="2643661"/>
            <a:ext cx="354965" cy="414655"/>
          </a:xfrm>
          <a:prstGeom prst="stripedRightArrow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Штриховая стрелка вправо 8"/>
          <p:cNvSpPr/>
          <p:nvPr/>
        </p:nvSpPr>
        <p:spPr>
          <a:xfrm rot="5400000">
            <a:off x="4135737" y="2646635"/>
            <a:ext cx="354965" cy="414655"/>
          </a:xfrm>
          <a:prstGeom prst="stripedRightArrow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Штриховая стрелка вправо 9"/>
          <p:cNvSpPr/>
          <p:nvPr/>
        </p:nvSpPr>
        <p:spPr>
          <a:xfrm rot="5400000">
            <a:off x="5560189" y="2635617"/>
            <a:ext cx="354965" cy="414655"/>
          </a:xfrm>
          <a:prstGeom prst="stripedRightArrow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Штриховая стрелка вправо 10"/>
          <p:cNvSpPr/>
          <p:nvPr/>
        </p:nvSpPr>
        <p:spPr>
          <a:xfrm rot="5400000">
            <a:off x="6673683" y="2643661"/>
            <a:ext cx="354965" cy="414655"/>
          </a:xfrm>
          <a:prstGeom prst="stripedRightArrow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12" name="Рисунок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09" y="1874379"/>
            <a:ext cx="1208615" cy="774255"/>
          </a:xfrm>
          <a:prstGeom prst="rect">
            <a:avLst/>
          </a:prstGeom>
          <a:noFill/>
        </p:spPr>
      </p:pic>
      <p:sp>
        <p:nvSpPr>
          <p:cNvPr id="13" name="Штриховая стрелка вправо 12"/>
          <p:cNvSpPr/>
          <p:nvPr/>
        </p:nvSpPr>
        <p:spPr>
          <a:xfrm rot="5400000">
            <a:off x="7848756" y="1824493"/>
            <a:ext cx="354965" cy="414655"/>
          </a:xfrm>
          <a:prstGeom prst="stripedRightArrow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69517" y="3137154"/>
            <a:ext cx="1448886" cy="414020"/>
          </a:xfrm>
          <a:prstGeom prst="rect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Глубины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79842" y="3137154"/>
            <a:ext cx="1449854" cy="414020"/>
          </a:xfrm>
          <a:prstGeom prst="rect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Плотности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34242" y="3137154"/>
            <a:ext cx="1449854" cy="414020"/>
          </a:xfrm>
          <a:prstGeom prst="rect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Массы 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93984" y="3137154"/>
            <a:ext cx="1449854" cy="414020"/>
          </a:xfrm>
          <a:prstGeom prst="rect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Формы 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94554" y="3147066"/>
            <a:ext cx="1449854" cy="414020"/>
          </a:xfrm>
          <a:prstGeom prst="rect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Площади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561795" y="2259486"/>
            <a:ext cx="1449854" cy="414020"/>
          </a:xfrm>
          <a:prstGeom prst="rect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2179" y="3861048"/>
            <a:ext cx="154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Группа</a:t>
            </a:r>
            <a:r>
              <a:rPr lang="ru-RU" sz="2400" i="1" dirty="0" smtClean="0">
                <a:latin typeface="Franklin Gothic Medium" panose="020B0603020102020204" pitchFamily="34" charset="0"/>
              </a:rPr>
              <a:t> 1</a:t>
            </a:r>
            <a:endParaRPr lang="ru-RU" sz="2400" i="1" dirty="0">
              <a:latin typeface="Franklin Gothic Medium" panose="020B0603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67944" y="3889803"/>
            <a:ext cx="154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Группа</a:t>
            </a:r>
            <a:r>
              <a:rPr lang="ru-RU" sz="2400" i="1" dirty="0" smtClean="0">
                <a:latin typeface="Franklin Gothic Medium" panose="020B0603020102020204" pitchFamily="34" charset="0"/>
              </a:rPr>
              <a:t> </a:t>
            </a:r>
            <a:r>
              <a:rPr lang="ru-RU" sz="2400" i="1" dirty="0">
                <a:latin typeface="Franklin Gothic Medium" panose="020B0603020102020204" pitchFamily="34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42817" y="3898931"/>
            <a:ext cx="154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Группа</a:t>
            </a:r>
            <a:r>
              <a:rPr lang="ru-RU" sz="2400" i="1" dirty="0" smtClean="0">
                <a:latin typeface="Franklin Gothic Medium" panose="020B0603020102020204" pitchFamily="34" charset="0"/>
              </a:rPr>
              <a:t> 4</a:t>
            </a:r>
            <a:endParaRPr lang="ru-RU" sz="2400" i="1" dirty="0">
              <a:latin typeface="Franklin Gothic Medium" panose="020B0603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09883" y="3903439"/>
            <a:ext cx="154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Группа</a:t>
            </a:r>
            <a:r>
              <a:rPr lang="ru-RU" sz="2400" i="1" dirty="0" smtClean="0">
                <a:latin typeface="Franklin Gothic Medium" panose="020B0603020102020204" pitchFamily="34" charset="0"/>
              </a:rPr>
              <a:t> 3</a:t>
            </a:r>
            <a:endParaRPr lang="ru-RU" sz="2400" i="1" dirty="0">
              <a:latin typeface="Franklin Gothic Medium" panose="020B06030201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65597" y="3898931"/>
            <a:ext cx="154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Группа</a:t>
            </a:r>
            <a:r>
              <a:rPr lang="ru-RU" sz="2400" i="1" dirty="0" smtClean="0">
                <a:latin typeface="Franklin Gothic Medium" panose="020B0603020102020204" pitchFamily="34" charset="0"/>
              </a:rPr>
              <a:t> 5</a:t>
            </a:r>
            <a:endParaRPr lang="ru-RU" sz="2400" i="1" dirty="0">
              <a:latin typeface="Franklin Gothic Medium" panose="020B06030201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5529" y="4869160"/>
            <a:ext cx="8680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/>
              <a:t>Вывод</a:t>
            </a:r>
            <a:r>
              <a:rPr lang="ru-RU" sz="2400" b="1" i="1" dirty="0" smtClean="0"/>
              <a:t>: Давление  </a:t>
            </a:r>
            <a:r>
              <a:rPr lang="ru-RU" sz="2400" b="1" i="1" dirty="0"/>
              <a:t>жидкости на дно сосуда пропорционально плотности жидкости и высоте столба жидкости, оно не зависит от формы сосуда, площади дна и массы налитой жидкости.</a:t>
            </a:r>
            <a:endParaRPr lang="ru-RU" sz="2400" b="1" i="1" dirty="0">
              <a:latin typeface="Franklin Gothic Medium" panose="020B0603020102020204" pitchFamily="34" charset="0"/>
            </a:endParaRP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130651" y="113556"/>
            <a:ext cx="8858240" cy="1441616"/>
          </a:xfrm>
          <a:prstGeom prst="wedgeRoundRectCallout">
            <a:avLst>
              <a:gd name="adj1" fmla="val -22381"/>
              <a:gd name="adj2" fmla="val 65935"/>
              <a:gd name="adj3" fmla="val 16667"/>
            </a:avLst>
          </a:prstGeom>
          <a:solidFill>
            <a:srgbClr val="FBF1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tx1"/>
                </a:solidFill>
              </a:rPr>
              <a:t>Вопрос №</a:t>
            </a:r>
            <a:r>
              <a:rPr lang="ru-RU" sz="2400" b="1" u="sng" dirty="0">
                <a:solidFill>
                  <a:schemeClr val="tx1"/>
                </a:solidFill>
              </a:rPr>
              <a:t>5</a:t>
            </a:r>
            <a:r>
              <a:rPr lang="ru-RU" sz="2400" b="1" dirty="0">
                <a:solidFill>
                  <a:schemeClr val="tx1"/>
                </a:solidFill>
              </a:rPr>
              <a:t>: </a:t>
            </a:r>
            <a:r>
              <a:rPr lang="ru-RU" sz="2400" b="1" dirty="0" smtClean="0">
                <a:solidFill>
                  <a:schemeClr val="tx1"/>
                </a:solidFill>
              </a:rPr>
              <a:t>Каковы ваши ожидания по теме гидростатическое давление?</a:t>
            </a:r>
            <a:endParaRPr lang="ru-RU" sz="2400" b="1" dirty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588" y="503858"/>
            <a:ext cx="1086994" cy="1075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Скругленная прямоугольная выноска 27"/>
          <p:cNvSpPr/>
          <p:nvPr/>
        </p:nvSpPr>
        <p:spPr>
          <a:xfrm>
            <a:off x="132438" y="113556"/>
            <a:ext cx="8858240" cy="1441616"/>
          </a:xfrm>
          <a:prstGeom prst="wedgeRoundRectCallout">
            <a:avLst>
              <a:gd name="adj1" fmla="val -22381"/>
              <a:gd name="adj2" fmla="val 65935"/>
              <a:gd name="adj3" fmla="val 16667"/>
            </a:avLst>
          </a:prstGeom>
          <a:solidFill>
            <a:srgbClr val="FBF1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tx1"/>
                </a:solidFill>
              </a:rPr>
              <a:t>Вопрос №</a:t>
            </a:r>
            <a:r>
              <a:rPr lang="ru-RU" sz="2400" b="1" u="sng" dirty="0">
                <a:solidFill>
                  <a:schemeClr val="tx1"/>
                </a:solidFill>
              </a:rPr>
              <a:t>5</a:t>
            </a:r>
            <a:r>
              <a:rPr lang="ru-RU" sz="2400" b="1" dirty="0">
                <a:solidFill>
                  <a:schemeClr val="tx1"/>
                </a:solidFill>
              </a:rPr>
              <a:t>: Какие у вас есть </a:t>
            </a:r>
            <a:r>
              <a:rPr lang="ru-RU" sz="2400" b="1" dirty="0" smtClean="0">
                <a:solidFill>
                  <a:schemeClr val="tx1"/>
                </a:solidFill>
              </a:rPr>
              <a:t>предположения, </a:t>
            </a:r>
            <a:r>
              <a:rPr lang="ru-RU" sz="2400" b="1" dirty="0">
                <a:solidFill>
                  <a:schemeClr val="tx1"/>
                </a:solidFill>
              </a:rPr>
              <a:t>от чего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зависит давление в жидкости на дно и стенки сосуда?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68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620686"/>
            <a:ext cx="5909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Franklin Gothic Medium" panose="020B0603020102020204" pitchFamily="34" charset="0"/>
              </a:rPr>
              <a:t>Гидростатическое давление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Franklin Gothic Medium" panose="020B0603020102020204" pitchFamily="34" charset="0"/>
            </a:endParaRPr>
          </a:p>
        </p:txBody>
      </p:sp>
      <p:pic>
        <p:nvPicPr>
          <p:cNvPr id="4098" name="Picture 2" descr="marianskaia-vpadina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22" y="2729232"/>
            <a:ext cx="4896544" cy="275526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ariana_Trough_Google_Ear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28999"/>
            <a:ext cx="3816424" cy="279990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marianskaia-vpadina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744" y="2709090"/>
            <a:ext cx="3158937" cy="29904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1197" y="1588498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Franklin Gothic Medium" panose="020B0603020102020204" pitchFamily="34" charset="0"/>
              </a:rPr>
              <a:t>Марианская впадина является  самым крупным морским заповедником в мире</a:t>
            </a:r>
            <a:endParaRPr lang="ru-RU" sz="2800" i="1" dirty="0">
              <a:latin typeface="Franklin Gothic Medium" panose="020B06030201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6190"/>
            <a:ext cx="1086994" cy="1075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46275" y="4647730"/>
            <a:ext cx="8819897" cy="2103639"/>
          </a:xfrm>
          <a:prstGeom prst="wedgeRoundRectCallout">
            <a:avLst>
              <a:gd name="adj1" fmla="val -22875"/>
              <a:gd name="adj2" fmla="val -60516"/>
              <a:gd name="adj3" fmla="val 16667"/>
            </a:avLst>
          </a:prstGeom>
          <a:solidFill>
            <a:srgbClr val="FBF1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 самой низкой точке — Марианской впадине — побывали всего трое. Причем двое из них — в далеком 1960 году. 26 марта 2012 года в Бездну Челленджера спустился третий человек — знаменитый кинорежиссер Джеймс Кэмерон.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181197" y="153027"/>
            <a:ext cx="8858240" cy="1441616"/>
          </a:xfrm>
          <a:prstGeom prst="wedgeRoundRectCallout">
            <a:avLst>
              <a:gd name="adj1" fmla="val -22381"/>
              <a:gd name="adj2" fmla="val 63052"/>
              <a:gd name="adj3" fmla="val 16667"/>
            </a:avLst>
          </a:prstGeom>
          <a:solidFill>
            <a:srgbClr val="FBF1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tx1"/>
                </a:solidFill>
              </a:rPr>
              <a:t>Вопрос №6</a:t>
            </a:r>
            <a:r>
              <a:rPr lang="ru-RU" sz="2400" b="1" dirty="0" smtClean="0">
                <a:solidFill>
                  <a:schemeClr val="tx1"/>
                </a:solidFill>
              </a:rPr>
              <a:t>: Какое давление оказывает вода на дно природного сосуда? Какие у вас есть предположения?</a:t>
            </a:r>
            <a:endParaRPr lang="ru-RU" sz="2400" b="1" dirty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71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5612" y="620687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Franklin Gothic Medium" panose="020B0603020102020204" pitchFamily="34" charset="0"/>
              </a:rPr>
              <a:t>Гидростатическое давление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Franklin Gothic Medium" panose="020B0603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8033" y="1628800"/>
            <a:ext cx="8460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latin typeface="Franklin Gothic Medium" panose="020B0603020102020204" pitchFamily="34" charset="0"/>
              </a:rPr>
              <a:t>Используя оборудование и карточки-задания, рассчитайте давление жидкости на дно сосуда. </a:t>
            </a:r>
          </a:p>
        </p:txBody>
      </p:sp>
      <p:pic>
        <p:nvPicPr>
          <p:cNvPr id="4" name="irc_mi" descr="http://www.mathematichka.ru/ege/db_images/demoBase_1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51" y="2852936"/>
            <a:ext cx="1691680" cy="2462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764" y="3033225"/>
            <a:ext cx="3168352" cy="1764507"/>
          </a:xfrm>
          <a:prstGeom prst="rect">
            <a:avLst/>
          </a:prstGeom>
          <a:noFill/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200133"/>
              </p:ext>
            </p:extLst>
          </p:nvPr>
        </p:nvGraphicFramePr>
        <p:xfrm>
          <a:off x="2627784" y="3571928"/>
          <a:ext cx="2304256" cy="838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" name="Формула" r:id="rId5" imgW="838080" imgH="393480" progId="Equation.3">
                  <p:embed/>
                </p:oleObj>
              </mc:Choice>
              <mc:Fallback>
                <p:oleObj name="Формула" r:id="rId5" imgW="8380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27784" y="3571928"/>
                        <a:ext cx="2304256" cy="83885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Штриховая стрелка вправо 7"/>
          <p:cNvSpPr/>
          <p:nvPr/>
        </p:nvSpPr>
        <p:spPr>
          <a:xfrm>
            <a:off x="1988471" y="3669419"/>
            <a:ext cx="354965" cy="414655"/>
          </a:xfrm>
          <a:prstGeom prst="stripedRightArrow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dirty="0"/>
          </a:p>
        </p:txBody>
      </p:sp>
      <p:sp>
        <p:nvSpPr>
          <p:cNvPr id="9" name="Штриховая стрелка вправо 8"/>
          <p:cNvSpPr/>
          <p:nvPr/>
        </p:nvSpPr>
        <p:spPr>
          <a:xfrm rot="10800000">
            <a:off x="5216460" y="3795894"/>
            <a:ext cx="354965" cy="414655"/>
          </a:xfrm>
          <a:prstGeom prst="stripedRightArrow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6191"/>
            <a:ext cx="1086994" cy="1075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150365" y="149993"/>
            <a:ext cx="8858240" cy="1441616"/>
          </a:xfrm>
          <a:prstGeom prst="wedgeRoundRectCallout">
            <a:avLst>
              <a:gd name="adj1" fmla="val -22381"/>
              <a:gd name="adj2" fmla="val 63052"/>
              <a:gd name="adj3" fmla="val 16667"/>
            </a:avLst>
          </a:prstGeom>
          <a:solidFill>
            <a:srgbClr val="FBF1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u="sng" dirty="0" smtClean="0">
              <a:solidFill>
                <a:schemeClr val="tx1"/>
              </a:solidFill>
            </a:endParaRPr>
          </a:p>
          <a:p>
            <a:pPr algn="ctr"/>
            <a:endParaRPr lang="ru-RU" sz="2400" u="sng" dirty="0">
              <a:solidFill>
                <a:schemeClr val="tx1"/>
              </a:solidFill>
            </a:endParaRPr>
          </a:p>
          <a:p>
            <a:pPr algn="ctr"/>
            <a:r>
              <a:rPr lang="ru-RU" sz="2400" b="1" u="sng" dirty="0" smtClean="0">
                <a:solidFill>
                  <a:schemeClr val="tx1"/>
                </a:solidFill>
              </a:rPr>
              <a:t>Вопрос №7</a:t>
            </a:r>
            <a:r>
              <a:rPr lang="ru-RU" sz="2400" b="1" dirty="0" smtClean="0">
                <a:solidFill>
                  <a:schemeClr val="tx1"/>
                </a:solidFill>
              </a:rPr>
              <a:t>: Какое значение коэффициента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вы использовали? Что означает этот коэффициент?</a:t>
            </a:r>
            <a:endParaRPr lang="ru-RU" sz="2400" b="1" dirty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142999" y="149993"/>
            <a:ext cx="8858240" cy="1441616"/>
          </a:xfrm>
          <a:prstGeom prst="wedgeRoundRectCallout">
            <a:avLst>
              <a:gd name="adj1" fmla="val -22381"/>
              <a:gd name="adj2" fmla="val 63052"/>
              <a:gd name="adj3" fmla="val 16667"/>
            </a:avLst>
          </a:prstGeom>
          <a:solidFill>
            <a:srgbClr val="FBF1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u="sng" dirty="0" smtClean="0">
              <a:solidFill>
                <a:schemeClr val="tx1"/>
              </a:solidFill>
            </a:endParaRPr>
          </a:p>
          <a:p>
            <a:pPr algn="ctr"/>
            <a:endParaRPr lang="ru-RU" sz="2400" u="sng" dirty="0">
              <a:solidFill>
                <a:schemeClr val="tx1"/>
              </a:solidFill>
            </a:endParaRPr>
          </a:p>
          <a:p>
            <a:pPr algn="ctr"/>
            <a:r>
              <a:rPr lang="ru-RU" sz="2400" b="1" u="sng" dirty="0" smtClean="0">
                <a:solidFill>
                  <a:schemeClr val="tx1"/>
                </a:solidFill>
              </a:rPr>
              <a:t>Вопрос №8</a:t>
            </a:r>
            <a:r>
              <a:rPr lang="ru-RU" sz="2400" b="1" dirty="0" smtClean="0">
                <a:solidFill>
                  <a:schemeClr val="tx1"/>
                </a:solidFill>
              </a:rPr>
              <a:t>: Справедливо </a:t>
            </a:r>
            <a:r>
              <a:rPr lang="ru-RU" sz="2400" b="1" dirty="0">
                <a:solidFill>
                  <a:schemeClr val="tx1"/>
                </a:solidFill>
              </a:rPr>
              <a:t>ли утверждение, что формула для расчета давления жидкости на дно сосуда справедливо только для Земли?  Можно ли использовать эту формулу на других планетах?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124" y="5445224"/>
            <a:ext cx="8823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/>
              <a:t>Вывод</a:t>
            </a:r>
            <a:r>
              <a:rPr lang="ru-RU" sz="2400" b="1" i="1" dirty="0" smtClean="0"/>
              <a:t>: Давление  </a:t>
            </a:r>
            <a:r>
              <a:rPr lang="ru-RU" sz="2400" b="1" i="1" dirty="0"/>
              <a:t>жидкости на дно сосуда пропорционально плотности </a:t>
            </a:r>
            <a:r>
              <a:rPr lang="ru-RU" sz="2400" b="1" i="1" dirty="0" smtClean="0"/>
              <a:t>жидкости и </a:t>
            </a:r>
            <a:r>
              <a:rPr lang="ru-RU" sz="2400" b="1" i="1" dirty="0"/>
              <a:t>высоте столба </a:t>
            </a:r>
            <a:r>
              <a:rPr lang="ru-RU" sz="2400" b="1" i="1" dirty="0" smtClean="0"/>
              <a:t>жидкости.</a:t>
            </a:r>
            <a:endParaRPr lang="ru-RU" sz="2400" b="1" i="1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99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1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620686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Franklin Gothic Medium" panose="020B0603020102020204" pitchFamily="34" charset="0"/>
              </a:rPr>
              <a:t>Гидростатическое давление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Franklin Gothic Medium" panose="020B06030201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28086"/>
            <a:ext cx="1471883" cy="25455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400" y="2745989"/>
            <a:ext cx="3640716" cy="25303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6190"/>
            <a:ext cx="1086994" cy="1075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160125" y="161644"/>
            <a:ext cx="8858240" cy="1441616"/>
          </a:xfrm>
          <a:prstGeom prst="wedgeRoundRectCallout">
            <a:avLst>
              <a:gd name="adj1" fmla="val -22381"/>
              <a:gd name="adj2" fmla="val 63052"/>
              <a:gd name="adj3" fmla="val 16667"/>
            </a:avLst>
          </a:prstGeom>
          <a:solidFill>
            <a:srgbClr val="FBF1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u="sng" dirty="0" smtClean="0">
              <a:solidFill>
                <a:schemeClr val="tx1"/>
              </a:solidFill>
            </a:endParaRPr>
          </a:p>
          <a:p>
            <a:pPr algn="ctr"/>
            <a:endParaRPr lang="ru-RU" sz="2400" u="sng" dirty="0">
              <a:solidFill>
                <a:schemeClr val="tx1"/>
              </a:solidFill>
            </a:endParaRPr>
          </a:p>
          <a:p>
            <a:pPr algn="ctr"/>
            <a:r>
              <a:rPr lang="ru-RU" sz="2400" b="1" u="sng" dirty="0" smtClean="0">
                <a:solidFill>
                  <a:schemeClr val="tx1"/>
                </a:solidFill>
              </a:rPr>
              <a:t>Вопрос </a:t>
            </a:r>
            <a:r>
              <a:rPr lang="ru-RU" sz="2400" b="1" u="sng" dirty="0">
                <a:solidFill>
                  <a:schemeClr val="tx1"/>
                </a:solidFill>
              </a:rPr>
              <a:t>№9</a:t>
            </a:r>
            <a:r>
              <a:rPr lang="ru-RU" sz="2400" b="1" dirty="0" smtClean="0">
                <a:solidFill>
                  <a:schemeClr val="tx1"/>
                </a:solidFill>
              </a:rPr>
              <a:t>: Производит </a:t>
            </a:r>
            <a:r>
              <a:rPr lang="ru-RU" sz="2400" b="1" dirty="0">
                <a:solidFill>
                  <a:schemeClr val="tx1"/>
                </a:solidFill>
              </a:rPr>
              <a:t>ли давление жидкость на стенки сосуда? Давит ли жидкость вверх? </a:t>
            </a:r>
          </a:p>
          <a:p>
            <a:pPr algn="ctr"/>
            <a:endParaRPr lang="ru-RU" sz="2400" dirty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125" y="5261019"/>
            <a:ext cx="88239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/>
              <a:t>Вывод</a:t>
            </a:r>
            <a:r>
              <a:rPr lang="ru-RU" sz="2400" b="1" i="1" dirty="0" smtClean="0"/>
              <a:t>: Давление в жидкости подчиняется закону Паскаля: давление, производимое на жидкость или газ, передается в любую точку жидкости или газа одинаково по всем направлениям.</a:t>
            </a:r>
            <a:endParaRPr lang="ru-RU" sz="2400" b="1" i="1" dirty="0">
              <a:latin typeface="Franklin Gothic Medium" panose="020B0603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8033" y="1481512"/>
            <a:ext cx="84604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latin typeface="Franklin Gothic Medium" panose="020B0603020102020204" pitchFamily="34" charset="0"/>
              </a:rPr>
              <a:t>Используя оборудование и </a:t>
            </a:r>
            <a:r>
              <a:rPr lang="ru-RU" sz="2800" i="1" dirty="0" smtClean="0">
                <a:latin typeface="Franklin Gothic Medium" panose="020B0603020102020204" pitchFamily="34" charset="0"/>
              </a:rPr>
              <a:t>карточки-задания, установите, оказывает ли жидкость давление вверх и на стенки сосуда</a:t>
            </a:r>
            <a:endParaRPr lang="ru-RU" sz="2800" i="1" dirty="0">
              <a:latin typeface="Franklin Gothic Medium" panose="020B0603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16" y="3003238"/>
            <a:ext cx="154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Группа</a:t>
            </a:r>
            <a:r>
              <a:rPr lang="ru-RU" sz="2400" i="1" dirty="0" smtClean="0">
                <a:latin typeface="Franklin Gothic Medium" panose="020B0603020102020204" pitchFamily="34" charset="0"/>
              </a:rPr>
              <a:t> 1</a:t>
            </a:r>
            <a:endParaRPr lang="ru-RU" sz="2400" i="1" dirty="0">
              <a:latin typeface="Franklin Gothic Medium" panose="020B0603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052" y="3580742"/>
            <a:ext cx="154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Группа</a:t>
            </a:r>
            <a:r>
              <a:rPr lang="ru-RU" sz="2400" i="1" dirty="0" smtClean="0">
                <a:latin typeface="Franklin Gothic Medium" panose="020B0603020102020204" pitchFamily="34" charset="0"/>
              </a:rPr>
              <a:t> </a:t>
            </a:r>
            <a:r>
              <a:rPr lang="ru-RU" sz="2400" i="1" dirty="0">
                <a:latin typeface="Franklin Gothic Medium" panose="020B0603020102020204" pitchFamily="34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1451" y="4128496"/>
            <a:ext cx="154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Группа</a:t>
            </a:r>
            <a:r>
              <a:rPr lang="ru-RU" sz="2400" i="1" dirty="0" smtClean="0">
                <a:latin typeface="Franklin Gothic Medium" panose="020B0603020102020204" pitchFamily="34" charset="0"/>
              </a:rPr>
              <a:t> 4</a:t>
            </a:r>
            <a:endParaRPr lang="ru-RU" sz="2400" i="1" dirty="0">
              <a:latin typeface="Franklin Gothic Medium" panose="020B0603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8842" y="3003238"/>
            <a:ext cx="154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Группа</a:t>
            </a:r>
            <a:r>
              <a:rPr lang="ru-RU" sz="2400" i="1" dirty="0" smtClean="0">
                <a:latin typeface="Franklin Gothic Medium" panose="020B0603020102020204" pitchFamily="34" charset="0"/>
              </a:rPr>
              <a:t> 3</a:t>
            </a:r>
            <a:endParaRPr lang="ru-RU" sz="2400" i="1" dirty="0">
              <a:latin typeface="Franklin Gothic Medium" panose="020B0603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20483" y="3639173"/>
            <a:ext cx="154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Группа</a:t>
            </a:r>
            <a:r>
              <a:rPr lang="ru-RU" sz="2400" i="1" dirty="0" smtClean="0">
                <a:latin typeface="Franklin Gothic Medium" panose="020B0603020102020204" pitchFamily="34" charset="0"/>
              </a:rPr>
              <a:t> 5</a:t>
            </a:r>
            <a:endParaRPr lang="ru-RU" sz="2400" i="1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71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2307" y="246193"/>
            <a:ext cx="5785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Franklin Gothic Medium" panose="020B0603020102020204" pitchFamily="34" charset="0"/>
              </a:rPr>
              <a:t>Гидростатическое давление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Franklin Gothic Medium" panose="020B06030201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97" t="32822" r="7301" b="21585"/>
          <a:stretch>
            <a:fillRect/>
          </a:stretch>
        </p:blipFill>
        <p:spPr bwMode="auto">
          <a:xfrm>
            <a:off x="146255" y="2504793"/>
            <a:ext cx="2366052" cy="14317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585272" y="2745357"/>
            <a:ext cx="3866490" cy="686117"/>
          </a:xfrm>
          <a:prstGeom prst="rect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Calibri"/>
                <a:cs typeface="Times New Roman"/>
              </a:rPr>
              <a:t>Давление в жидкости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Franklin Gothic Medium" panose="020B0603020102020204" pitchFamily="34" charset="0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718" y="1495522"/>
            <a:ext cx="2499280" cy="8149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  <a:ea typeface="Calibri"/>
                <a:cs typeface="Times New Roman"/>
              </a:rPr>
              <a:t>Подчиняется </a:t>
            </a:r>
            <a:r>
              <a:rPr lang="ru-RU" sz="2400" i="1" dirty="0" smtClean="0">
                <a:solidFill>
                  <a:srgbClr val="000000"/>
                </a:solidFill>
                <a:effectLst/>
                <a:latin typeface="Franklin Gothic Medium" panose="020B0603020102020204" pitchFamily="34" charset="0"/>
                <a:ea typeface="Calibri"/>
                <a:cs typeface="Times New Roman"/>
              </a:rPr>
              <a:t/>
            </a:r>
            <a:br>
              <a:rPr lang="ru-RU" sz="2400" i="1" dirty="0" smtClean="0">
                <a:solidFill>
                  <a:srgbClr val="000000"/>
                </a:solidFill>
                <a:effectLst/>
                <a:latin typeface="Franklin Gothic Medium" panose="020B0603020102020204" pitchFamily="34" charset="0"/>
                <a:ea typeface="Calibri"/>
                <a:cs typeface="Times New Roman"/>
              </a:rPr>
            </a:br>
            <a:r>
              <a:rPr lang="ru-RU" sz="2400" i="1" dirty="0" smtClean="0">
                <a:solidFill>
                  <a:srgbClr val="000000"/>
                </a:solidFill>
                <a:effectLst/>
                <a:latin typeface="Franklin Gothic Medium" panose="020B0603020102020204" pitchFamily="34" charset="0"/>
                <a:ea typeface="Calibri"/>
                <a:cs typeface="Times New Roman"/>
              </a:rPr>
              <a:t>закону </a:t>
            </a:r>
            <a:r>
              <a:rPr lang="ru-RU" sz="2400" i="1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  <a:ea typeface="Calibri"/>
                <a:cs typeface="Times New Roman"/>
              </a:rPr>
              <a:t>Паскаля</a:t>
            </a:r>
            <a:endParaRPr lang="ru-RU" sz="2400" i="1" dirty="0">
              <a:effectLst/>
              <a:latin typeface="Franklin Gothic Medium" panose="020B0603020102020204" pitchFamily="34" charset="0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1128" y="4112382"/>
            <a:ext cx="3648784" cy="756778"/>
          </a:xfrm>
          <a:prstGeom prst="rect">
            <a:avLst/>
          </a:prstGeom>
          <a:solidFill>
            <a:srgbClr val="FFC0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  <a:ea typeface="Calibri"/>
                <a:cs typeface="Times New Roman"/>
              </a:rPr>
              <a:t>Зависит от глубины</a:t>
            </a:r>
            <a:endParaRPr lang="ru-RU" sz="2400" i="1" dirty="0">
              <a:effectLst/>
              <a:latin typeface="Franklin Gothic Medium" panose="020B0603020102020204" pitchFamily="34" charset="0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6255" y="4941168"/>
            <a:ext cx="3633657" cy="792088"/>
          </a:xfrm>
          <a:prstGeom prst="rect">
            <a:avLst/>
          </a:prstGeom>
          <a:solidFill>
            <a:srgbClr val="FFC0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  <a:ea typeface="Calibri"/>
                <a:cs typeface="Times New Roman"/>
              </a:rPr>
              <a:t>Зависит от плотности жидкости</a:t>
            </a:r>
            <a:endParaRPr lang="ru-RU" sz="2400" i="1" dirty="0">
              <a:effectLst/>
              <a:latin typeface="Franklin Gothic Medium" panose="020B0603020102020204" pitchFamily="34" charset="0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65762" y="4077072"/>
            <a:ext cx="3446199" cy="792088"/>
          </a:xfrm>
          <a:prstGeom prst="rect">
            <a:avLst/>
          </a:prstGeom>
          <a:solidFill>
            <a:srgbClr val="92D05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  <a:ea typeface="Calibri"/>
                <a:cs typeface="Times New Roman"/>
              </a:rPr>
              <a:t>Не зависит от  формы сосуда</a:t>
            </a:r>
            <a:endParaRPr lang="ru-RU" sz="2400" i="1" dirty="0">
              <a:effectLst/>
              <a:latin typeface="Franklin Gothic Medium" panose="020B0603020102020204" pitchFamily="34" charset="0"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65763" y="4941168"/>
            <a:ext cx="3446199" cy="792088"/>
          </a:xfrm>
          <a:prstGeom prst="rect">
            <a:avLst/>
          </a:prstGeom>
          <a:solidFill>
            <a:srgbClr val="92D05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  <a:ea typeface="Calibri"/>
                <a:cs typeface="Times New Roman"/>
              </a:rPr>
              <a:t>Не зависит от  площади дна</a:t>
            </a:r>
            <a:endParaRPr lang="ru-RU" sz="2400" i="1" dirty="0">
              <a:effectLst/>
              <a:latin typeface="Franklin Gothic Medium" panose="020B0603020102020204" pitchFamily="34" charset="0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999927" y="861514"/>
                <a:ext cx="2959231" cy="1354990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ru-RU" sz="2000" dirty="0" smtClean="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ru-RU" sz="2000" dirty="0">
                  <a:solidFill>
                    <a:srgbClr val="000000"/>
                  </a:solidFill>
                  <a:latin typeface="Times New Roman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P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𝐹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Cambria Math"/>
                          </a:rPr>
                          <m:t>S</m:t>
                        </m:r>
                      </m:den>
                    </m:f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ρ·g·h</a:t>
                </a:r>
                <a:endParaRPr lang="ru-RU" sz="2400" dirty="0" smtClean="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[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P] =[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1</m:t>
                    </m:r>
                    <m:f>
                      <m:fPr>
                        <m:ctrlP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Н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м2</m:t>
                        </m:r>
                      </m:den>
                    </m:f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=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1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Па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]</a:t>
                </a:r>
                <a:endParaRPr lang="ru-RU" sz="24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 </a:t>
                </a:r>
                <a:endParaRPr lang="ru-RU" sz="11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 </a:t>
                </a:r>
                <a:endParaRPr lang="ru-RU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927" y="861514"/>
                <a:ext cx="2959231" cy="1354990"/>
              </a:xfrm>
              <a:prstGeom prst="rect">
                <a:avLst/>
              </a:prstGeom>
              <a:blipFill rotWithShape="1">
                <a:blip r:embed="rId3"/>
                <a:stretch>
                  <a:fillRect l="-3080" b="-5804"/>
                </a:stretch>
              </a:blip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Штриховая стрелка вправо 11"/>
          <p:cNvSpPr/>
          <p:nvPr/>
        </p:nvSpPr>
        <p:spPr>
          <a:xfrm rot="16200000">
            <a:off x="2568025" y="2297465"/>
            <a:ext cx="354965" cy="414655"/>
          </a:xfrm>
          <a:prstGeom prst="stripedRightArrow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Штриховая стрелка вправо 12"/>
          <p:cNvSpPr/>
          <p:nvPr/>
        </p:nvSpPr>
        <p:spPr>
          <a:xfrm rot="16200000">
            <a:off x="6109606" y="2332583"/>
            <a:ext cx="354965" cy="414655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Штриховая стрелка вправо 13"/>
          <p:cNvSpPr/>
          <p:nvPr/>
        </p:nvSpPr>
        <p:spPr>
          <a:xfrm rot="5400000">
            <a:off x="2615117" y="3560345"/>
            <a:ext cx="354965" cy="414655"/>
          </a:xfrm>
          <a:prstGeom prst="stripedRightArrow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Штриховая стрелка вправо 14"/>
          <p:cNvSpPr/>
          <p:nvPr/>
        </p:nvSpPr>
        <p:spPr>
          <a:xfrm rot="5400000">
            <a:off x="4393884" y="3648735"/>
            <a:ext cx="354965" cy="414655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Штриховая стрелка вправо 15"/>
          <p:cNvSpPr/>
          <p:nvPr/>
        </p:nvSpPr>
        <p:spPr>
          <a:xfrm rot="5400000">
            <a:off x="6109605" y="3592148"/>
            <a:ext cx="354965" cy="414655"/>
          </a:xfrm>
          <a:prstGeom prst="stripedRightArrow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567874"/>
            <a:ext cx="1966158" cy="1223009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6079761" y="1547495"/>
            <a:ext cx="2880320" cy="8149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  <a:ea typeface="Calibri"/>
                <a:cs typeface="Times New Roman"/>
              </a:rPr>
              <a:t>Создается на </a:t>
            </a:r>
            <a:r>
              <a:rPr lang="ru-RU" sz="2400" i="1" dirty="0" smtClean="0">
                <a:solidFill>
                  <a:srgbClr val="000000"/>
                </a:solidFill>
                <a:effectLst/>
                <a:latin typeface="Franklin Gothic Medium" panose="020B0603020102020204" pitchFamily="34" charset="0"/>
                <a:ea typeface="Calibri"/>
                <a:cs typeface="Times New Roman"/>
              </a:rPr>
              <a:t>дно</a:t>
            </a:r>
            <a:br>
              <a:rPr lang="ru-RU" sz="2400" i="1" dirty="0" smtClean="0">
                <a:solidFill>
                  <a:srgbClr val="000000"/>
                </a:solidFill>
                <a:effectLst/>
                <a:latin typeface="Franklin Gothic Medium" panose="020B0603020102020204" pitchFamily="34" charset="0"/>
                <a:ea typeface="Calibri"/>
                <a:cs typeface="Times New Roman"/>
              </a:rPr>
            </a:br>
            <a:r>
              <a:rPr lang="ru-RU" sz="2400" i="1" dirty="0" smtClean="0">
                <a:solidFill>
                  <a:srgbClr val="000000"/>
                </a:solidFill>
                <a:effectLst/>
                <a:latin typeface="Franklin Gothic Medium" panose="020B0603020102020204" pitchFamily="34" charset="0"/>
                <a:ea typeface="Calibri"/>
                <a:cs typeface="Times New Roman"/>
              </a:rPr>
              <a:t> </a:t>
            </a:r>
            <a:r>
              <a:rPr lang="ru-RU" sz="2400" i="1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  <a:ea typeface="Calibri"/>
                <a:cs typeface="Times New Roman"/>
              </a:rPr>
              <a:t>весом жидкости</a:t>
            </a:r>
            <a:endParaRPr lang="ru-RU" sz="2400" i="1" dirty="0">
              <a:effectLst/>
              <a:latin typeface="Franklin Gothic Medium" panose="020B0603020102020204" pitchFamily="34" charset="0"/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7984" y="5877272"/>
            <a:ext cx="8822098" cy="7740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  <a:ea typeface="Calibri"/>
                <a:cs typeface="Times New Roman"/>
              </a:rPr>
              <a:t>На одном и том же уровне давление внутри жидкости </a:t>
            </a:r>
            <a:r>
              <a:rPr lang="ru-RU" sz="2400" i="1" dirty="0" smtClean="0">
                <a:solidFill>
                  <a:srgbClr val="000000"/>
                </a:solidFill>
                <a:effectLst/>
                <a:latin typeface="Franklin Gothic Medium" panose="020B0603020102020204" pitchFamily="34" charset="0"/>
                <a:ea typeface="Calibri"/>
                <a:cs typeface="Times New Roman"/>
              </a:rPr>
              <a:t/>
            </a:r>
            <a:br>
              <a:rPr lang="ru-RU" sz="2400" i="1" dirty="0" smtClean="0">
                <a:solidFill>
                  <a:srgbClr val="000000"/>
                </a:solidFill>
                <a:effectLst/>
                <a:latin typeface="Franklin Gothic Medium" panose="020B0603020102020204" pitchFamily="34" charset="0"/>
                <a:ea typeface="Calibri"/>
                <a:cs typeface="Times New Roman"/>
              </a:rPr>
            </a:br>
            <a:r>
              <a:rPr lang="ru-RU" sz="2400" i="1" dirty="0" smtClean="0">
                <a:solidFill>
                  <a:srgbClr val="000000"/>
                </a:solidFill>
                <a:effectLst/>
                <a:latin typeface="Franklin Gothic Medium" panose="020B0603020102020204" pitchFamily="34" charset="0"/>
                <a:ea typeface="Calibri"/>
                <a:cs typeface="Times New Roman"/>
              </a:rPr>
              <a:t>одинаково </a:t>
            </a:r>
            <a:r>
              <a:rPr lang="ru-RU" sz="2400" i="1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  <a:ea typeface="Calibri"/>
                <a:cs typeface="Times New Roman"/>
              </a:rPr>
              <a:t>по всем направлениям</a:t>
            </a:r>
            <a:endParaRPr lang="ru-RU" sz="2400" i="1" dirty="0">
              <a:effectLst/>
              <a:latin typeface="Franklin Gothic Medium" panose="020B0603020102020204" pitchFamily="34" charset="0"/>
              <a:ea typeface="Calibri"/>
              <a:cs typeface="Times New Roman"/>
            </a:endParaRPr>
          </a:p>
        </p:txBody>
      </p:sp>
      <p:pic>
        <p:nvPicPr>
          <p:cNvPr id="20" name="Рисунок 1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951" y="4131860"/>
            <a:ext cx="1043305" cy="1618615"/>
          </a:xfrm>
          <a:prstGeom prst="rect">
            <a:avLst/>
          </a:prstGeom>
          <a:noFill/>
        </p:spPr>
      </p:pic>
      <p:sp>
        <p:nvSpPr>
          <p:cNvPr id="21" name="Штриховая стрелка вправо 20"/>
          <p:cNvSpPr/>
          <p:nvPr/>
        </p:nvSpPr>
        <p:spPr>
          <a:xfrm rot="16200000">
            <a:off x="4341034" y="2256564"/>
            <a:ext cx="354965" cy="414655"/>
          </a:xfrm>
          <a:prstGeom prst="stripedRightArrow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718" y="332656"/>
            <a:ext cx="1086994" cy="1075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77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1062" y="620686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Franklin Gothic Medium" panose="020B0603020102020204" pitchFamily="34" charset="0"/>
              </a:rPr>
              <a:t>Гидростатическое давление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Franklin Gothic Medium" panose="020B06030201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84" y="2147664"/>
            <a:ext cx="2160240" cy="2304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483768" y="1695002"/>
            <a:ext cx="64087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Franklin Gothic Medium" panose="020B0603020102020204" pitchFamily="34" charset="0"/>
              </a:rPr>
              <a:t>Два водолаза находятся в море на одной и той же глубине. Один из водолазов находится на дне под открытой поверхностью воды, а другой – на той же глубине в подводной пещере. Сравните давление на водолазов в пещере и под открытой поверхностью воды</a:t>
            </a:r>
            <a:r>
              <a:rPr lang="ru-RU" sz="2400" i="1" dirty="0" smtClean="0">
                <a:latin typeface="Franklin Gothic Medium" panose="020B0603020102020204" pitchFamily="34" charset="0"/>
              </a:rPr>
              <a:t>.</a:t>
            </a:r>
            <a:r>
              <a:rPr lang="ru-RU" sz="2400" i="1" dirty="0">
                <a:latin typeface="Franklin Gothic Medium" panose="020B0603020102020204" pitchFamily="34" charset="0"/>
              </a:rPr>
              <a:t/>
            </a:r>
            <a:br>
              <a:rPr lang="ru-RU" sz="2400" i="1" dirty="0">
                <a:latin typeface="Franklin Gothic Medium" panose="020B0603020102020204" pitchFamily="34" charset="0"/>
              </a:rPr>
            </a:br>
            <a:r>
              <a:rPr lang="ru-RU" sz="2400" i="1" dirty="0">
                <a:latin typeface="Franklin Gothic Medium" panose="020B0603020102020204" pitchFamily="34" charset="0"/>
              </a:rPr>
              <a:t>Объясните ваш ответ, указав какой физический закон вы использовали для объяснения</a:t>
            </a:r>
            <a:r>
              <a:rPr lang="ru-RU" sz="2400" i="1" dirty="0" smtClean="0">
                <a:latin typeface="Franklin Gothic Medium" panose="020B0603020102020204" pitchFamily="34" charset="0"/>
              </a:rPr>
              <a:t>.</a:t>
            </a:r>
            <a:endParaRPr lang="ru-RU" sz="2400" i="1" dirty="0">
              <a:latin typeface="Franklin Gothic Medium" panose="020B06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685999"/>
            <a:ext cx="154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Группа</a:t>
            </a:r>
            <a:r>
              <a:rPr lang="ru-RU" sz="2400" i="1" dirty="0" smtClean="0">
                <a:latin typeface="Franklin Gothic Medium" panose="020B0603020102020204" pitchFamily="34" charset="0"/>
              </a:rPr>
              <a:t> 1</a:t>
            </a:r>
            <a:endParaRPr lang="ru-RU" sz="2400" i="1" dirty="0">
              <a:latin typeface="Franklin Gothic Medium" panose="020B06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354" y="5418573"/>
            <a:ext cx="68675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Давление  на одной и той же глубине</a:t>
            </a:r>
            <a:br>
              <a:rPr lang="ru-RU" sz="2400" b="1" i="1" dirty="0" smtClean="0"/>
            </a:br>
            <a:r>
              <a:rPr lang="ru-RU" sz="2400" b="1" i="1" dirty="0" smtClean="0"/>
              <a:t>одинаково по всем направлениям – закон</a:t>
            </a:r>
            <a:br>
              <a:rPr lang="ru-RU" sz="2400" b="1" i="1" dirty="0" smtClean="0"/>
            </a:br>
            <a:r>
              <a:rPr lang="ru-RU" sz="2400" b="1" i="1" dirty="0" smtClean="0"/>
              <a:t>Паскаля</a:t>
            </a:r>
            <a:endParaRPr lang="ru-RU" sz="2400" b="1" i="1" dirty="0">
              <a:latin typeface="Franklin Gothic Medium" panose="020B06030201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019" y="406190"/>
            <a:ext cx="1086994" cy="1075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160125" y="96164"/>
            <a:ext cx="8858240" cy="1441616"/>
          </a:xfrm>
          <a:prstGeom prst="wedgeRoundRectCallout">
            <a:avLst>
              <a:gd name="adj1" fmla="val -22381"/>
              <a:gd name="adj2" fmla="val 63052"/>
              <a:gd name="adj3" fmla="val 16667"/>
            </a:avLst>
          </a:prstGeom>
          <a:solidFill>
            <a:srgbClr val="FBF1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</a:endParaRPr>
          </a:p>
          <a:p>
            <a:pPr algn="ctr"/>
            <a:endParaRPr lang="ru-RU" sz="2400" dirty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Задания для получения допуска к погружению </a:t>
            </a:r>
            <a:endParaRPr lang="ru-RU" sz="2400" b="1" dirty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003" y="5097442"/>
            <a:ext cx="1870710" cy="152146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217462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620686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Franklin Gothic Medium" panose="020B0603020102020204" pitchFamily="34" charset="0"/>
              </a:rPr>
              <a:t>Гидростатическое давление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Franklin Gothic Medium" panose="020B0603020102020204" pitchFamily="34" charset="0"/>
            </a:endParaRPr>
          </a:p>
        </p:txBody>
      </p:sp>
      <p:pic>
        <p:nvPicPr>
          <p:cNvPr id="3" name="irc_mi" descr="http://www.podvodu.ru/photo/diving/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89" y="2250177"/>
            <a:ext cx="2448272" cy="35283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085519" y="2085526"/>
            <a:ext cx="57606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Franklin Gothic Medium" panose="020B0603020102020204" pitchFamily="34" charset="0"/>
              </a:rPr>
              <a:t>Герой книги Жака Кусто « В мире безмолвия» рассказывает « На глубине шести футов (1 фут = 0,3048 м) уже было тихо и спокойно, но катящиеся наверху валы давали о себе знать до глубины  в двадцать футов ритмичным усилением давления на барабанные перепонки. Объясните явление.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1762616"/>
            <a:ext cx="154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Группа</a:t>
            </a:r>
            <a:r>
              <a:rPr lang="ru-RU" sz="2400" i="1" dirty="0" smtClean="0">
                <a:latin typeface="Franklin Gothic Medium" panose="020B0603020102020204" pitchFamily="34" charset="0"/>
              </a:rPr>
              <a:t> 2</a:t>
            </a:r>
            <a:endParaRPr lang="ru-RU" sz="2400" i="1" dirty="0">
              <a:latin typeface="Franklin Gothic Medium" panose="020B06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5838363"/>
            <a:ext cx="90941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Ритмичное усиление давления происходит в результате</a:t>
            </a:r>
            <a:br>
              <a:rPr lang="ru-RU" sz="2400" b="1" i="1" dirty="0" smtClean="0"/>
            </a:br>
            <a:r>
              <a:rPr lang="ru-RU" sz="2400" b="1" i="1" dirty="0" smtClean="0"/>
              <a:t>изменения высоты столба жидкости над героем книги</a:t>
            </a:r>
            <a:endParaRPr lang="ru-RU" sz="2400" b="1" i="1" dirty="0">
              <a:latin typeface="Franklin Gothic Medium" panose="020B06030201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438" y="406190"/>
            <a:ext cx="1086994" cy="1075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160125" y="96164"/>
            <a:ext cx="8858240" cy="1441616"/>
          </a:xfrm>
          <a:prstGeom prst="wedgeRoundRectCallout">
            <a:avLst>
              <a:gd name="adj1" fmla="val -22381"/>
              <a:gd name="adj2" fmla="val 63052"/>
              <a:gd name="adj3" fmla="val 16667"/>
            </a:avLst>
          </a:prstGeom>
          <a:solidFill>
            <a:srgbClr val="FBF1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</a:endParaRPr>
          </a:p>
          <a:p>
            <a:pPr algn="ctr"/>
            <a:endParaRPr lang="ru-RU" sz="2400" dirty="0">
              <a:solidFill>
                <a:schemeClr val="tx1"/>
              </a:solidFill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Задания для получения допуска к погружению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1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891</TotalTime>
  <Words>886</Words>
  <Application>Microsoft Office PowerPoint</Application>
  <PresentationFormat>Экран (4:3)</PresentationFormat>
  <Paragraphs>182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Аптека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Галя</dc:creator>
  <cp:lastModifiedBy>Галя</cp:lastModifiedBy>
  <cp:revision>79</cp:revision>
  <dcterms:created xsi:type="dcterms:W3CDTF">2015-01-25T12:51:28Z</dcterms:created>
  <dcterms:modified xsi:type="dcterms:W3CDTF">2015-11-30T13:11:07Z</dcterms:modified>
</cp:coreProperties>
</file>