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45C83EE-E8BF-4DDE-A4C6-49BC9743050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742530C-D4E1-4709-A07C-B817F5B2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of superstitions and good luck or bad luck omens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some superstitions in Russia that are very unusual. At the same time they are also so common that they make up a big part of everyday communication.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superstitious </a:t>
            </a:r>
            <a:br>
              <a:rPr lang="en-US" dirty="0" smtClean="0"/>
            </a:br>
            <a:r>
              <a:rPr lang="en-US" dirty="0" smtClean="0"/>
              <a:t>are you?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1. Would you like to have an oral test at school on Friday 13</a:t>
            </a:r>
            <a:r>
              <a:rPr lang="en-US" baseline="30000" dirty="0" smtClean="0"/>
              <a:t>th</a:t>
            </a:r>
            <a:r>
              <a:rPr lang="en-US" dirty="0" smtClean="0"/>
              <a:t> ?</a:t>
            </a:r>
          </a:p>
          <a:p>
            <a:r>
              <a:rPr lang="en-US" dirty="0" smtClean="0"/>
              <a:t>2. Do you open an umbrella when you are inside a building?</a:t>
            </a:r>
          </a:p>
          <a:p>
            <a:r>
              <a:rPr lang="en-US" dirty="0" smtClean="0"/>
              <a:t>3. Do you turn around to prevent a black cat from crossing your way?</a:t>
            </a:r>
          </a:p>
          <a:p>
            <a:r>
              <a:rPr lang="en-US" dirty="0" smtClean="0"/>
              <a:t>4. Do you easily walk underneath a ladder?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C:\Users\ТАНКИСТ_222\Desktop\МАЙЯ\1378815683_worksheet-quiz-on-superstitions-0.png"/>
          <p:cNvPicPr/>
          <p:nvPr/>
        </p:nvPicPr>
        <p:blipFill>
          <a:blip r:embed="rId2"/>
          <a:srcRect l="25196" t="13358" r="28191" b="70612"/>
          <a:stretch>
            <a:fillRect/>
          </a:stretch>
        </p:blipFill>
        <p:spPr bwMode="auto">
          <a:xfrm>
            <a:off x="5715008" y="857232"/>
            <a:ext cx="2643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superstitious </a:t>
            </a:r>
            <a:r>
              <a:rPr lang="en-US" dirty="0" smtClean="0"/>
              <a:t>are </a:t>
            </a:r>
            <a:r>
              <a:rPr lang="en-US" dirty="0" smtClean="0"/>
              <a:t>you?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Do you throw salt over your left shoulder if you have spilt some on the table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6. Do you say, “God Bless you”, after somebody sneezes?</a:t>
            </a:r>
          </a:p>
          <a:p>
            <a:r>
              <a:rPr lang="en-US" dirty="0" smtClean="0"/>
              <a:t>7. Do you knock on wood when you talk about accidents?</a:t>
            </a:r>
          </a:p>
          <a:p>
            <a:r>
              <a:rPr lang="en-US" dirty="0" smtClean="0"/>
              <a:t>8. Do you carry a rabbit’s foot for good luck?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exercise 1(Workbook)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8358" indent="-514350">
              <a:buAutoNum type="arabicPeriod"/>
            </a:pPr>
            <a:r>
              <a:rPr lang="en-US" dirty="0" smtClean="0"/>
              <a:t>Never step on a </a:t>
            </a:r>
            <a:r>
              <a:rPr lang="en-US" u="sng" dirty="0" smtClean="0"/>
              <a:t>spider</a:t>
            </a:r>
            <a:r>
              <a:rPr lang="en-US" dirty="0" smtClean="0"/>
              <a:t>; it brings bad luck.</a:t>
            </a:r>
          </a:p>
          <a:p>
            <a:pPr marL="578358" indent="-514350">
              <a:buAutoNum type="arabicPeriod"/>
            </a:pPr>
            <a:r>
              <a:rPr lang="en-US" dirty="0" smtClean="0"/>
              <a:t>Has a </a:t>
            </a:r>
            <a:r>
              <a:rPr lang="en-US" u="sng" dirty="0" smtClean="0"/>
              <a:t>ladybird</a:t>
            </a:r>
            <a:r>
              <a:rPr lang="en-US" dirty="0" smtClean="0"/>
              <a:t> just landed on your hand? Lucky you!</a:t>
            </a:r>
          </a:p>
          <a:p>
            <a:pPr marL="578358" indent="-514350">
              <a:buAutoNum type="arabicPeriod"/>
            </a:pPr>
            <a:r>
              <a:rPr lang="en-US" dirty="0" smtClean="0"/>
              <a:t>Oh, no, a broken </a:t>
            </a:r>
            <a:r>
              <a:rPr lang="en-US" u="sng" dirty="0" smtClean="0"/>
              <a:t>mirror</a:t>
            </a:r>
            <a:r>
              <a:rPr lang="en-US" dirty="0" smtClean="0"/>
              <a:t>! This means seven years of bad luck.</a:t>
            </a:r>
          </a:p>
          <a:p>
            <a:pPr marL="578358" indent="-514350">
              <a:buAutoNum type="arabicPeriod"/>
            </a:pPr>
            <a:r>
              <a:rPr lang="en-US" dirty="0" smtClean="0"/>
              <a:t>Look a </a:t>
            </a:r>
            <a:r>
              <a:rPr lang="en-US" u="sng" dirty="0" smtClean="0"/>
              <a:t>shooting</a:t>
            </a:r>
            <a:r>
              <a:rPr lang="en-US" dirty="0" smtClean="0"/>
              <a:t> star! Make a wish, quickly! </a:t>
            </a:r>
          </a:p>
          <a:p>
            <a:pPr marL="578358" indent="-514350">
              <a:buAutoNum type="arabicPeriod"/>
            </a:pPr>
            <a:r>
              <a:rPr lang="en-US" dirty="0" smtClean="0"/>
              <a:t>Why are you walking under this </a:t>
            </a:r>
            <a:r>
              <a:rPr lang="en-US" u="sng" dirty="0" smtClean="0"/>
              <a:t>ladder</a:t>
            </a:r>
            <a:r>
              <a:rPr lang="en-US" dirty="0" smtClean="0"/>
              <a:t>? Do you want to have bad luck?</a:t>
            </a:r>
          </a:p>
          <a:p>
            <a:pPr marL="578358" indent="-514350">
              <a:buAutoNum type="arabicPeriod"/>
            </a:pPr>
            <a:r>
              <a:rPr lang="en-US" dirty="0" smtClean="0"/>
              <a:t>We’re so lucky! We’ve just seen a </a:t>
            </a:r>
            <a:r>
              <a:rPr lang="en-US" u="sng" dirty="0" smtClean="0"/>
              <a:t>rainbow</a:t>
            </a:r>
            <a:r>
              <a:rPr lang="en-US" dirty="0" smtClean="0"/>
              <a:t> and it’s not even raining! </a:t>
            </a:r>
          </a:p>
          <a:p>
            <a:pPr marL="578358" indent="-514350">
              <a:buAutoNum type="arabicPeriod"/>
            </a:pPr>
            <a:r>
              <a:rPr lang="en-US" dirty="0" smtClean="0"/>
              <a:t>Do you really believe that a four leaf </a:t>
            </a:r>
            <a:r>
              <a:rPr lang="en-US" u="sng" dirty="0" smtClean="0"/>
              <a:t>clove</a:t>
            </a:r>
            <a:r>
              <a:rPr lang="en-US" dirty="0" smtClean="0"/>
              <a:t> brings good luck? </a:t>
            </a:r>
          </a:p>
          <a:p>
            <a:pPr marL="578358" indent="-514350">
              <a:buAutoNum type="arabicPeriod"/>
            </a:pPr>
            <a:r>
              <a:rPr lang="en-US" dirty="0" smtClean="0"/>
              <a:t>My dad says that if the first </a:t>
            </a:r>
            <a:r>
              <a:rPr lang="en-US" u="sng" dirty="0" smtClean="0"/>
              <a:t>butterfly</a:t>
            </a:r>
            <a:r>
              <a:rPr lang="en-US" dirty="0" smtClean="0"/>
              <a:t> you see in the year is white, good luck will follow you all year round.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exercise 4(Workbook)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rabicParenR"/>
            </a:pPr>
            <a:r>
              <a:rPr lang="en-US" dirty="0" smtClean="0"/>
              <a:t>C – Why, what’s the matter?</a:t>
            </a:r>
          </a:p>
          <a:p>
            <a:pPr marL="578358" indent="-514350">
              <a:buAutoNum type="arabicParenR"/>
            </a:pPr>
            <a:r>
              <a:rPr lang="en-US" dirty="0" smtClean="0"/>
              <a:t>E – But… what’s troubling you?</a:t>
            </a:r>
          </a:p>
          <a:p>
            <a:pPr marL="578358" indent="-514350">
              <a:buAutoNum type="arabicParenR"/>
            </a:pPr>
            <a:r>
              <a:rPr lang="en-US" dirty="0" smtClean="0"/>
              <a:t>A – You don’t really believe that, do you?</a:t>
            </a:r>
          </a:p>
          <a:p>
            <a:pPr marL="578358" indent="-514350">
              <a:buAutoNum type="arabicParenR"/>
            </a:pPr>
            <a:r>
              <a:rPr lang="en-US" dirty="0" smtClean="0"/>
              <a:t>D – I didn’t know you were so superstitious!</a:t>
            </a:r>
          </a:p>
          <a:p>
            <a:pPr marL="578358" indent="-514350">
              <a:buAutoNum type="arabicParenR"/>
            </a:pPr>
            <a:r>
              <a:rPr lang="en-US" dirty="0" smtClean="0"/>
              <a:t>B – There’s nothing to be anxious about.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en-US" dirty="0" smtClean="0"/>
              <a:t>Superstitions in England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НКИСТ_222\Desktop\МАЙЯ\1360171425_english-superstitions.png"/>
          <p:cNvPicPr/>
          <p:nvPr/>
        </p:nvPicPr>
        <p:blipFill>
          <a:blip r:embed="rId2"/>
          <a:srcRect t="16029" b="42969"/>
          <a:stretch>
            <a:fillRect/>
          </a:stretch>
        </p:blipFill>
        <p:spPr bwMode="auto">
          <a:xfrm>
            <a:off x="285720" y="1428736"/>
            <a:ext cx="8643998" cy="5143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If the tip of the nose feel itchy, </a:t>
            </a:r>
          </a:p>
          <a:p>
            <a:pPr>
              <a:buNone/>
            </a:pPr>
            <a:r>
              <a:rPr lang="en-US" dirty="0" smtClean="0"/>
              <a:t> it’s a sure sign that a party with alcohol is coming.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00372"/>
            <a:ext cx="3564000" cy="369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 a person sneezes during a conversation,</a:t>
            </a:r>
          </a:p>
          <a:p>
            <a:pPr>
              <a:buNone/>
            </a:pPr>
            <a:r>
              <a:rPr lang="en-US" dirty="0" smtClean="0"/>
              <a:t>It means that he confirms what has just been said. Often, after sneezing, they say: “True!” or “Exactly!”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29066"/>
            <a:ext cx="3924000" cy="269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If a person is having hiccups,</a:t>
            </a:r>
          </a:p>
          <a:p>
            <a:pPr>
              <a:buNone/>
            </a:pPr>
            <a:r>
              <a:rPr lang="en-US" dirty="0" smtClean="0"/>
              <a:t>    it is believed that someone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is thinking about him. If in that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moment you start quickly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going through your friends in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your memory, then when your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hiccups stop – that was the person who was thinking about you.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36"/>
            <a:ext cx="272339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 your right palm is itching,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you will come into money.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your left palm is itching, </a:t>
            </a:r>
          </a:p>
          <a:p>
            <a:pPr>
              <a:buNone/>
            </a:pPr>
            <a:r>
              <a:rPr lang="en-US" dirty="0" smtClean="0"/>
              <a:t>you will give someone money.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20611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 you break a glass or a plate,</a:t>
            </a:r>
          </a:p>
          <a:p>
            <a:pPr>
              <a:buNone/>
            </a:pPr>
            <a:r>
              <a:rPr lang="en-US" dirty="0" smtClean="0"/>
              <a:t>everyone will smile and say, “It’s a good omen!”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71810"/>
            <a:ext cx="3924000" cy="274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 you make a wish when sitting between two people with the same name,</a:t>
            </a:r>
          </a:p>
          <a:p>
            <a:pPr>
              <a:buNone/>
            </a:pPr>
            <a:r>
              <a:rPr lang="en-US" dirty="0" smtClean="0"/>
              <a:t>then it will come true. To make sure it comes true, you shouldn’t tell anyone about it.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 you see a falling star at night and quickly make a wish,</a:t>
            </a:r>
          </a:p>
          <a:p>
            <a:pPr>
              <a:buNone/>
            </a:pPr>
            <a:r>
              <a:rPr lang="en-US" dirty="0" smtClean="0"/>
              <a:t>then it will definitely come true.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5400000" cy="30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superstitions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If the first butterfly that you see in a year is white </a:t>
            </a:r>
          </a:p>
          <a:p>
            <a:pPr algn="ctr">
              <a:buNone/>
            </a:pPr>
            <a:r>
              <a:rPr lang="en-US" dirty="0" smtClean="0"/>
              <a:t>this means that you will have good luck all through the year, similarly, if you see three butterflies together then this will be a sure sign of good luck.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614" r="7785" b="3893"/>
          <a:stretch>
            <a:fillRect/>
          </a:stretch>
        </p:blipFill>
        <p:spPr bwMode="auto">
          <a:xfrm>
            <a:off x="142844" y="4786322"/>
            <a:ext cx="3312000" cy="19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</TotalTime>
  <Words>618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The world of superstitions and good luck or bad luck omens</vt:lpstr>
      <vt:lpstr>Complete the superstitions</vt:lpstr>
      <vt:lpstr>Complete the superstitions</vt:lpstr>
      <vt:lpstr>Complete the superstitions</vt:lpstr>
      <vt:lpstr>Complete the superstitions</vt:lpstr>
      <vt:lpstr>Complete the superstitions</vt:lpstr>
      <vt:lpstr>Complete the superstitions</vt:lpstr>
      <vt:lpstr>Complete the superstitions</vt:lpstr>
      <vt:lpstr>Complete the superstitions</vt:lpstr>
      <vt:lpstr>How superstitious  are you?</vt:lpstr>
      <vt:lpstr>How superstitious are you?</vt:lpstr>
      <vt:lpstr>Check exercise 1(Workbook)</vt:lpstr>
      <vt:lpstr>Check exercise 4(Workbook)</vt:lpstr>
      <vt:lpstr>Superstitions in England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superstitions and omens</dc:title>
  <dc:creator>ТАНКИСТ_222</dc:creator>
  <cp:lastModifiedBy>ТАНКИСТ_222</cp:lastModifiedBy>
  <cp:revision>22</cp:revision>
  <dcterms:created xsi:type="dcterms:W3CDTF">2015-11-15T13:44:51Z</dcterms:created>
  <dcterms:modified xsi:type="dcterms:W3CDTF">2016-01-14T05:46:15Z</dcterms:modified>
</cp:coreProperties>
</file>