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77" r:id="rId3"/>
    <p:sldId id="257" r:id="rId4"/>
    <p:sldId id="258" r:id="rId5"/>
    <p:sldId id="264" r:id="rId6"/>
    <p:sldId id="259" r:id="rId7"/>
    <p:sldId id="260" r:id="rId8"/>
    <p:sldId id="262" r:id="rId9"/>
    <p:sldId id="261" r:id="rId10"/>
    <p:sldId id="278" r:id="rId11"/>
    <p:sldId id="265" r:id="rId12"/>
    <p:sldId id="266" r:id="rId13"/>
    <p:sldId id="279" r:id="rId14"/>
    <p:sldId id="267" r:id="rId15"/>
    <p:sldId id="269" r:id="rId16"/>
    <p:sldId id="280" r:id="rId17"/>
    <p:sldId id="283" r:id="rId18"/>
    <p:sldId id="284" r:id="rId19"/>
    <p:sldId id="285" r:id="rId20"/>
    <p:sldId id="286" r:id="rId21"/>
    <p:sldId id="287" r:id="rId22"/>
    <p:sldId id="270" r:id="rId23"/>
    <p:sldId id="272" r:id="rId24"/>
    <p:sldId id="271" r:id="rId25"/>
    <p:sldId id="273" r:id="rId26"/>
    <p:sldId id="281" r:id="rId27"/>
    <p:sldId id="274" r:id="rId28"/>
    <p:sldId id="275" r:id="rId29"/>
    <p:sldId id="268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8FC47-CBBF-44BC-809F-47097681EEC5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16C5C-61BC-4DD0-B269-E922C67D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1129-D68D-4AC3-B2D2-063ED9F631CB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6254-B5B2-4D68-AA98-1F909A5AAFB3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B8CF-30AC-4508-9425-9F2D9586C1FA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F493-3C73-451D-A1F3-3D13C20F96B1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19DE-6ED8-4FA4-89B3-9A741755AB5A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63D4-1640-487B-BDDD-F1822751CB85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3AFD-CE7A-4D14-8A77-5A53FF393F96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5A97-767A-43FE-AD4C-BB648B21481B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20E-5678-459E-AC97-47EF4DBD2F01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8EAB-8B83-48BD-9B64-23E8B72F8561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331E-266A-45FE-8144-C4FBF36B146B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29E941-1B79-4508-BB4E-EAABC6E91330}" type="datetime1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90F8D5-F449-4CC6-B8C0-74DF07FD6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2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877272"/>
            <a:ext cx="6400800" cy="660648"/>
          </a:xfrm>
        </p:spPr>
        <p:txBody>
          <a:bodyPr/>
          <a:lstStyle/>
          <a:p>
            <a:r>
              <a:rPr lang="ru-RU" dirty="0" smtClean="0"/>
              <a:t>Пуртова Г.А.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7211144" cy="147002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Лабораторный практикум по биологии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www.cie.uci.edu/academics/AImages/bi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28800"/>
            <a:ext cx="1152128" cy="1200134"/>
          </a:xfrm>
          <a:prstGeom prst="rect">
            <a:avLst/>
          </a:prstGeom>
          <a:noFill/>
        </p:spPr>
      </p:pic>
      <p:pic>
        <p:nvPicPr>
          <p:cNvPr id="5" name="Picture 3" descr="D:\Documents and Settings\Администратор\Рабочий стол\ар.jpg"/>
          <p:cNvPicPr>
            <a:picLocks noChangeAspect="1" noChangeArrowheads="1"/>
          </p:cNvPicPr>
          <p:nvPr/>
        </p:nvPicPr>
        <p:blipFill>
          <a:blip r:embed="rId3" cstate="print"/>
          <a:srcRect l="9375"/>
          <a:stretch>
            <a:fillRect/>
          </a:stretch>
        </p:blipFill>
        <p:spPr bwMode="auto">
          <a:xfrm>
            <a:off x="251520" y="3356992"/>
            <a:ext cx="1944216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mirbiologii.ru/wp-content/uploads/2012/10/luk2.jpg"/>
          <p:cNvPicPr>
            <a:picLocks noChangeAspect="1" noChangeArrowheads="1"/>
          </p:cNvPicPr>
          <p:nvPr/>
        </p:nvPicPr>
        <p:blipFill>
          <a:blip r:embed="rId4" cstate="print"/>
          <a:srcRect l="16380" b="15419"/>
          <a:stretch>
            <a:fillRect/>
          </a:stretch>
        </p:blipFill>
        <p:spPr bwMode="auto">
          <a:xfrm>
            <a:off x="2339752" y="3356992"/>
            <a:ext cx="20882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go4.imgsmail.ru/imgpreview?key=3c67a82694fba9b1&amp;mb=imgdb_preview_889"/>
          <p:cNvPicPr>
            <a:picLocks noChangeAspect="1" noChangeArrowheads="1"/>
          </p:cNvPicPr>
          <p:nvPr/>
        </p:nvPicPr>
        <p:blipFill>
          <a:blip r:embed="rId5" cstate="print"/>
          <a:srcRect b="48276"/>
          <a:stretch>
            <a:fillRect/>
          </a:stretch>
        </p:blipFill>
        <p:spPr bwMode="auto">
          <a:xfrm>
            <a:off x="4572000" y="3356992"/>
            <a:ext cx="20882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shvedun.ru/images/fotomicro/Inf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56992"/>
            <a:ext cx="211223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352928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Задание 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Рассчитайте общее увеличение микроскопа. Для этого перемножьте числа, указывающие на увеличение окуляра и объектива.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pPr marL="514350" indent="-514350">
              <a:buNone/>
            </a:pPr>
            <a:endParaRPr lang="ru-RU" sz="3200" dirty="0" smtClean="0"/>
          </a:p>
          <a:p>
            <a:pPr marL="514350" indent="-514350">
              <a:buNone/>
            </a:pPr>
            <a:endParaRPr lang="ru-RU" sz="3200" dirty="0" smtClean="0"/>
          </a:p>
          <a:p>
            <a:pPr marL="514350" indent="-514350">
              <a:buNone/>
            </a:pPr>
            <a:endParaRPr lang="ru-RU" sz="32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ru-RU" sz="3200" dirty="0" smtClean="0"/>
              <a:t>Выясните, во сколько раз может быть увеличен рассматриваемый вами объект с помощью школьного микроскопа.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2996952"/>
          <a:ext cx="842493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Увеличение окуляра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Увеличение объектива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Общее увеличение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8384" cy="1143000"/>
          </a:xfrm>
        </p:spPr>
        <p:txBody>
          <a:bodyPr/>
          <a:lstStyle/>
          <a:p>
            <a:r>
              <a:rPr lang="ru-RU" b="1" u="sng" dirty="0" smtClean="0"/>
              <a:t>Лабораторная работа № 2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136904" cy="4572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Тема: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«Знакомство с клетками растений»</a:t>
            </a:r>
          </a:p>
          <a:p>
            <a:r>
              <a:rPr lang="ru-RU" sz="3200" b="1" dirty="0" smtClean="0"/>
              <a:t>Цель:</a:t>
            </a:r>
            <a:r>
              <a:rPr lang="ru-RU" sz="3200" dirty="0" smtClean="0"/>
              <a:t> изучить строение растительной клетки.</a:t>
            </a:r>
          </a:p>
          <a:p>
            <a:r>
              <a:rPr lang="ru-RU" sz="3200" b="1" dirty="0" smtClean="0"/>
              <a:t>Оборудование:</a:t>
            </a:r>
            <a:r>
              <a:rPr lang="ru-RU" sz="3200" dirty="0" smtClean="0"/>
              <a:t> микроскоп, пипетка, предметное и покровное стёкла, пинцет, </a:t>
            </a:r>
            <a:r>
              <a:rPr lang="ru-RU" sz="3200" dirty="0" err="1" smtClean="0"/>
              <a:t>препаровальная</a:t>
            </a:r>
            <a:r>
              <a:rPr lang="ru-RU" sz="3200" dirty="0" smtClean="0"/>
              <a:t> игла, часть луковицы, готовый микропрепарат листа камелии.</a:t>
            </a:r>
            <a:endParaRPr lang="ru-RU" sz="3200" dirty="0"/>
          </a:p>
        </p:txBody>
      </p:sp>
      <p:pic>
        <p:nvPicPr>
          <p:cNvPr id="4" name="Picture 2" descr="http://www.cie.uci.edu/academics/AImages/bi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864096" cy="9001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Ход работы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Задание 1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Приготовьте микропрепарат кожицы лука (инструкция на с. 23 учебника)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Рассмотрите препарат под микроскопом. Найдите отдельные клетки. Рассмотрите клетки при малом увеличении, а затем при большом.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Зарисуйте клетки кожицы лука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Сделайте вывод о строении растительной клетки. Какие части клетки вы смогли рассмотреть под микроскопом?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640960" cy="685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Приготовление микропрепарата кожицы лука</a:t>
            </a:r>
            <a:endParaRPr lang="ru-RU" sz="2800" dirty="0"/>
          </a:p>
        </p:txBody>
      </p:sp>
      <p:pic>
        <p:nvPicPr>
          <p:cNvPr id="1026" name="Picture 2" descr="D:\Documents and Settings\Администратор\Рабочий стол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69881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Кожица лука под микроскопом</a:t>
            </a:r>
            <a:endParaRPr lang="ru-RU" sz="3200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122" name="Picture 2" descr="D:\Documents and Settings\Администратор\Рабочий стол\69496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76064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valleyflora.ru/images/Izucheniye-pod-mikroskop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451992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Рисунок кожицы лука под микроскопом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3356992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Клеточная стенка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Цитоплазма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Вакуоли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Ядро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496944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Задание 2</a:t>
            </a:r>
          </a:p>
          <a:p>
            <a:pPr>
              <a:buNone/>
            </a:pPr>
            <a:r>
              <a:rPr lang="ru-RU" sz="3200" dirty="0" smtClean="0"/>
              <a:t>   Сравните клетки кожицы лука и клетки листа камелии. Объясните, с чем связаны отличия в строении этих клеток.</a:t>
            </a:r>
            <a:endParaRPr lang="ru-RU" sz="32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Documents and Settings\Администратор\Рабочий стол\micr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1"/>
            <a:ext cx="2880320" cy="305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Documents and Settings\Администратор\Рабочий стол\69496266.jpg"/>
          <p:cNvPicPr>
            <a:picLocks noChangeAspect="1" noChangeArrowheads="1"/>
          </p:cNvPicPr>
          <p:nvPr/>
        </p:nvPicPr>
        <p:blipFill>
          <a:blip r:embed="rId4" cstate="print"/>
          <a:srcRect r="28571"/>
          <a:stretch>
            <a:fillRect/>
          </a:stretch>
        </p:blipFill>
        <p:spPr bwMode="auto">
          <a:xfrm>
            <a:off x="1187624" y="2996952"/>
            <a:ext cx="288032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143000"/>
          </a:xfrm>
        </p:spPr>
        <p:txBody>
          <a:bodyPr/>
          <a:lstStyle/>
          <a:p>
            <a:r>
              <a:rPr lang="ru-RU" b="1" u="sng" dirty="0" smtClean="0"/>
              <a:t>Лабораторная работа № 3</a:t>
            </a:r>
            <a:endParaRPr lang="ru-RU" b="1" u="sng" dirty="0"/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772400" cy="4572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Тема: </a:t>
            </a:r>
            <a:r>
              <a:rPr lang="ru-RU" sz="3200" b="1" dirty="0" smtClean="0">
                <a:solidFill>
                  <a:srgbClr val="006600"/>
                </a:solidFill>
              </a:rPr>
              <a:t>«Определение состава семян»</a:t>
            </a:r>
          </a:p>
          <a:p>
            <a:r>
              <a:rPr lang="ru-RU" sz="3200" b="1" dirty="0" smtClean="0"/>
              <a:t>Цель:</a:t>
            </a:r>
            <a:r>
              <a:rPr lang="ru-RU" sz="3200" dirty="0" smtClean="0"/>
              <a:t> изучить способы обнаружения веществ в семенах растений, исследовать их химический состав.</a:t>
            </a:r>
          </a:p>
          <a:p>
            <a:r>
              <a:rPr lang="ru-RU" sz="3200" b="1" dirty="0" smtClean="0"/>
              <a:t>Оборудование: </a:t>
            </a:r>
            <a:r>
              <a:rPr lang="ru-RU" sz="3200" dirty="0" smtClean="0"/>
              <a:t>стакан с водой, пестик, раствор йода, марлевая и бумажная салфетки, кусочек теста, семена подсолнечника. </a:t>
            </a:r>
          </a:p>
          <a:p>
            <a:endParaRPr lang="ru-RU" sz="3200" dirty="0"/>
          </a:p>
        </p:txBody>
      </p:sp>
      <p:pic>
        <p:nvPicPr>
          <p:cNvPr id="7" name="Picture 2" descr="http://www.cie.uci.edu/academics/AImages/bi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864096" cy="90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424936" cy="619268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Ход работы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Задание 1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Кусочек теста поместите на марлю и сделайте мешочек (А). Промойте тесто в стакане с водой (Б).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Раскройте мешочек с промытым тестом. Попробуйте тесто на ощупь. Вещество, которое осталось на марле, – это клейковина или белок.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 образовавшуюся в стакане мутную жидкость добавьте 2-3 капли раствора йода (В). Жидкость синеет. Это доказывает наличие  в ней крахмала.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52928" cy="3312368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4.</a:t>
            </a:r>
            <a:r>
              <a:rPr lang="ru-RU" sz="3200" dirty="0" smtClean="0"/>
              <a:t> Положите на бумажную салфетку семена подсолнечника и раздавите их с помощью пестика (Г). Что появилось на бумаге?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5.</a:t>
            </a:r>
            <a:r>
              <a:rPr lang="ru-RU" sz="3200" dirty="0" smtClean="0"/>
              <a:t> Сделайте вывод о том, какие органические вещества входят в состав семян.</a:t>
            </a:r>
          </a:p>
          <a:p>
            <a:pPr>
              <a:buNone/>
            </a:pP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854968"/>
          </a:xfrm>
        </p:spPr>
        <p:txBody>
          <a:bodyPr/>
          <a:lstStyle/>
          <a:p>
            <a:r>
              <a:rPr lang="ru-RU" b="1" dirty="0" smtClean="0"/>
              <a:t>Содержание практикума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352928" cy="540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hlinkClick r:id="rId2" action="ppaction://hlinksldjump"/>
              </a:rPr>
              <a:t>Лабораторная работа № 1</a:t>
            </a:r>
            <a:r>
              <a:rPr lang="ru-RU" sz="3200" dirty="0" smtClean="0"/>
              <a:t> «Изучение строения увеличительных приборов»</a:t>
            </a:r>
          </a:p>
          <a:p>
            <a:r>
              <a:rPr lang="ru-RU" sz="3200" dirty="0" smtClean="0">
                <a:hlinkClick r:id="rId3" action="ppaction://hlinksldjump"/>
              </a:rPr>
              <a:t>Лабораторная работа № 2 </a:t>
            </a:r>
            <a:r>
              <a:rPr lang="ru-RU" sz="3200" dirty="0" smtClean="0"/>
              <a:t>«Знакомство с клетками растений»</a:t>
            </a:r>
          </a:p>
          <a:p>
            <a:r>
              <a:rPr lang="ru-RU" sz="3200" dirty="0" smtClean="0">
                <a:hlinkClick r:id="rId4" action="ppaction://hlinksldjump"/>
              </a:rPr>
              <a:t>Лабораторная работа № 3 </a:t>
            </a:r>
            <a:r>
              <a:rPr lang="ru-RU" sz="3200" dirty="0" smtClean="0"/>
              <a:t>«Определение состава семян» </a:t>
            </a:r>
          </a:p>
          <a:p>
            <a:r>
              <a:rPr lang="ru-RU" sz="3200" dirty="0" smtClean="0">
                <a:hlinkClick r:id="rId5" action="ppaction://hlinksldjump"/>
              </a:rPr>
              <a:t>Лабораторная работа № 4 </a:t>
            </a:r>
            <a:r>
              <a:rPr lang="ru-RU" sz="3200" dirty="0" smtClean="0"/>
              <a:t>«Знакомство с внешним строением растения»</a:t>
            </a:r>
          </a:p>
          <a:p>
            <a:r>
              <a:rPr lang="ru-RU" sz="3200" dirty="0" smtClean="0">
                <a:hlinkClick r:id="rId6" action="ppaction://hlinksldjump"/>
              </a:rPr>
              <a:t>Лабораторная работа № 5 </a:t>
            </a:r>
            <a:r>
              <a:rPr lang="ru-RU" sz="3200" dirty="0" smtClean="0"/>
              <a:t>«Наблюдение за передвижением животных»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Picture 2" descr="D:\Documents and Settings\Администратор\Рабочий стол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47338" cy="54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Обнаружение веществ в составе семян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96944" cy="331236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Задание 2</a:t>
            </a:r>
          </a:p>
          <a:p>
            <a:pPr marL="514350" indent="-514350">
              <a:buNone/>
            </a:pPr>
            <a:r>
              <a:rPr lang="ru-RU" sz="3200" dirty="0" smtClean="0"/>
              <a:t>      Заполните таблицу «Значение органических веществ в клетке», используя для этого текст «Роль органических веществ в клетке» на с. 27 учебника.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3717032"/>
          <a:ext cx="8280920" cy="23762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40460"/>
                <a:gridCol w="4140460"/>
              </a:tblGrid>
              <a:tr h="594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Вещества клетки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Значение вещества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/>
                </a:tc>
              </a:tr>
              <a:tr h="594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/>
                        <a:t>Белок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/>
                </a:tc>
              </a:tr>
              <a:tr h="594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/>
                        <a:t>Углевод (крахмал)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/>
                </a:tc>
              </a:tr>
              <a:tr h="594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/>
                        <a:t>Жир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4408" y="6237312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/>
          <a:lstStyle/>
          <a:p>
            <a:r>
              <a:rPr lang="ru-RU" b="1" u="sng" dirty="0" smtClean="0"/>
              <a:t>Лабораторная работа № 4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7772400" cy="3600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Тема: </a:t>
            </a:r>
            <a:r>
              <a:rPr lang="ru-RU" sz="3200" b="1" dirty="0" smtClean="0">
                <a:solidFill>
                  <a:srgbClr val="006600"/>
                </a:solidFill>
              </a:rPr>
              <a:t>«Знакомство с внешним строением растения»</a:t>
            </a:r>
          </a:p>
          <a:p>
            <a:r>
              <a:rPr lang="ru-RU" sz="3200" b="1" dirty="0" smtClean="0"/>
              <a:t>Цель:</a:t>
            </a:r>
            <a:r>
              <a:rPr lang="ru-RU" sz="3200" dirty="0" smtClean="0"/>
              <a:t> изучить внешнее строение цветкового растения.</a:t>
            </a:r>
          </a:p>
          <a:p>
            <a:r>
              <a:rPr lang="ru-RU" sz="3200" b="1" dirty="0" smtClean="0"/>
              <a:t>Оборудование: </a:t>
            </a:r>
            <a:r>
              <a:rPr lang="ru-RU" sz="3200" dirty="0" smtClean="0"/>
              <a:t>лупа ручная, гербарий цветковых растений.</a:t>
            </a:r>
            <a:endParaRPr lang="ru-RU" sz="3200" dirty="0"/>
          </a:p>
        </p:txBody>
      </p:sp>
      <p:pic>
        <p:nvPicPr>
          <p:cNvPr id="4" name="Picture 2" descr="http://www.cie.uci.edu/academics/AImages/bi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864096" cy="9001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352928" cy="597666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Ход работы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Задание 1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Рассмотрите гербарный экземпляр цветкового растения (василёк луговой). Найдите части цветкового растения: корень, стебель, листья, цветки.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Зарисуйте схему строения цветкового растения.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Сделайте вывод о строении цветкового растения. Какие части различают у цветкового растения?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o4.imgsmail.ru/imgpreview?key=3c67a82694fba9b1&amp;mb=imgdb_preview_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53493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Строение цветкового растения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0" name="Picture 2" descr="D:\Documents and Settings\Администратор\Рабочий стол\vasilek_new03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327810" cy="531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Рисунок строения цветкового растения (василёк луговой)</a:t>
            </a:r>
            <a:endParaRPr lang="ru-RU" sz="3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83568" y="1628800"/>
            <a:ext cx="7704856" cy="4752528"/>
            <a:chOff x="683568" y="1628800"/>
            <a:chExt cx="7704856" cy="4752528"/>
          </a:xfrm>
        </p:grpSpPr>
        <p:pic>
          <p:nvPicPr>
            <p:cNvPr id="43010" name="Picture 2" descr="http://travniky.ru/store/rastenie/vasilek-lugovoy.jpg"/>
            <p:cNvPicPr>
              <a:picLocks noChangeAspect="1" noChangeArrowheads="1"/>
            </p:cNvPicPr>
            <p:nvPr/>
          </p:nvPicPr>
          <p:blipFill>
            <a:blip r:embed="rId2" cstate="print"/>
            <a:srcRect b="8696"/>
            <a:stretch>
              <a:fillRect/>
            </a:stretch>
          </p:blipFill>
          <p:spPr bwMode="auto">
            <a:xfrm>
              <a:off x="2483768" y="1628800"/>
              <a:ext cx="4164120" cy="4752528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2123728" y="2852936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2123728" y="537321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444208" y="249289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724128" y="4725144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15616" y="2492896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лист</a:t>
              </a:r>
              <a:endParaRPr lang="ru-RU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3568" y="5085184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корень</a:t>
              </a:r>
              <a:endParaRPr lang="ru-RU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48264" y="2204864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цветок</a:t>
              </a:r>
              <a:endParaRPr lang="ru-RU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4248" y="4365104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стебель</a:t>
              </a:r>
              <a:endParaRPr lang="ru-RU" sz="2800" dirty="0"/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568952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Задание 2</a:t>
            </a:r>
          </a:p>
          <a:p>
            <a:pPr>
              <a:buNone/>
            </a:pPr>
            <a:r>
              <a:rPr lang="ru-RU" sz="3200" dirty="0" smtClean="0"/>
              <a:t>   Рассмотрите изображения хвоща и картофеля. Какие органы есть у этих растений? Почему хвощ относят к споровым растениям, а картофель – к семенным?</a:t>
            </a:r>
            <a:endParaRPr lang="ru-RU" sz="3200" dirty="0"/>
          </a:p>
        </p:txBody>
      </p:sp>
      <p:pic>
        <p:nvPicPr>
          <p:cNvPr id="3074" name="Picture 2" descr="D:\Documents and Settings\Администратор\Рабочий стол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68960"/>
            <a:ext cx="1584915" cy="3186168"/>
          </a:xfrm>
          <a:prstGeom prst="rect">
            <a:avLst/>
          </a:prstGeom>
          <a:noFill/>
        </p:spPr>
      </p:pic>
      <p:pic>
        <p:nvPicPr>
          <p:cNvPr id="3075" name="Picture 3" descr="D:\Documents and Settings\Администратор\Рабочий стол\img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2225895" cy="3121521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16416" y="6165304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143000"/>
          </a:xfrm>
        </p:spPr>
        <p:txBody>
          <a:bodyPr/>
          <a:lstStyle/>
          <a:p>
            <a:r>
              <a:rPr lang="ru-RU" b="1" u="sng" dirty="0" smtClean="0"/>
              <a:t>Лабораторная работа № 5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136904" cy="4572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Тема: </a:t>
            </a:r>
            <a:r>
              <a:rPr lang="ru-RU" sz="3200" b="1" dirty="0" smtClean="0">
                <a:solidFill>
                  <a:srgbClr val="006600"/>
                </a:solidFill>
              </a:rPr>
              <a:t>«Наблюдение за передвижением животных»</a:t>
            </a:r>
          </a:p>
          <a:p>
            <a:r>
              <a:rPr lang="ru-RU" sz="3200" b="1" dirty="0" smtClean="0"/>
              <a:t>Цель:</a:t>
            </a:r>
            <a:r>
              <a:rPr lang="ru-RU" sz="3200" dirty="0" smtClean="0"/>
              <a:t> познакомиться со способами движения животных.</a:t>
            </a:r>
          </a:p>
          <a:p>
            <a:r>
              <a:rPr lang="ru-RU" sz="3200" b="1" dirty="0" smtClean="0"/>
              <a:t>Оборудование:</a:t>
            </a:r>
            <a:r>
              <a:rPr lang="ru-RU" sz="3200" dirty="0" smtClean="0"/>
              <a:t> микроскоп, предметные и покровные стёкла, пипетка, вата, стакан с водой; культура инфузорий.</a:t>
            </a:r>
            <a:endParaRPr lang="ru-RU" sz="3200" dirty="0"/>
          </a:p>
        </p:txBody>
      </p:sp>
      <p:pic>
        <p:nvPicPr>
          <p:cNvPr id="4" name="Picture 2" descr="http://www.cie.uci.edu/academics/AImages/bi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864096" cy="9001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280920" cy="52565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Ход работы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Задание 1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Приготовьте микропрепарат с культурой инфузорий (с. 56 учебника).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Рассмотрите микропрепарат под малым увеличением микроскопа. Найдите живые организмы. Пронаблюдайте за их движением. Отметьте скорость и направление движения.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hvedun.ru/images/fotomicro/Inf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196752"/>
            <a:ext cx="672074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Инфузории под микроскопом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1143000"/>
          </a:xfrm>
        </p:spPr>
        <p:txBody>
          <a:bodyPr/>
          <a:lstStyle/>
          <a:p>
            <a:r>
              <a:rPr lang="ru-RU" b="1" u="sng" dirty="0" smtClean="0"/>
              <a:t>Лабораторная работа № 1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19256" cy="4608512"/>
          </a:xfrm>
        </p:spPr>
        <p:txBody>
          <a:bodyPr/>
          <a:lstStyle/>
          <a:p>
            <a:r>
              <a:rPr lang="ru-RU" sz="3200" b="1" dirty="0" smtClean="0"/>
              <a:t>Тема: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«Изучение строения увеличительных приборов»</a:t>
            </a:r>
          </a:p>
          <a:p>
            <a:r>
              <a:rPr lang="ru-RU" sz="3200" b="1" dirty="0" smtClean="0"/>
              <a:t>Цель:</a:t>
            </a:r>
            <a:r>
              <a:rPr lang="ru-RU" sz="3200" dirty="0" smtClean="0"/>
              <a:t> изучить устройство и научиться работать с увеличительными приборами.</a:t>
            </a:r>
          </a:p>
          <a:p>
            <a:r>
              <a:rPr lang="ru-RU" sz="3200" b="1" dirty="0" smtClean="0"/>
              <a:t>Оборудование:</a:t>
            </a:r>
            <a:r>
              <a:rPr lang="ru-RU" sz="3200" dirty="0" smtClean="0"/>
              <a:t> лупа ручная, микроскоп, ткани плода арбуза, готовый микропрепарат листа камелии.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www.cie.uci.edu/academics/AImages/bi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864096" cy="9001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28092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Задание 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Добавьте в каплю воды с инфузориями несколько кристалликов поваренной соли. Понаблюдайте за тем, как ведут себя инфузории. Объясните поведение инфузорий.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Сделайте вывод о значении движения для животных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8424" y="6165304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424936" cy="561662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Ход работы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Задание 1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Рассмотрите ручную лупу. Найдите основные части. Узнайте их назначение.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Рассмотрите невооружённым глазом мякоть арбуза.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Рассмотрите кусочки мякоти арбуза под лупой. Каково строение мякоти?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Устройство ручной лупы</a:t>
            </a:r>
            <a:endParaRPr lang="ru-RU" sz="32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99592" y="1268760"/>
            <a:ext cx="7416824" cy="4464496"/>
            <a:chOff x="899592" y="1268760"/>
            <a:chExt cx="7416824" cy="4464496"/>
          </a:xfrm>
        </p:grpSpPr>
        <p:pic>
          <p:nvPicPr>
            <p:cNvPr id="4" name="Picture 6" descr="http://st.market.rzn.info/i/offers/big/2077671/3670744.jpg"/>
            <p:cNvPicPr>
              <a:picLocks noChangeAspect="1" noChangeArrowheads="1"/>
            </p:cNvPicPr>
            <p:nvPr/>
          </p:nvPicPr>
          <p:blipFill>
            <a:blip r:embed="rId2" cstate="print"/>
            <a:srcRect l="20000" r="12500"/>
            <a:stretch>
              <a:fillRect/>
            </a:stretch>
          </p:blipFill>
          <p:spPr bwMode="auto">
            <a:xfrm>
              <a:off x="899592" y="1844824"/>
              <a:ext cx="3402930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771800" y="1628800"/>
              <a:ext cx="2232248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627784" y="2852936"/>
              <a:ext cx="23762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419872" y="4725144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76056" y="1268760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оправа</a:t>
              </a:r>
              <a:endParaRPr lang="ru-RU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6056" y="2564904"/>
              <a:ext cx="32403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у</a:t>
              </a:r>
              <a:r>
                <a:rPr lang="ru-RU" sz="3200" dirty="0" smtClean="0"/>
                <a:t>величительное стекло</a:t>
              </a:r>
              <a:endParaRPr lang="ru-RU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20072" y="4365104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ручка</a:t>
              </a:r>
              <a:endParaRPr lang="ru-RU" sz="3200" dirty="0"/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img-fotki.yandex.ru/get/4901/dicus.15/0_3b98d_6fd8f94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D:\Documents and Settings\Администратор\Рабочий стол\ар.jpg"/>
          <p:cNvPicPr>
            <a:picLocks noChangeAspect="1" noChangeArrowheads="1"/>
          </p:cNvPicPr>
          <p:nvPr/>
        </p:nvPicPr>
        <p:blipFill>
          <a:blip r:embed="rId2" cstate="print"/>
          <a:srcRect b="3543"/>
          <a:stretch>
            <a:fillRect/>
          </a:stretch>
        </p:blipFill>
        <p:spPr bwMode="auto">
          <a:xfrm>
            <a:off x="899592" y="1268760"/>
            <a:ext cx="731058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Мякоть арбуза под лупой</a:t>
            </a:r>
            <a:endParaRPr lang="ru-RU" sz="3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08912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Задание 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Рассмотрите микроскоп. Найдите основные части. Узнайте их назначение. Познакомьтесь с правилами работы с микроскопом (с. 18 учебника).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Рассмотрите под микроскопом готовый микропрепарат листа камелии. Отработайте основные этапы работы с микроскопом.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Сделайте вывод о значении увеличительных приборов. 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539552" y="1412776"/>
            <a:ext cx="8280920" cy="4968552"/>
            <a:chOff x="323850" y="1557338"/>
            <a:chExt cx="8351838" cy="5300662"/>
          </a:xfrm>
        </p:grpSpPr>
        <p:pic>
          <p:nvPicPr>
            <p:cNvPr id="13315" name="Picture 8" descr="http://cdn.4glaza.ru/images/products/large/0/micro-biomed-2-y.jpg"/>
            <p:cNvPicPr>
              <a:picLocks noChangeAspect="1" noChangeArrowheads="1"/>
            </p:cNvPicPr>
            <p:nvPr/>
          </p:nvPicPr>
          <p:blipFill>
            <a:blip r:embed="rId2" cstate="print"/>
            <a:srcRect l="5479" r="9572"/>
            <a:stretch>
              <a:fillRect/>
            </a:stretch>
          </p:blipFill>
          <p:spPr bwMode="auto">
            <a:xfrm>
              <a:off x="2843213" y="1557338"/>
              <a:ext cx="3217862" cy="530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rot="10800000">
              <a:off x="2627313" y="1989138"/>
              <a:ext cx="20161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292725" y="1773238"/>
              <a:ext cx="1295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2195513" y="3644900"/>
              <a:ext cx="1296987" cy="21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24525" y="4797425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endCxn id="24" idx="3"/>
            </p:cNvCxnSpPr>
            <p:nvPr/>
          </p:nvCxnSpPr>
          <p:spPr>
            <a:xfrm rot="10800000" flipV="1">
              <a:off x="2484438" y="4437063"/>
              <a:ext cx="719137" cy="4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 flipV="1">
              <a:off x="2124075" y="5229225"/>
              <a:ext cx="1800225" cy="21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435600" y="3068638"/>
              <a:ext cx="1152525" cy="1444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732588" y="1557338"/>
              <a:ext cx="1800225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окуляр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659563" y="2781300"/>
              <a:ext cx="18002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штатив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875463" y="4508500"/>
              <a:ext cx="18002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винт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1476375" y="1700213"/>
              <a:ext cx="10795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dirty="0">
                  <a:latin typeface="Calibri" pitchFamily="34" charset="0"/>
                </a:rPr>
                <a:t>тубус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11188" y="3213100"/>
              <a:ext cx="16573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объектив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3850" y="4005263"/>
              <a:ext cx="2160588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Calibri" pitchFamily="34" charset="0"/>
                </a:rPr>
                <a:t>предметный столик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95288" y="5229225"/>
              <a:ext cx="18002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подсветка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51720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Устройство микроскопа</a:t>
            </a:r>
            <a:endParaRPr lang="ru-RU" sz="32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62068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Лист камелии под микроскопом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F8D5-F449-4CC6-B8C0-74DF07FD611B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" name="Picture 2" descr="D:\Documents and Settings\Администратор\Рабочий стол\micr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01658" y="1638902"/>
            <a:ext cx="4367691" cy="463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4F4F4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643</TotalTime>
  <Words>851</Words>
  <Application>Microsoft Office PowerPoint</Application>
  <PresentationFormat>Экран (4:3)</PresentationFormat>
  <Paragraphs>146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Справедливость</vt:lpstr>
      <vt:lpstr>Лабораторный практикум по биологии  5 класс</vt:lpstr>
      <vt:lpstr>Содержание практикума</vt:lpstr>
      <vt:lpstr>Лабораторная работа № 1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Лабораторная работа № 2</vt:lpstr>
      <vt:lpstr>Слайд 12</vt:lpstr>
      <vt:lpstr>Слайд 13</vt:lpstr>
      <vt:lpstr>Слайд 14</vt:lpstr>
      <vt:lpstr>Слайд 15</vt:lpstr>
      <vt:lpstr>Слайд 16</vt:lpstr>
      <vt:lpstr>Лабораторная работа № 3</vt:lpstr>
      <vt:lpstr>Слайд 18</vt:lpstr>
      <vt:lpstr>Слайд 19</vt:lpstr>
      <vt:lpstr>Слайд 20</vt:lpstr>
      <vt:lpstr>Слайд 21</vt:lpstr>
      <vt:lpstr>Лабораторная работа № 4</vt:lpstr>
      <vt:lpstr>Слайд 23</vt:lpstr>
      <vt:lpstr>Слайд 24</vt:lpstr>
      <vt:lpstr>Слайд 25</vt:lpstr>
      <vt:lpstr>Слайд 26</vt:lpstr>
      <vt:lpstr>Лабораторная работа № 5</vt:lpstr>
      <vt:lpstr>Слайд 28</vt:lpstr>
      <vt:lpstr>Слайд 29</vt:lpstr>
      <vt:lpstr>Слайд 30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Лабораторный практикум по биологии  5 класс</dc:title>
  <dc:creator>User</dc:creator>
  <cp:lastModifiedBy>User</cp:lastModifiedBy>
  <cp:revision>45</cp:revision>
  <dcterms:created xsi:type="dcterms:W3CDTF">2015-12-04T18:35:00Z</dcterms:created>
  <dcterms:modified xsi:type="dcterms:W3CDTF">2016-01-02T12:30:04Z</dcterms:modified>
</cp:coreProperties>
</file>