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68"/>
  </p:notesMasterIdLst>
  <p:sldIdLst>
    <p:sldId id="256" r:id="rId2"/>
    <p:sldId id="353" r:id="rId3"/>
    <p:sldId id="355" r:id="rId4"/>
    <p:sldId id="357" r:id="rId5"/>
    <p:sldId id="356" r:id="rId6"/>
    <p:sldId id="257" r:id="rId7"/>
    <p:sldId id="332" r:id="rId8"/>
    <p:sldId id="335" r:id="rId9"/>
    <p:sldId id="318" r:id="rId10"/>
    <p:sldId id="336" r:id="rId11"/>
    <p:sldId id="337" r:id="rId12"/>
    <p:sldId id="334" r:id="rId13"/>
    <p:sldId id="258" r:id="rId14"/>
    <p:sldId id="333" r:id="rId15"/>
    <p:sldId id="259" r:id="rId16"/>
    <p:sldId id="338" r:id="rId17"/>
    <p:sldId id="260" r:id="rId18"/>
    <p:sldId id="340" r:id="rId19"/>
    <p:sldId id="261" r:id="rId20"/>
    <p:sldId id="262" r:id="rId21"/>
    <p:sldId id="263" r:id="rId22"/>
    <p:sldId id="264" r:id="rId23"/>
    <p:sldId id="265" r:id="rId24"/>
    <p:sldId id="266" r:id="rId25"/>
    <p:sldId id="341" r:id="rId26"/>
    <p:sldId id="267" r:id="rId27"/>
    <p:sldId id="268" r:id="rId28"/>
    <p:sldId id="269" r:id="rId29"/>
    <p:sldId id="270" r:id="rId30"/>
    <p:sldId id="271" r:id="rId31"/>
    <p:sldId id="272" r:id="rId32"/>
    <p:sldId id="343" r:id="rId33"/>
    <p:sldId id="342" r:id="rId34"/>
    <p:sldId id="344" r:id="rId35"/>
    <p:sldId id="273" r:id="rId36"/>
    <p:sldId id="345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346" r:id="rId47"/>
    <p:sldId id="283" r:id="rId48"/>
    <p:sldId id="285" r:id="rId49"/>
    <p:sldId id="286" r:id="rId50"/>
    <p:sldId id="349" r:id="rId51"/>
    <p:sldId id="287" r:id="rId52"/>
    <p:sldId id="347" r:id="rId53"/>
    <p:sldId id="284" r:id="rId54"/>
    <p:sldId id="289" r:id="rId55"/>
    <p:sldId id="290" r:id="rId56"/>
    <p:sldId id="348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350" r:id="rId66"/>
    <p:sldId id="351" r:id="rId6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B5925"/>
    <a:srgbClr val="FBB88F"/>
    <a:srgbClr val="FF61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2C9A-3D63-4BD5-AC49-203C39D0E84D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7A0A5-CCFD-46DF-B6AD-976D5EDF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9D0CAE-CB20-4468-ADF6-63850B5FF0D0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38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94AA4-05A6-4913-A863-2BBB22DCC174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A6DA8-0F83-4EBC-9C8C-D6AE5607001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A0A5-CCFD-46DF-B6AD-976D5EDF525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BA27138-CD9A-462D-B159-0E5BA45FA352}" type="slidenum">
              <a:rPr lang="ru-RU" altLang="ru-RU" smtClean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pPr/>
              <a:t>65</a:t>
            </a:fld>
            <a:endParaRPr lang="ru-RU" altLang="ru-RU" smtClean="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AB7F-92D1-49EA-A42B-F57EB74A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D14E72-235E-4713-A5BD-5B4DEEA7DD6B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0305AC-9981-4B04-BF03-D5E773FC8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2_&#1080;&#1075;&#1088;&#1072;.ppt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&#1055;&#1088;&#1077;&#1079;&#1077;&#1085;&#1090;&#1072;&#1094;&#1080;&#1103;2_&#1080;&#1075;&#1088;&#1072;.ppt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77;&#1079;&#1077;&#1085;&#1090;&#1072;&#1094;&#1080;&#1103;2_&#1080;&#1075;&#1088;&#1072;.ppt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77;&#1079;&#1077;&#1085;&#1090;&#1072;&#1094;&#1080;&#1103;2_&#1080;&#1075;&#1088;&#1072;.pptx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2_&#1080;&#1075;&#1088;&#1072;.ppt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2_&#1080;&#1075;&#1088;&#1072;.pptx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77;&#1079;&#1077;&#1085;&#1090;&#1072;&#1094;&#1080;&#1103;2_&#1080;&#1075;&#1088;&#1072;.pptx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5;&#1088;&#1077;&#1079;&#1077;&#1085;&#1090;&#1072;&#1094;&#1080;&#1103;2_&#1080;&#1075;&#1088;&#1072;.pptx" TargetMode="External"/><Relationship Id="rId4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77;&#1079;&#1077;&#1085;&#1090;&#1072;&#1094;&#1080;&#1103;2_&#1080;&#1075;&#1088;&#1072;.pptx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77;&#1079;&#1077;&#1085;&#1090;&#1072;&#1094;&#1080;&#1103;2_&#1080;&#1075;&#1088;&#1072;.pptx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9;&#1086;&#1073;&#1088;&#1077;&#1090;&#1077;&#1085;&#1080;&#1103;19_&#1080;&#1075;&#1088;&#1072;.pptx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_&#1080;&#1075;&#1088;&#1072;.pptx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hyperlink" Target="&#1055;&#1088;&#1077;&#1079;&#1077;&#1085;&#1090;&#1072;&#1094;&#1080;&#1103;2_&#1080;&#1075;&#1088;&#1072;.ppt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2_&#1080;&#1075;&#1088;&#1072;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467" y="928254"/>
            <a:ext cx="11255433" cy="208491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dirty="0" smtClean="0"/>
              <a:t>Интегрированный  урок по истории и физике в 9 классе по теме </a:t>
            </a:r>
            <a:r>
              <a:rPr lang="en-US" altLang="ru-RU" sz="4800" dirty="0" smtClean="0"/>
              <a:t/>
            </a:r>
            <a:br>
              <a:rPr lang="en-US" altLang="ru-RU" sz="4800" dirty="0" smtClean="0"/>
            </a:br>
            <a:r>
              <a:rPr lang="en-US" sz="4800" b="1" dirty="0" smtClean="0">
                <a:solidFill>
                  <a:srgbClr val="DB5925"/>
                </a:solidFill>
              </a:rPr>
              <a:t>”</a:t>
            </a:r>
            <a:r>
              <a:rPr lang="ru-RU" sz="4800" b="1" dirty="0" smtClean="0">
                <a:solidFill>
                  <a:srgbClr val="DB5925"/>
                </a:solidFill>
              </a:rPr>
              <a:t>Российские изобретения 19 в.</a:t>
            </a:r>
            <a:r>
              <a:rPr lang="en-US" sz="4800" b="1" dirty="0" smtClean="0">
                <a:solidFill>
                  <a:srgbClr val="DB5925"/>
                </a:solidFill>
              </a:rPr>
              <a:t>”</a:t>
            </a:r>
            <a:r>
              <a:rPr lang="ru-RU" sz="4800" b="1" dirty="0" smtClean="0">
                <a:solidFill>
                  <a:srgbClr val="DB5925"/>
                </a:solidFill>
              </a:rPr>
              <a:t> </a:t>
            </a:r>
            <a:endParaRPr lang="ru-RU" sz="4800" b="1" dirty="0">
              <a:solidFill>
                <a:srgbClr val="DB5925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74424" y="3848792"/>
            <a:ext cx="5294810" cy="9252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DB5925"/>
                </a:solidFill>
              </a:rPr>
              <a:t>ПОЗНАВАТЕЛЬНАЯ ИГРА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88224" y="5253646"/>
            <a:ext cx="980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Авторы</a:t>
            </a:r>
            <a:r>
              <a:rPr lang="en-US" sz="1600" b="1" dirty="0" smtClean="0"/>
              <a:t>: </a:t>
            </a:r>
            <a:r>
              <a:rPr lang="ru-RU" sz="1600" b="1" dirty="0" smtClean="0"/>
              <a:t>учитель истории Редозубова Е.Л. и учитель физики Глазунова В.В. ГБОУ школы № 904 г. Москвы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6693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26" y="1"/>
            <a:ext cx="11203745" cy="872836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Электрическая дуговая лампа Яблочкова</a:t>
            </a:r>
            <a:endParaRPr lang="ru-RU" dirty="0"/>
          </a:p>
        </p:txBody>
      </p:sp>
      <p:sp>
        <p:nvSpPr>
          <p:cNvPr id="95234" name="AutoShape 2" descr="Image result for дуговая лампа яблоч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6" name="AutoShape 4" descr="Image result for дуговая лампа яблоч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238" name="Picture 6" descr="http://rus-eng.org/upload_img/58840eaceef63460a98a0f234768c28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456" y="1550413"/>
            <a:ext cx="2428760" cy="4624359"/>
          </a:xfrm>
          <a:prstGeom prst="rect">
            <a:avLst/>
          </a:prstGeom>
          <a:noFill/>
        </p:spPr>
      </p:pic>
      <p:pic>
        <p:nvPicPr>
          <p:cNvPr id="95240" name="Picture 8" descr="http://cdn.topwar.ru/uploads/posts/2014-03/1395975531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112" y="1704109"/>
            <a:ext cx="5784089" cy="454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24" y="196312"/>
            <a:ext cx="11417957" cy="634961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Электрические лампы накаливания Лодыгина</a:t>
            </a:r>
            <a:endParaRPr lang="ru-RU" dirty="0"/>
          </a:p>
        </p:txBody>
      </p:sp>
      <p:pic>
        <p:nvPicPr>
          <p:cNvPr id="1026" name="Picture 2" descr="http://www.mosenergo-museum.ru/upload/iblock/9e7/9e7b04cb9a3325780433f04372f959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71" y="1772530"/>
            <a:ext cx="3724108" cy="4391636"/>
          </a:xfrm>
          <a:prstGeom prst="rect">
            <a:avLst/>
          </a:prstGeom>
          <a:noFill/>
        </p:spPr>
      </p:pic>
      <p:pic>
        <p:nvPicPr>
          <p:cNvPr id="1028" name="Picture 4" descr="http://nevozmozhnogo.net/wp-content/uploads/2011/09/lamp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325" y="1871003"/>
            <a:ext cx="27717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habrastorage.org/storage3/f8d/3ec/1a2/f8d3ec1a2ddfecc4709d70dbdf6af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217" y="1941343"/>
            <a:ext cx="6199163" cy="39674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966" y="295425"/>
            <a:ext cx="1125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Радиоприемник</a:t>
            </a:r>
            <a:r>
              <a:rPr lang="ru-RU" sz="3600" dirty="0" smtClean="0">
                <a:solidFill>
                  <a:schemeClr val="tx2"/>
                </a:solidFill>
                <a:cs typeface="Arial" pitchFamily="34" charset="0"/>
              </a:rPr>
              <a:t> Попова</a:t>
            </a:r>
            <a:endParaRPr lang="ru-RU" sz="3600" dirty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152400"/>
            <a:ext cx="10917382" cy="7453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  <a:cs typeface="Arial" pitchFamily="34" charset="0"/>
              </a:rPr>
              <a:t>Вопрос 2</a:t>
            </a:r>
            <a:endParaRPr lang="ru-RU" b="1" dirty="0">
              <a:solidFill>
                <a:srgbClr val="DB5925"/>
              </a:solidFill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2028304"/>
            <a:ext cx="10972800" cy="41286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Если </a:t>
            </a:r>
            <a:r>
              <a:rPr lang="ru-RU" b="1" dirty="0"/>
              <a:t>18 век был веком пара, то 19 век стал веком чего?</a:t>
            </a:r>
          </a:p>
          <a:p>
            <a:r>
              <a:rPr lang="ru-RU" b="1" dirty="0"/>
              <a:t>1) </a:t>
            </a:r>
            <a:r>
              <a:rPr lang="ru-RU" b="1" dirty="0" smtClean="0"/>
              <a:t>электричества,</a:t>
            </a:r>
          </a:p>
          <a:p>
            <a:r>
              <a:rPr lang="ru-RU" b="1" dirty="0" smtClean="0"/>
              <a:t>2) атома,</a:t>
            </a:r>
          </a:p>
          <a:p>
            <a:r>
              <a:rPr lang="ru-RU" b="1" dirty="0" smtClean="0"/>
              <a:t>3) железный век.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994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61753"/>
          </a:xfrm>
        </p:spPr>
        <p:txBody>
          <a:bodyPr/>
          <a:lstStyle/>
          <a:p>
            <a:r>
              <a:rPr lang="ru-RU" dirty="0" smtClean="0"/>
              <a:t>Ответ на 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99905" y="2629593"/>
            <a:ext cx="8257309" cy="1019298"/>
          </a:xfrm>
        </p:spPr>
        <p:txBody>
          <a:bodyPr/>
          <a:lstStyle/>
          <a:p>
            <a:r>
              <a:rPr lang="ru-RU" dirty="0" smtClean="0">
                <a:cs typeface="Arial" pitchFamily="34" charset="0"/>
              </a:rPr>
              <a:t>Век электричества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93186" name="Picture 2" descr="%D0%BD%D0%B0%D0%BF%D1%80%D1%8F%D0%B6%D0%B5%D0%BD%D0%B8%D0%B5%3A+%D0%92%D1%8B%D1%81%D0%BE%D0%BA%D0%BE%D0%B5+%D0%BD%D0%B0%D0%BF%D1%80%D1%8F%D0%B6%D0%B5%D0%BD%D0%B8%D0%B5+%D0%BF%D0%BE%D0%BB%D1%8E%D1%81%D0%B5+%D0%B2%D0%B5%D0%BA%D1%82%D0%BE%D1%80+%D0%BB%D0%B8%D0%BD%D0%B8%D0%B8+%D1%8D%D1%81%D0%BA%D0%B8%D0%B7%D0%B0+%D0%B4%D0%B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57" y="1832956"/>
            <a:ext cx="1981200" cy="333375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05851" y="6331131"/>
            <a:ext cx="209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Выставить баллы за ответ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516" y="160712"/>
            <a:ext cx="11075323" cy="928255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3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920240"/>
            <a:ext cx="10972800" cy="325265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В 19 в. в России произошёл </a:t>
            </a:r>
            <a:r>
              <a:rPr lang="ru-RU" b="1" dirty="0"/>
              <a:t>переход от мануфактур к крупному фабричному производству. Как называется этот процесс</a:t>
            </a:r>
            <a:r>
              <a:rPr lang="ru-RU" b="1" dirty="0" smtClean="0"/>
              <a:t>?</a:t>
            </a:r>
          </a:p>
          <a:p>
            <a:pPr>
              <a:buNone/>
            </a:pPr>
            <a:endParaRPr lang="ru-RU" b="1" dirty="0"/>
          </a:p>
          <a:p>
            <a:r>
              <a:rPr lang="ru-RU" b="1" dirty="0"/>
              <a:t>1) научно-техническая революция    3</a:t>
            </a:r>
            <a:r>
              <a:rPr lang="ru-RU" b="1" dirty="0" smtClean="0"/>
              <a:t>) протекционизм </a:t>
            </a:r>
            <a:endParaRPr lang="ru-RU" b="1" dirty="0"/>
          </a:p>
          <a:p>
            <a:r>
              <a:rPr lang="ru-RU" b="1" dirty="0"/>
              <a:t>2) технический прогресс                </a:t>
            </a:r>
            <a:r>
              <a:rPr lang="ru-RU" b="1" dirty="0" smtClean="0"/>
              <a:t>       </a:t>
            </a:r>
            <a:r>
              <a:rPr lang="ru-RU" b="1" dirty="0"/>
              <a:t>4) промышленный переворот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05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на 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2144684"/>
            <a:ext cx="10972800" cy="2645030"/>
          </a:xfrm>
        </p:spPr>
        <p:txBody>
          <a:bodyPr/>
          <a:lstStyle/>
          <a:p>
            <a:r>
              <a:rPr lang="ru-RU" dirty="0" smtClean="0"/>
              <a:t>Промышленный переворот. Он начался в Англии во второй половине 18 в. В начале 19 века переворот  произошел в США и Франции. В России - значительно позже,  в 30-40-е гг. 19 века, а завершился в 1880-е годы.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804511" y="6404151"/>
            <a:ext cx="1889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Выставление баллов</a:t>
            </a:r>
            <a:endParaRPr lang="ru-RU" sz="1200" b="1" dirty="0"/>
          </a:p>
        </p:txBody>
      </p:sp>
      <p:sp>
        <p:nvSpPr>
          <p:cNvPr id="8" name="Стрелка вправо 7">
            <a:hlinkClick r:id="rId2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12475" y="5742297"/>
            <a:ext cx="1097280" cy="635726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152400"/>
            <a:ext cx="10875818" cy="878378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4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5265" y="1413164"/>
            <a:ext cx="11051003" cy="476379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 России было </a:t>
            </a:r>
            <a:r>
              <a:rPr lang="ru-RU" b="1" dirty="0"/>
              <a:t>сделано ряд открытий. Важнейшее из </a:t>
            </a:r>
            <a:r>
              <a:rPr lang="ru-RU" b="1" dirty="0" smtClean="0"/>
              <a:t>них - </a:t>
            </a:r>
            <a:r>
              <a:rPr lang="ru-RU" b="1" dirty="0"/>
              <a:t>в области связи- электрический телеграф. </a:t>
            </a:r>
            <a:r>
              <a:rPr lang="ru-RU" b="1" dirty="0" smtClean="0"/>
              <a:t>Изобретатель первого в мире телеграфа был также  автором первого в истории человечества подрыва мины по электрическому проводу, создателем первой в России литографии (способ тиражирования изображений). Русский гусар, штурмовавший Париж, ученый и дипломат. Кто </a:t>
            </a:r>
            <a:r>
              <a:rPr lang="ru-RU" b="1" dirty="0"/>
              <a:t>автор </a:t>
            </a:r>
            <a:r>
              <a:rPr lang="ru-RU" b="1" dirty="0" smtClean="0"/>
              <a:t>этих изобретений? </a:t>
            </a:r>
          </a:p>
          <a:p>
            <a:r>
              <a:rPr lang="ru-RU" b="1" dirty="0" smtClean="0"/>
              <a:t>1) Шиллинг П.Л.      3) Лобачевский     </a:t>
            </a:r>
          </a:p>
          <a:p>
            <a:r>
              <a:rPr lang="ru-RU" b="1" dirty="0" smtClean="0"/>
              <a:t>2) Попов А.С.             4) Тимирязев</a:t>
            </a:r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Какой </a:t>
            </a:r>
            <a:r>
              <a:rPr lang="ru-RU" b="1" dirty="0"/>
              <a:t>поэт написал о нём следующие строки?</a:t>
            </a:r>
          </a:p>
          <a:p>
            <a:r>
              <a:rPr lang="ru-RU" b="1" dirty="0"/>
              <a:t>О, сколько нам открытий чудных</a:t>
            </a:r>
          </a:p>
          <a:p>
            <a:r>
              <a:rPr lang="ru-RU" b="1" dirty="0"/>
              <a:t>Готовит просвещенья дух</a:t>
            </a:r>
          </a:p>
          <a:p>
            <a:r>
              <a:rPr lang="ru-RU" b="1" dirty="0"/>
              <a:t>И </a:t>
            </a:r>
            <a:r>
              <a:rPr lang="ru-RU" b="1" dirty="0" smtClean="0"/>
              <a:t>Опыт</a:t>
            </a:r>
            <a:r>
              <a:rPr lang="ru-RU" b="1" dirty="0"/>
              <a:t>, сын ошибок </a:t>
            </a:r>
            <a:r>
              <a:rPr lang="ru-RU" b="1" dirty="0" smtClean="0"/>
              <a:t>трудных</a:t>
            </a:r>
            <a:endParaRPr lang="ru-RU" b="1" dirty="0"/>
          </a:p>
          <a:p>
            <a:r>
              <a:rPr lang="ru-RU" b="1" dirty="0"/>
              <a:t>И, </a:t>
            </a:r>
            <a:r>
              <a:rPr lang="ru-RU" b="1" dirty="0" smtClean="0"/>
              <a:t>Гений </a:t>
            </a:r>
            <a:r>
              <a:rPr lang="ru-RU" b="1" dirty="0"/>
              <a:t>парадоксов друг</a:t>
            </a:r>
          </a:p>
          <a:p>
            <a:endParaRPr lang="ru-RU" b="1" dirty="0" smtClean="0"/>
          </a:p>
          <a:p>
            <a:r>
              <a:rPr lang="ru-RU" b="1" dirty="0" smtClean="0"/>
              <a:t>А</a:t>
            </a:r>
            <a:r>
              <a:rPr lang="ru-RU" b="1" dirty="0"/>
              <a:t>) Пушкин </a:t>
            </a:r>
            <a:r>
              <a:rPr lang="ru-RU" b="1" dirty="0" smtClean="0"/>
              <a:t>                </a:t>
            </a:r>
            <a:r>
              <a:rPr lang="ru-RU" b="1" dirty="0"/>
              <a:t>В) Некрасов</a:t>
            </a:r>
          </a:p>
          <a:p>
            <a:r>
              <a:rPr lang="ru-RU" b="1" dirty="0"/>
              <a:t>Б) Лермонтов  </a:t>
            </a:r>
            <a:r>
              <a:rPr lang="ru-RU" b="1" dirty="0" smtClean="0"/>
              <a:t>          Г</a:t>
            </a:r>
            <a:r>
              <a:rPr lang="ru-RU" b="1" dirty="0"/>
              <a:t>) Тютчев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44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68" y="152400"/>
            <a:ext cx="10884131" cy="1028007"/>
          </a:xfrm>
        </p:spPr>
        <p:txBody>
          <a:bodyPr/>
          <a:lstStyle/>
          <a:p>
            <a:r>
              <a:rPr lang="ru-RU" dirty="0" smtClean="0"/>
              <a:t>Ответ на вопрос 4</a:t>
            </a:r>
            <a:endParaRPr lang="ru-RU" dirty="0"/>
          </a:p>
        </p:txBody>
      </p:sp>
      <p:pic>
        <p:nvPicPr>
          <p:cNvPr id="5" name="Picture 2" descr="http://www.mosjour.ru/assets/images/MJ_03_2011/Shilling&amp;Popov_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5706" y="2563812"/>
            <a:ext cx="1657350" cy="2247900"/>
          </a:xfrm>
          <a:prstGeom prst="rect">
            <a:avLst/>
          </a:prstGeom>
          <a:noFill/>
        </p:spPr>
      </p:pic>
      <p:pic>
        <p:nvPicPr>
          <p:cNvPr id="6" name="Picture 4" descr="Image result for портрет пушкин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985125" y="2541587"/>
            <a:ext cx="1771650" cy="228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89817" y="4898171"/>
            <a:ext cx="2705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 Шиллинг Павел Львович</a:t>
            </a:r>
            <a:br>
              <a:rPr lang="ru-RU" dirty="0" smtClean="0"/>
            </a:br>
            <a:r>
              <a:rPr lang="ru-RU" dirty="0" smtClean="0"/>
              <a:t> (1786 - 1837).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73243" y="4885899"/>
            <a:ext cx="3447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Пушкин Александр Сергеевич</a:t>
            </a:r>
            <a:br>
              <a:rPr lang="ru-RU" dirty="0" smtClean="0"/>
            </a:br>
            <a:r>
              <a:rPr lang="ru-RU" dirty="0" smtClean="0"/>
              <a:t> (1799-1837)</a:t>
            </a:r>
            <a:endParaRPr lang="ru-RU" dirty="0"/>
          </a:p>
        </p:txBody>
      </p:sp>
      <p:sp>
        <p:nvSpPr>
          <p:cNvPr id="9" name="Стрелка вправо 8">
            <a:hlinkClick r:id="rId4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458" y="152401"/>
            <a:ext cx="10825942" cy="737062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5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8036" y="2067098"/>
            <a:ext cx="10972800" cy="49377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В Москве электрический телеграф появился за два года </a:t>
            </a:r>
            <a:r>
              <a:rPr lang="ru-RU" b="1" dirty="0" smtClean="0"/>
              <a:t>до </a:t>
            </a:r>
            <a:r>
              <a:rPr lang="ru-RU" b="1" dirty="0"/>
              <a:t>Крымской войны.  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Когда в Москве появился первый телеграф</a:t>
            </a:r>
            <a:r>
              <a:rPr lang="en-US" b="1" dirty="0" smtClean="0"/>
              <a:t>?</a:t>
            </a:r>
            <a:endParaRPr lang="ru-RU" b="1" dirty="0" smtClean="0"/>
          </a:p>
          <a:p>
            <a:r>
              <a:rPr lang="en-US" b="1" dirty="0" smtClean="0"/>
              <a:t> </a:t>
            </a:r>
            <a:r>
              <a:rPr lang="ru-RU" b="1" dirty="0" smtClean="0"/>
              <a:t>Знаете </a:t>
            </a:r>
            <a:r>
              <a:rPr lang="ru-RU" b="1" dirty="0"/>
              <a:t>ли </a:t>
            </a:r>
            <a:r>
              <a:rPr lang="ru-RU" b="1" dirty="0" smtClean="0"/>
              <a:t>вы, </a:t>
            </a:r>
            <a:r>
              <a:rPr lang="ru-RU" b="1" dirty="0"/>
              <a:t>где сейчас находится центральный телеграф и его музей?</a:t>
            </a:r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228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82" y="152400"/>
            <a:ext cx="10685417" cy="84037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DB5925"/>
                </a:solidFill>
              </a:rPr>
              <a:t>Цели урока и планируемые результаты</a:t>
            </a:r>
            <a:endParaRPr lang="ru-RU" altLang="ru-RU" sz="3600" b="1" dirty="0">
              <a:solidFill>
                <a:srgbClr val="DB5925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645" y="1419497"/>
            <a:ext cx="11086012" cy="498506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400" b="1" dirty="0" smtClean="0"/>
              <a:t>Цель:</a:t>
            </a:r>
            <a:r>
              <a:rPr lang="ru-RU" altLang="ru-RU" sz="2400" dirty="0" smtClean="0"/>
              <a:t>  </a:t>
            </a:r>
            <a:r>
              <a:rPr lang="ru-RU" altLang="ru-RU" sz="2400" dirty="0"/>
              <a:t>закрепить  знания учащихся об основных  изобретениях русских ученых в  19 в.; важнейших  изменениях в жизни Москвы, связанных с внедрением </a:t>
            </a:r>
            <a:r>
              <a:rPr lang="ru-RU" altLang="ru-RU" sz="2400" dirty="0" smtClean="0"/>
              <a:t>этих изобретений.   </a:t>
            </a:r>
          </a:p>
          <a:p>
            <a:pPr algn="just">
              <a:buNone/>
            </a:pPr>
            <a:endParaRPr lang="ru-RU" altLang="ru-RU" sz="2400" dirty="0"/>
          </a:p>
          <a:p>
            <a:pPr algn="just"/>
            <a:r>
              <a:rPr lang="ru-RU" altLang="ru-RU" sz="2400" b="1" dirty="0"/>
              <a:t>Предметные </a:t>
            </a:r>
            <a:r>
              <a:rPr lang="ru-RU" altLang="ru-RU" sz="2400" b="1" dirty="0" smtClean="0"/>
              <a:t>результаты</a:t>
            </a:r>
            <a:r>
              <a:rPr lang="ru-RU" altLang="ru-RU" sz="2400" dirty="0" smtClean="0"/>
              <a:t>:</a:t>
            </a:r>
          </a:p>
          <a:p>
            <a:pPr marL="288000" indent="36000" algn="just">
              <a:spcBef>
                <a:spcPts val="0"/>
              </a:spcBef>
              <a:buNone/>
            </a:pPr>
            <a:r>
              <a:rPr lang="ru-RU" altLang="ru-RU" sz="2400" dirty="0" smtClean="0"/>
              <a:t>раскрывать  </a:t>
            </a:r>
            <a:r>
              <a:rPr lang="ru-RU" altLang="ru-RU" sz="2400" dirty="0"/>
              <a:t>значение деятельности выдающихся учёных- физиков </a:t>
            </a:r>
            <a:r>
              <a:rPr lang="ru-RU" altLang="ru-RU" sz="2400" dirty="0" smtClean="0"/>
              <a:t>19 в.</a:t>
            </a:r>
            <a:r>
              <a:rPr lang="en-US" altLang="ru-RU" sz="2400" dirty="0" smtClean="0"/>
              <a:t>;</a:t>
            </a:r>
            <a:r>
              <a:rPr lang="ru-RU" altLang="ru-RU" sz="2400" dirty="0" smtClean="0"/>
              <a:t>    </a:t>
            </a:r>
          </a:p>
          <a:p>
            <a:pPr marL="288000" indent="36000" algn="just">
              <a:spcBef>
                <a:spcPts val="0"/>
              </a:spcBef>
              <a:buNone/>
            </a:pPr>
            <a:r>
              <a:rPr lang="ru-RU" altLang="ru-RU" sz="2400" dirty="0" smtClean="0"/>
              <a:t>оценивать </a:t>
            </a:r>
            <a:r>
              <a:rPr lang="ru-RU" altLang="ru-RU" sz="2400" dirty="0"/>
              <a:t>роль российской науки в изменении  повседневной </a:t>
            </a:r>
            <a:r>
              <a:rPr lang="ru-RU" altLang="ru-RU" sz="2400" dirty="0" smtClean="0"/>
              <a:t>жизни Москвы</a:t>
            </a:r>
            <a:r>
              <a:rPr lang="en-US" altLang="ru-RU" sz="2400" dirty="0" smtClean="0"/>
              <a:t>.</a:t>
            </a:r>
            <a:endParaRPr lang="ru-RU" altLang="ru-RU" sz="2400" dirty="0" smtClean="0"/>
          </a:p>
          <a:p>
            <a:pPr marL="288000" indent="36000" algn="just">
              <a:spcBef>
                <a:spcPts val="0"/>
              </a:spcBef>
              <a:buNone/>
            </a:pPr>
            <a:endParaRPr lang="ru-RU" altLang="ru-RU" sz="2400" dirty="0"/>
          </a:p>
          <a:p>
            <a:pPr algn="just"/>
            <a:r>
              <a:rPr lang="ru-RU" altLang="ru-RU" sz="2400" b="1" dirty="0"/>
              <a:t>Личностные результаты:</a:t>
            </a:r>
            <a:r>
              <a:rPr lang="ru-RU" altLang="ru-RU" sz="2400" dirty="0"/>
              <a:t> </a:t>
            </a:r>
          </a:p>
          <a:p>
            <a:pPr indent="36000" algn="just">
              <a:buNone/>
            </a:pPr>
            <a:r>
              <a:rPr lang="ru-RU" altLang="ru-RU" sz="2400" dirty="0"/>
              <a:t>формирование   гордости к достижениям  российской науки </a:t>
            </a:r>
            <a:r>
              <a:rPr lang="ru-RU" altLang="ru-RU" sz="2400" dirty="0" smtClean="0"/>
              <a:t>19 в</a:t>
            </a:r>
            <a:r>
              <a:rPr lang="ru-RU" altLang="ru-RU" sz="2400" dirty="0"/>
              <a:t>. и истории Москвы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94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44" y="152400"/>
            <a:ext cx="10900756" cy="831669"/>
          </a:xfrm>
        </p:spPr>
        <p:txBody>
          <a:bodyPr/>
          <a:lstStyle/>
          <a:p>
            <a:r>
              <a:rPr lang="ru-RU" dirty="0" smtClean="0"/>
              <a:t>Ответ на 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04756" y="1942012"/>
            <a:ext cx="6777644" cy="334409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 1851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Сейчас </a:t>
            </a:r>
            <a:r>
              <a:rPr lang="ru-RU" dirty="0" smtClean="0"/>
              <a:t>телеграф находится на </a:t>
            </a:r>
            <a:r>
              <a:rPr lang="ru-RU" dirty="0"/>
              <a:t>Тверской улице.</a:t>
            </a:r>
          </a:p>
          <a:p>
            <a:endParaRPr lang="ru-RU" dirty="0"/>
          </a:p>
        </p:txBody>
      </p:sp>
      <p:pic>
        <p:nvPicPr>
          <p:cNvPr id="87042" name="Picture 2" descr="Central telegraph 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52" y="1475734"/>
            <a:ext cx="3549535" cy="26621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5869" y="4162697"/>
            <a:ext cx="334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Здание Центрального телеграфа на Тверской улице.</a:t>
            </a:r>
            <a:endParaRPr lang="ru-RU" sz="1400" b="1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9487" y="4264608"/>
            <a:ext cx="3265714" cy="2183363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21550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52400"/>
            <a:ext cx="10850880" cy="803564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6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2069868"/>
            <a:ext cx="10972800" cy="4087091"/>
          </a:xfrm>
        </p:spPr>
        <p:txBody>
          <a:bodyPr/>
          <a:lstStyle/>
          <a:p>
            <a:r>
              <a:rPr lang="ru-RU" b="1" dirty="0" smtClean="0"/>
              <a:t>Важнейшие </a:t>
            </a:r>
            <a:r>
              <a:rPr lang="ru-RU" b="1" dirty="0"/>
              <a:t>изменения в </a:t>
            </a:r>
            <a:r>
              <a:rPr lang="ru-RU" b="1" dirty="0" smtClean="0"/>
              <a:t>19 в</a:t>
            </a:r>
            <a:r>
              <a:rPr lang="ru-RU" b="1" dirty="0"/>
              <a:t>. произошли и в </a:t>
            </a:r>
            <a:r>
              <a:rPr lang="ru-RU" b="1" dirty="0" smtClean="0"/>
              <a:t>городском транспорте.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r>
              <a:rPr lang="ru-RU" b="1" dirty="0" smtClean="0"/>
              <a:t>Назовите </a:t>
            </a:r>
            <a:r>
              <a:rPr lang="ru-RU" b="1" dirty="0"/>
              <a:t>год, когда </a:t>
            </a:r>
            <a:r>
              <a:rPr lang="ru-RU" b="1" dirty="0" smtClean="0"/>
              <a:t>в  Москве появился первый </a:t>
            </a:r>
            <a:r>
              <a:rPr lang="ru-RU" b="1" dirty="0"/>
              <a:t>общественный транспорт. Это было за 14 лет до отмены крепостного права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Как он назывался?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7281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42" y="152400"/>
            <a:ext cx="10967258" cy="820189"/>
          </a:xfrm>
        </p:spPr>
        <p:txBody>
          <a:bodyPr/>
          <a:lstStyle/>
          <a:p>
            <a:r>
              <a:rPr lang="ru-RU" dirty="0" smtClean="0"/>
              <a:t>Ответ на 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071360" y="2803367"/>
            <a:ext cx="4756861" cy="21692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В 1847 г. на улицах Москвы появилась </a:t>
            </a:r>
            <a:r>
              <a:rPr lang="ru-RU" dirty="0" smtClean="0"/>
              <a:t>линейка. Линейка  — длинные дрожки, обычно с возможностью усесться по обе стороны спиной друг к другу. Линейка вмещала  до 12 человек, ездила по постоянному маршруту.</a:t>
            </a:r>
          </a:p>
          <a:p>
            <a:endParaRPr lang="ru-RU" b="1" dirty="0"/>
          </a:p>
        </p:txBody>
      </p:sp>
      <p:pic>
        <p:nvPicPr>
          <p:cNvPr id="70658" name="Picture 2" descr="C:\Users\Vera\Desktop\Москва и изобретения 19 вНовая папка\Линейка в Моск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12" y="1769424"/>
            <a:ext cx="6371473" cy="395106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06446" y="5869576"/>
            <a:ext cx="1097280" cy="635726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6" y="228601"/>
            <a:ext cx="11274460" cy="7356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7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06830" y="1883822"/>
            <a:ext cx="9609514" cy="4142508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                 Трамвай </a:t>
            </a:r>
            <a:r>
              <a:rPr lang="ru-RU" b="1" dirty="0"/>
              <a:t>в депо слегка дремал,</a:t>
            </a:r>
          </a:p>
          <a:p>
            <a:pPr>
              <a:buNone/>
            </a:pPr>
            <a:r>
              <a:rPr lang="ru-RU" b="1" dirty="0" smtClean="0"/>
              <a:t>                   </a:t>
            </a:r>
            <a:r>
              <a:rPr lang="en-US" b="1" dirty="0" smtClean="0"/>
              <a:t> </a:t>
            </a:r>
            <a:r>
              <a:rPr lang="ru-RU" b="1" dirty="0" smtClean="0"/>
              <a:t>  Своего </a:t>
            </a:r>
            <a:r>
              <a:rPr lang="ru-RU" b="1" dirty="0"/>
              <a:t>предка вспоминал-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r>
              <a:rPr lang="ru-RU" b="1" dirty="0"/>
              <a:t>Тот в город выезжал с конём.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</a:t>
            </a:r>
            <a:r>
              <a:rPr lang="en-US" b="1" dirty="0" smtClean="0"/>
              <a:t> </a:t>
            </a:r>
            <a:r>
              <a:rPr lang="ru-RU" b="1" dirty="0" smtClean="0"/>
              <a:t> Кто </a:t>
            </a:r>
            <a:r>
              <a:rPr lang="ru-RU" b="1" dirty="0"/>
              <a:t>знает что-нибудь о нём?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809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152400"/>
            <a:ext cx="10875817" cy="866503"/>
          </a:xfrm>
        </p:spPr>
        <p:txBody>
          <a:bodyPr/>
          <a:lstStyle/>
          <a:p>
            <a:r>
              <a:rPr lang="ru-RU" b="1" dirty="0" smtClean="0"/>
              <a:t>Ответ на вопрос 7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33306" y="1893322"/>
            <a:ext cx="8141485" cy="327956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Первая конка появилась в </a:t>
            </a:r>
            <a:r>
              <a:rPr lang="ru-RU" dirty="0" smtClean="0"/>
              <a:t>Москве в 1872 г., когда </a:t>
            </a:r>
            <a:r>
              <a:rPr lang="ru-RU" dirty="0"/>
              <a:t>открылась Политехническая выставка. </a:t>
            </a:r>
            <a:r>
              <a:rPr lang="ru-RU" dirty="0" smtClean="0"/>
              <a:t>Она </a:t>
            </a:r>
            <a:r>
              <a:rPr lang="ru-RU" dirty="0"/>
              <a:t>ездила от Исторического музея до современного Белорусского вокзала. Затем уже на конке за 2 часа можно было доехать от Нескучного сада до Сокольников</a:t>
            </a:r>
            <a:r>
              <a:rPr lang="ru-RU" dirty="0" smtClean="0"/>
              <a:t>. Вмещала конка до 40 человек, максимальная  скорость - 20 км/ч.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166" y="2255521"/>
            <a:ext cx="3073365" cy="230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451" y="4596938"/>
            <a:ext cx="2809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Вагон конно-железной дороги</a:t>
            </a:r>
            <a:endParaRPr lang="ru-RU" sz="1200" b="1" dirty="0"/>
          </a:p>
        </p:txBody>
      </p:sp>
      <p:sp>
        <p:nvSpPr>
          <p:cNvPr id="8" name="Стрелка вправо 7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180321" y="5878285"/>
            <a:ext cx="1097280" cy="635726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4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06" y="152400"/>
            <a:ext cx="10859193" cy="795251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8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54634" y="1776435"/>
            <a:ext cx="6720009" cy="209017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Проезд  на конке стоил 5 копеек внутри вагона, 3 копейки на крыше - империале.  Почему женщинам запрещалось ездить на империале? </a:t>
            </a:r>
          </a:p>
          <a:p>
            <a:endParaRPr lang="ru-RU" dirty="0"/>
          </a:p>
        </p:txBody>
      </p:sp>
      <p:pic>
        <p:nvPicPr>
          <p:cNvPr id="6" name="Picture 1" descr="C:\Users\Vera\Desktop\Москва и изобретения 19 вНовая папка\i_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476" y="1551537"/>
            <a:ext cx="2705100" cy="363855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6980" y="4095010"/>
            <a:ext cx="3254816" cy="2159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4" y="152400"/>
            <a:ext cx="10834255" cy="745375"/>
          </a:xfrm>
        </p:spPr>
        <p:txBody>
          <a:bodyPr/>
          <a:lstStyle/>
          <a:p>
            <a:r>
              <a:rPr lang="ru-RU" dirty="0" smtClean="0"/>
              <a:t>Ответ на вопрос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38257" y="2992586"/>
            <a:ext cx="7002641" cy="2546065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/>
              <a:t>Считалось неприличным, когда женщина приподнимает </a:t>
            </a:r>
            <a:r>
              <a:rPr lang="ru-RU" dirty="0" smtClean="0"/>
              <a:t>высоко платье</a:t>
            </a:r>
            <a:r>
              <a:rPr lang="ru-RU" dirty="0"/>
              <a:t>, карабкаясь на </a:t>
            </a:r>
            <a:r>
              <a:rPr lang="ru-RU" dirty="0" smtClean="0"/>
              <a:t>империал.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5" name="Picture 3" descr="C:\Users\Vera\Desktop\Москва и изобретения 19 вНовая папка\Импери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596" y="1830103"/>
            <a:ext cx="2571751" cy="4029075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32800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62" y="349133"/>
            <a:ext cx="10937473" cy="77628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9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75855" y="2421774"/>
            <a:ext cx="10720647" cy="3447011"/>
          </a:xfrm>
        </p:spPr>
        <p:txBody>
          <a:bodyPr/>
          <a:lstStyle/>
          <a:p>
            <a:r>
              <a:rPr lang="ru-RU" b="1" dirty="0" smtClean="0"/>
              <a:t>Конка была </a:t>
            </a:r>
            <a:r>
              <a:rPr lang="ru-RU" b="1" dirty="0"/>
              <a:t>очень </a:t>
            </a:r>
            <a:r>
              <a:rPr lang="ru-RU" b="1" dirty="0" smtClean="0"/>
              <a:t>популярным видом </a:t>
            </a:r>
            <a:r>
              <a:rPr lang="ru-RU" b="1" dirty="0"/>
              <a:t>общественного транспорта. На нём с </a:t>
            </a:r>
            <a:r>
              <a:rPr lang="ru-RU" b="1" dirty="0" smtClean="0"/>
              <a:t>1894-1896 гг. </a:t>
            </a:r>
            <a:r>
              <a:rPr lang="ru-RU" b="1" dirty="0"/>
              <a:t>перевезли 47 млн. пассажиров. Подумайте,  какие минусы были у конки?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959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516" y="152400"/>
            <a:ext cx="10983884" cy="886691"/>
          </a:xfrm>
        </p:spPr>
        <p:txBody>
          <a:bodyPr/>
          <a:lstStyle/>
          <a:p>
            <a:r>
              <a:rPr lang="ru-RU" dirty="0" smtClean="0"/>
              <a:t>Ответ на вопрос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14895" y="4430687"/>
            <a:ext cx="10917936" cy="204492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/>
              <a:t>Двигалась очень </a:t>
            </a:r>
            <a:r>
              <a:rPr lang="ru-RU" b="1" dirty="0" smtClean="0"/>
              <a:t>медленно.</a:t>
            </a:r>
            <a:endParaRPr lang="ru-RU" b="1" dirty="0"/>
          </a:p>
          <a:p>
            <a:pPr lvl="0"/>
            <a:r>
              <a:rPr lang="ru-RU" b="1" dirty="0"/>
              <a:t>Часто сходила с </a:t>
            </a:r>
            <a:r>
              <a:rPr lang="ru-RU" b="1" dirty="0" smtClean="0"/>
              <a:t>рельсов.</a:t>
            </a:r>
            <a:endParaRPr lang="ru-RU" b="1" dirty="0"/>
          </a:p>
          <a:p>
            <a:pPr lvl="0"/>
            <a:r>
              <a:rPr lang="ru-RU" b="1" dirty="0"/>
              <a:t>Чтобы забраться на крутой подъём, впрягалась дополнительная пара </a:t>
            </a:r>
            <a:r>
              <a:rPr lang="ru-RU" b="1" dirty="0" smtClean="0"/>
              <a:t>лошадей.</a:t>
            </a:r>
            <a:endParaRPr lang="ru-RU" b="1" dirty="0"/>
          </a:p>
          <a:p>
            <a:pPr lvl="0"/>
            <a:r>
              <a:rPr lang="ru-RU" b="1" dirty="0"/>
              <a:t>Сено, овёс стоили </a:t>
            </a:r>
            <a:r>
              <a:rPr lang="ru-RU" b="1" dirty="0" smtClean="0"/>
              <a:t>дорого.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4" name="Picture 3" descr="C:\Users\Vera\Desktop\Москва и изобретения 19 вНовая папка\i_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27481" y="1443441"/>
            <a:ext cx="5616575" cy="2767012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33338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828" y="324196"/>
            <a:ext cx="11174707" cy="6567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10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08467" y="2468880"/>
            <a:ext cx="8432431" cy="3630168"/>
          </a:xfrm>
        </p:spPr>
        <p:txBody>
          <a:bodyPr/>
          <a:lstStyle/>
          <a:p>
            <a:r>
              <a:rPr lang="ru-RU" dirty="0" smtClean="0"/>
              <a:t>Первым в России перевел вагон на электрическую тягу  </a:t>
            </a:r>
            <a:r>
              <a:rPr lang="ru-RU" dirty="0" err="1" smtClean="0"/>
              <a:t>Пироцкий</a:t>
            </a:r>
            <a:r>
              <a:rPr lang="ru-RU" dirty="0" smtClean="0"/>
              <a:t> Ф.А.  </a:t>
            </a:r>
            <a:r>
              <a:rPr lang="ru-RU" dirty="0"/>
              <a:t>Что создал </a:t>
            </a:r>
            <a:r>
              <a:rPr lang="ru-RU" dirty="0" smtClean="0"/>
              <a:t>этот изобретатель</a:t>
            </a:r>
            <a:r>
              <a:rPr lang="ru-RU" dirty="0"/>
              <a:t>?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4445" y="4912826"/>
            <a:ext cx="30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Пироцкий</a:t>
            </a:r>
            <a:r>
              <a:rPr lang="ru-RU" sz="1200" dirty="0" smtClean="0"/>
              <a:t> Федор Аполлонович (1845-1898). Памятник в Витебске.</a:t>
            </a:r>
            <a:endParaRPr lang="ru-RU" sz="12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346" y="1762298"/>
            <a:ext cx="2321345" cy="30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2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4731" y="115888"/>
            <a:ext cx="10752486" cy="998809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DB5925"/>
                </a:solidFill>
              </a:rPr>
              <a:t>План урока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18" y="1773238"/>
            <a:ext cx="10672233" cy="413988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ru-RU" sz="2400" dirty="0" smtClean="0"/>
              <a:t>1. Актуализация знаний.</a:t>
            </a:r>
          </a:p>
          <a:p>
            <a:pPr eaLnBrk="1" hangingPunct="1">
              <a:lnSpc>
                <a:spcPct val="95000"/>
              </a:lnSpc>
            </a:pPr>
            <a:r>
              <a:rPr lang="ru-RU" sz="2400" dirty="0" smtClean="0"/>
              <a:t>2. Проверка домашнего задания</a:t>
            </a:r>
            <a:r>
              <a:rPr lang="en-US" sz="2400" dirty="0" smtClean="0"/>
              <a:t>: </a:t>
            </a:r>
            <a:r>
              <a:rPr lang="ru-RU" sz="2400" dirty="0" smtClean="0"/>
              <a:t>параграф учебника истории и Презентация1 </a:t>
            </a:r>
            <a:r>
              <a:rPr lang="en-US" sz="2400" dirty="0" smtClean="0"/>
              <a:t>“</a:t>
            </a:r>
            <a:r>
              <a:rPr lang="ru-RU" sz="2400" dirty="0" smtClean="0"/>
              <a:t>Российские изобретения 19 в., изменившие жизнь москвичей</a:t>
            </a:r>
            <a:r>
              <a:rPr lang="en-US" sz="2400" dirty="0" smtClean="0"/>
              <a:t>”</a:t>
            </a:r>
            <a:r>
              <a:rPr lang="ru-RU" sz="2400" dirty="0" smtClean="0"/>
              <a:t>, размещенная на сайте </a:t>
            </a:r>
            <a:r>
              <a:rPr lang="en-US" sz="2400" dirty="0" smtClean="0"/>
              <a:t>festival.1semtembre.ru</a:t>
            </a:r>
            <a:r>
              <a:rPr lang="ru-RU" sz="2400" dirty="0" smtClean="0"/>
              <a:t>,</a:t>
            </a:r>
            <a:r>
              <a:rPr lang="en-US" sz="2400" dirty="0" smtClean="0"/>
              <a:t> –</a:t>
            </a:r>
            <a:r>
              <a:rPr lang="ru-RU" sz="2400" dirty="0" smtClean="0"/>
              <a:t> с помощью вопросов познавательной командной игры Презентация2 </a:t>
            </a:r>
            <a:r>
              <a:rPr lang="en-US" sz="2400" dirty="0" smtClean="0"/>
              <a:t>“</a:t>
            </a:r>
            <a:r>
              <a:rPr lang="ru-RU" sz="2400" dirty="0" smtClean="0"/>
              <a:t>Российские изобретения 19 в.</a:t>
            </a:r>
            <a:r>
              <a:rPr lang="en-US" sz="2400" dirty="0" smtClean="0"/>
              <a:t>”</a:t>
            </a:r>
            <a:r>
              <a:rPr lang="ru-RU" sz="2400" dirty="0" smtClean="0"/>
              <a:t> При оглашении правильного ответа на вопрос учитель может давать краткое объяснение.</a:t>
            </a:r>
          </a:p>
          <a:p>
            <a:pPr eaLnBrk="1" hangingPunct="1">
              <a:lnSpc>
                <a:spcPct val="95000"/>
              </a:lnSpc>
            </a:pPr>
            <a:r>
              <a:rPr lang="ru-RU" sz="2400" dirty="0" smtClean="0"/>
              <a:t>3. Подведение итогов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334" y="152400"/>
            <a:ext cx="10776065" cy="1019695"/>
          </a:xfrm>
        </p:spPr>
        <p:txBody>
          <a:bodyPr/>
          <a:lstStyle/>
          <a:p>
            <a:r>
              <a:rPr lang="ru-RU" dirty="0" smtClean="0"/>
              <a:t>Ответ на вопрос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68787" y="3192090"/>
            <a:ext cx="5872111" cy="2906961"/>
          </a:xfrm>
        </p:spPr>
        <p:txBody>
          <a:bodyPr/>
          <a:lstStyle/>
          <a:p>
            <a:r>
              <a:rPr lang="ru-RU" b="1" dirty="0" smtClean="0"/>
              <a:t>Электрический трамвай</a:t>
            </a:r>
            <a:r>
              <a:rPr lang="ru-RU" b="1" dirty="0"/>
              <a:t>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853" y="2180047"/>
            <a:ext cx="4102343" cy="2475080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41402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68" y="152400"/>
            <a:ext cx="10884131" cy="895004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11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50773" y="1778924"/>
            <a:ext cx="8523871" cy="366341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1) Говорят </a:t>
            </a:r>
            <a:r>
              <a:rPr lang="ru-RU" b="1" dirty="0"/>
              <a:t>о том, что идея создать трамвай пришла учёному, когда он  со своим другом спускался по Владимирскому спуску в Киеве, и  обратил на плотное движение в этом районе. Он сказал:» Электрическая конка сильная, быстрая, надёжная. Ей не нужны (1), и она не оставляет  (2) на мостовой. А главное электрика будет стоить дешевле, чем (3). Вставьте пропущенные слова.</a:t>
            </a:r>
          </a:p>
          <a:p>
            <a:r>
              <a:rPr lang="ru-RU" b="1" dirty="0" smtClean="0"/>
              <a:t>2) Что </a:t>
            </a:r>
            <a:r>
              <a:rPr lang="ru-RU" b="1" dirty="0" err="1"/>
              <a:t>Пироцкий</a:t>
            </a:r>
            <a:r>
              <a:rPr lang="ru-RU" b="1" dirty="0"/>
              <a:t> назвал «дармовыми </a:t>
            </a:r>
            <a:r>
              <a:rPr lang="ru-RU" b="1" dirty="0" smtClean="0"/>
              <a:t> электрическими </a:t>
            </a:r>
            <a:r>
              <a:rPr lang="ru-RU" b="1" dirty="0"/>
              <a:t>линиями»?</a:t>
            </a:r>
          </a:p>
          <a:p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" y="2369764"/>
            <a:ext cx="2685011" cy="179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69" y="4181306"/>
            <a:ext cx="2119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Трамвай в Киеве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6399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68" y="152400"/>
            <a:ext cx="10950632" cy="886691"/>
          </a:xfrm>
        </p:spPr>
        <p:txBody>
          <a:bodyPr/>
          <a:lstStyle/>
          <a:p>
            <a:r>
              <a:rPr lang="ru-RU" dirty="0" smtClean="0"/>
              <a:t>Ответ на вопрос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392487" y="2693324"/>
            <a:ext cx="5348408" cy="2261853"/>
          </a:xfrm>
        </p:spPr>
        <p:txBody>
          <a:bodyPr/>
          <a:lstStyle/>
          <a:p>
            <a:r>
              <a:rPr lang="ru-RU" dirty="0" smtClean="0"/>
              <a:t>1) Пропущенные слова</a:t>
            </a:r>
            <a:r>
              <a:rPr lang="en-US" dirty="0" smtClean="0"/>
              <a:t>: “</a:t>
            </a:r>
            <a:r>
              <a:rPr lang="ru-RU" dirty="0" smtClean="0"/>
              <a:t>Лошади, навоз, сено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2) </a:t>
            </a:r>
            <a:r>
              <a:rPr lang="ru-RU" dirty="0" smtClean="0"/>
              <a:t>Рельсы.</a:t>
            </a:r>
            <a:endParaRPr lang="ru-RU" dirty="0"/>
          </a:p>
        </p:txBody>
      </p:sp>
      <p:pic>
        <p:nvPicPr>
          <p:cNvPr id="4" name="Picture 2" descr="http://www.opoccuu.com/0205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813" y="1514898"/>
            <a:ext cx="5296619" cy="39759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8135" y="554626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Памятник первому трамваю на Почтовой площади в Киеве, 25 ноября 2012 он был ликвидирован в связи со строительством новой транспортной развязки.</a:t>
            </a:r>
            <a:endParaRPr lang="ru-RU" sz="1200" dirty="0"/>
          </a:p>
        </p:txBody>
      </p:sp>
      <p:sp>
        <p:nvSpPr>
          <p:cNvPr id="7" name="Стрелка вправо 6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084" y="152401"/>
            <a:ext cx="10809316" cy="878378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12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820486"/>
            <a:ext cx="10972800" cy="4275513"/>
          </a:xfrm>
        </p:spPr>
        <p:txBody>
          <a:bodyPr/>
          <a:lstStyle/>
          <a:p>
            <a:r>
              <a:rPr lang="ru-RU" b="1" dirty="0" smtClean="0"/>
              <a:t>Каково происхождение слова </a:t>
            </a:r>
            <a:r>
              <a:rPr lang="en-US" b="1" dirty="0" smtClean="0"/>
              <a:t>“</a:t>
            </a:r>
            <a:r>
              <a:rPr lang="ru-RU" b="1" dirty="0" smtClean="0"/>
              <a:t>трамвай</a:t>
            </a:r>
            <a:r>
              <a:rPr lang="en-US" b="1" dirty="0" smtClean="0"/>
              <a:t>”</a:t>
            </a:r>
            <a:r>
              <a:rPr lang="ru-RU" b="1" dirty="0" smtClean="0"/>
              <a:t>? Что оно означает ? </a:t>
            </a:r>
          </a:p>
          <a:p>
            <a:endParaRPr lang="ru-RU" b="1" dirty="0" smtClean="0"/>
          </a:p>
          <a:p>
            <a:r>
              <a:rPr lang="ru-RU" b="1" dirty="0" smtClean="0"/>
              <a:t>От имени </a:t>
            </a:r>
            <a:r>
              <a:rPr lang="ru-RU" dirty="0" smtClean="0"/>
              <a:t>английского инженера О</a:t>
            </a:r>
            <a:r>
              <a:rPr lang="en-US" dirty="0" smtClean="0"/>
              <a:t>’</a:t>
            </a:r>
            <a:r>
              <a:rPr lang="ru-RU" dirty="0" err="1" smtClean="0"/>
              <a:t>Трама</a:t>
            </a:r>
            <a:r>
              <a:rPr lang="ru-RU" dirty="0" smtClean="0"/>
              <a:t>, построившего в 1880 г. первую в Лондоне рельсовую дорогу для электрического вагона.</a:t>
            </a:r>
            <a:endParaRPr lang="ru-RU" b="1" dirty="0" smtClean="0"/>
          </a:p>
          <a:p>
            <a:pPr lvl="0"/>
            <a:r>
              <a:rPr lang="ru-RU" b="1" dirty="0" smtClean="0"/>
              <a:t>Вагон, ведомый лошадьми.</a:t>
            </a:r>
          </a:p>
          <a:p>
            <a:pPr lvl="0"/>
            <a:r>
              <a:rPr lang="ru-RU" b="1" dirty="0" smtClean="0"/>
              <a:t>Дорогу, состоящую из столбов.</a:t>
            </a:r>
          </a:p>
          <a:p>
            <a:pPr lvl="0"/>
            <a:r>
              <a:rPr lang="ru-RU" b="1" dirty="0" smtClean="0"/>
              <a:t>Вагон для перевозки угля на шахтах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на вопрос 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70021" y="1637211"/>
            <a:ext cx="6370875" cy="3884023"/>
          </a:xfrm>
        </p:spPr>
        <p:txBody>
          <a:bodyPr>
            <a:normAutofit/>
          </a:bodyPr>
          <a:lstStyle/>
          <a:p>
            <a:r>
              <a:rPr lang="ru-RU" dirty="0" smtClean="0"/>
              <a:t>Трамвай – городской  наземный рельсовый транспорт с электрической тягой и питанием от контактной сети. Вагоны приводятся в движение тяговыми электродвигателями.</a:t>
            </a:r>
          </a:p>
          <a:p>
            <a:r>
              <a:rPr lang="ru-RU" dirty="0" smtClean="0"/>
              <a:t>Слово </a:t>
            </a:r>
            <a:r>
              <a:rPr lang="en-US" dirty="0" smtClean="0"/>
              <a:t>“</a:t>
            </a:r>
            <a:r>
              <a:rPr lang="ru-RU" dirty="0" smtClean="0"/>
              <a:t>трамвай</a:t>
            </a:r>
            <a:r>
              <a:rPr lang="en-US" dirty="0" smtClean="0"/>
              <a:t>”</a:t>
            </a:r>
            <a:r>
              <a:rPr lang="ru-RU" dirty="0" smtClean="0"/>
              <a:t> (от англ.  </a:t>
            </a:r>
            <a:r>
              <a:rPr lang="ru-RU" i="1" dirty="0" err="1" smtClean="0"/>
              <a:t>tram</a:t>
            </a:r>
            <a:r>
              <a:rPr lang="ru-RU" dirty="0" smtClean="0"/>
              <a:t> (вагон, вагонетка) и </a:t>
            </a:r>
            <a:r>
              <a:rPr lang="ru-RU" i="1" dirty="0" err="1" smtClean="0"/>
              <a:t>way</a:t>
            </a:r>
            <a:r>
              <a:rPr lang="ru-RU" dirty="0" smtClean="0"/>
              <a:t> (путь), название произошло, по одной из версий, от вагонеток для перевозки угля на шахтах. </a:t>
            </a:r>
            <a:endParaRPr lang="ru-RU" dirty="0"/>
          </a:p>
        </p:txBody>
      </p:sp>
      <p:pic>
        <p:nvPicPr>
          <p:cNvPr id="102402" name="Picture 2" descr="Первый электрический трамвай в Кие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57" y="2026832"/>
            <a:ext cx="4706795" cy="3075105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85" y="152400"/>
            <a:ext cx="10742814" cy="861753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13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87886" y="2244436"/>
            <a:ext cx="6853012" cy="3854612"/>
          </a:xfrm>
        </p:spPr>
        <p:txBody>
          <a:bodyPr>
            <a:normAutofit/>
          </a:bodyPr>
          <a:lstStyle/>
          <a:p>
            <a:r>
              <a:rPr lang="ru-RU" b="1" dirty="0"/>
              <a:t>Основные теоретические вопросы, связанные с деятельностью трамвая, разработали ещё в начале 30-х годов русские учёные Д.А </a:t>
            </a:r>
            <a:r>
              <a:rPr lang="ru-RU" b="1" dirty="0" smtClean="0"/>
              <a:t>. Лачинов</a:t>
            </a:r>
            <a:r>
              <a:rPr lang="ru-RU" b="1" dirty="0"/>
              <a:t>, Б.С</a:t>
            </a:r>
            <a:r>
              <a:rPr lang="ru-RU" b="1" dirty="0" smtClean="0"/>
              <a:t>. Якоби</a:t>
            </a:r>
            <a:r>
              <a:rPr lang="ru-RU" b="1" dirty="0"/>
              <a:t>.  Какую важную деталь конструкции трамвая создал  Якоби?   Какие ещё его изобретения вы знаете?</a:t>
            </a:r>
          </a:p>
          <a:p>
            <a:endParaRPr lang="ru-RU" dirty="0"/>
          </a:p>
        </p:txBody>
      </p:sp>
      <p:pic>
        <p:nvPicPr>
          <p:cNvPr id="60418" name="Picture 2" descr="https://pp.vk.me/c629124/v629124595/183e8/hZVSJN1xj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288" y="1671868"/>
            <a:ext cx="3048000" cy="3648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22466" y="5394962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Якоби Борис Семенович</a:t>
            </a:r>
            <a:br>
              <a:rPr lang="ru-RU" sz="1400" dirty="0" smtClean="0"/>
            </a:br>
            <a:r>
              <a:rPr lang="ru-RU" sz="1400" dirty="0" smtClean="0"/>
              <a:t> (1801-1874)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9629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704" y="152400"/>
            <a:ext cx="10925695" cy="886691"/>
          </a:xfrm>
        </p:spPr>
        <p:txBody>
          <a:bodyPr/>
          <a:lstStyle/>
          <a:p>
            <a:r>
              <a:rPr lang="ru-RU" dirty="0" smtClean="0"/>
              <a:t>Ответ на вопрос 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38501" y="2286000"/>
            <a:ext cx="7102395" cy="2364377"/>
          </a:xfrm>
        </p:spPr>
        <p:txBody>
          <a:bodyPr/>
          <a:lstStyle/>
          <a:p>
            <a:r>
              <a:rPr lang="ru-RU" dirty="0" smtClean="0"/>
              <a:t>Электрический двигатель постоянного тока с вращающимся якорем.</a:t>
            </a:r>
          </a:p>
          <a:p>
            <a:r>
              <a:rPr lang="ru-RU" dirty="0" smtClean="0"/>
              <a:t>Телеграф, печатающий буквы.</a:t>
            </a:r>
          </a:p>
          <a:p>
            <a:r>
              <a:rPr lang="ru-RU" dirty="0" smtClean="0"/>
              <a:t>Гальванопластика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174" y="2160442"/>
            <a:ext cx="2486859" cy="2660939"/>
          </a:xfrm>
          <a:prstGeom prst="rect">
            <a:avLst/>
          </a:prstGeom>
        </p:spPr>
      </p:pic>
      <p:sp>
        <p:nvSpPr>
          <p:cNvPr id="7" name="Стрелка вправо 6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67" y="124692"/>
            <a:ext cx="11149769" cy="931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14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2011680"/>
            <a:ext cx="10972800" cy="4084320"/>
          </a:xfrm>
        </p:spPr>
        <p:txBody>
          <a:bodyPr/>
          <a:lstStyle/>
          <a:p>
            <a:r>
              <a:rPr lang="ru-RU" b="1" dirty="0"/>
              <a:t>Первые испытания трамвая были в </a:t>
            </a:r>
            <a:r>
              <a:rPr lang="ru-RU" b="1" dirty="0" smtClean="0"/>
              <a:t>1875 г. в Петербурге. </a:t>
            </a:r>
            <a:r>
              <a:rPr lang="ru-RU" b="1" dirty="0"/>
              <a:t>А на улицах городов России появился гораздо позже. В </a:t>
            </a:r>
            <a:r>
              <a:rPr lang="ru-RU" b="1" dirty="0" smtClean="0"/>
              <a:t>Киеве - </a:t>
            </a:r>
            <a:r>
              <a:rPr lang="ru-RU" b="1" dirty="0"/>
              <a:t>в 1892г,  </a:t>
            </a:r>
            <a:r>
              <a:rPr lang="ru-RU" b="1" dirty="0" smtClean="0"/>
              <a:t>в Москве – в 1899 г, в </a:t>
            </a:r>
            <a:r>
              <a:rPr lang="ru-RU" b="1" dirty="0"/>
              <a:t>Петербурге- в </a:t>
            </a:r>
            <a:r>
              <a:rPr lang="ru-RU" b="1" dirty="0" smtClean="0"/>
              <a:t>1907 г</a:t>
            </a:r>
            <a:r>
              <a:rPr lang="ru-RU" b="1" dirty="0"/>
              <a:t>. Почему трамвайное движение появилось позже?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8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52400"/>
            <a:ext cx="10942320" cy="820189"/>
          </a:xfrm>
        </p:spPr>
        <p:txBody>
          <a:bodyPr/>
          <a:lstStyle/>
          <a:p>
            <a:r>
              <a:rPr lang="ru-RU" dirty="0" smtClean="0"/>
              <a:t>Ответ на вопрос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55375" y="1527048"/>
            <a:ext cx="7185521" cy="4185775"/>
          </a:xfrm>
        </p:spPr>
        <p:txBody>
          <a:bodyPr>
            <a:normAutofit/>
          </a:bodyPr>
          <a:lstStyle/>
          <a:p>
            <a:r>
              <a:rPr lang="ru-RU" dirty="0"/>
              <a:t>Из-за сопротивления хозяев конки. Местные олигархи, вложившие капитал в конку, были против трамвая. На стороне магнатов были и российские законы. В выданных правах хозяевам конки говорилось, что городская управа в течение  50 лет не может без согласия «коночных» хозяев использовать на улицах Москвы другой вид транспорта. Из-за этого же трамвай в Санкт- Петербурге пустили по льду Невы.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691" y="2019997"/>
            <a:ext cx="4210127" cy="2554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388" y="5960230"/>
            <a:ext cx="424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Трамвайные пути, проложенные по льду Невы в 1890 г.</a:t>
            </a:r>
            <a:endParaRPr lang="ru-RU" sz="1200" b="1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411" y="4730219"/>
            <a:ext cx="2160949" cy="1199327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23501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578" y="228604"/>
            <a:ext cx="11207958" cy="7522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15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720734"/>
            <a:ext cx="10972800" cy="4375265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Почему </a:t>
            </a:r>
            <a:r>
              <a:rPr lang="ru-RU" b="1" dirty="0"/>
              <a:t>не хотел пускать трамвай </a:t>
            </a:r>
            <a:r>
              <a:rPr lang="ru-RU" b="1" dirty="0" smtClean="0"/>
              <a:t>обер-полицмейстер  </a:t>
            </a:r>
            <a:r>
              <a:rPr lang="ru-RU" b="1" dirty="0"/>
              <a:t>города </a:t>
            </a:r>
            <a:r>
              <a:rPr lang="ru-RU" b="1" dirty="0" err="1"/>
              <a:t>Трепов</a:t>
            </a:r>
            <a:r>
              <a:rPr lang="ru-RU" b="1" dirty="0"/>
              <a:t>?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1) Трамвай  </a:t>
            </a:r>
            <a:r>
              <a:rPr lang="ru-RU" b="1" dirty="0"/>
              <a:t>ехал быстрее, чем его </a:t>
            </a:r>
            <a:r>
              <a:rPr lang="ru-RU" b="1" dirty="0" smtClean="0"/>
              <a:t>лошади.    </a:t>
            </a:r>
            <a:endParaRPr lang="ru-RU" b="1" dirty="0"/>
          </a:p>
          <a:p>
            <a:pPr lvl="0"/>
            <a:r>
              <a:rPr lang="ru-RU" b="1" dirty="0" smtClean="0"/>
              <a:t>2) Генерал  </a:t>
            </a:r>
            <a:r>
              <a:rPr lang="ru-RU" b="1" dirty="0"/>
              <a:t>был против всех </a:t>
            </a:r>
            <a:r>
              <a:rPr lang="ru-RU" b="1" dirty="0" smtClean="0"/>
              <a:t>нововведений.</a:t>
            </a:r>
            <a:endParaRPr lang="ru-RU" b="1" dirty="0"/>
          </a:p>
          <a:p>
            <a:pPr lvl="0"/>
            <a:r>
              <a:rPr lang="ru-RU" b="1" dirty="0" smtClean="0"/>
              <a:t>3) Требовались </a:t>
            </a:r>
            <a:r>
              <a:rPr lang="ru-RU" b="1" dirty="0"/>
              <a:t>большие затраты на внедрение этого изобретения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7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42" y="228600"/>
            <a:ext cx="10991557" cy="840545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Инструкция по проведению игры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436914"/>
            <a:ext cx="10668000" cy="4720046"/>
          </a:xfrm>
        </p:spPr>
        <p:txBody>
          <a:bodyPr>
            <a:normAutofit fontScale="92500" lnSpcReduction="20000"/>
          </a:bodyPr>
          <a:lstStyle/>
          <a:p>
            <a:pPr indent="1800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/>
              <a:t>Игра </a:t>
            </a:r>
            <a:r>
              <a:rPr lang="en-US" sz="2800" dirty="0" smtClean="0"/>
              <a:t>“</a:t>
            </a:r>
            <a:r>
              <a:rPr lang="ru-RU" sz="2800" dirty="0" smtClean="0"/>
              <a:t>Российские изобретения 19 века</a:t>
            </a:r>
            <a:r>
              <a:rPr lang="en-US" sz="2800" dirty="0" smtClean="0"/>
              <a:t>”</a:t>
            </a:r>
            <a:r>
              <a:rPr lang="ru-RU" sz="2800" dirty="0" smtClean="0"/>
              <a:t> представлена в виде теста</a:t>
            </a:r>
            <a:r>
              <a:rPr lang="en-US" sz="2800" dirty="0" smtClean="0"/>
              <a:t>: </a:t>
            </a:r>
            <a:r>
              <a:rPr lang="ru-RU" sz="2800" dirty="0" smtClean="0"/>
              <a:t>1-26 вопросы с выбором ответа, 27 вопрос с развернутым ответом.</a:t>
            </a:r>
          </a:p>
          <a:p>
            <a:pPr indent="1800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/>
              <a:t> Игра может проводиться на уроке истории по теме </a:t>
            </a:r>
            <a:r>
              <a:rPr lang="en-US" sz="2800" dirty="0" smtClean="0"/>
              <a:t>“</a:t>
            </a:r>
            <a:r>
              <a:rPr lang="ru-RU" sz="2800" dirty="0" smtClean="0"/>
              <a:t>Наука и культура в России 19 в.</a:t>
            </a:r>
            <a:r>
              <a:rPr lang="en-US" sz="2800" dirty="0" smtClean="0"/>
              <a:t>”</a:t>
            </a:r>
            <a:r>
              <a:rPr lang="ru-RU" sz="2800" dirty="0" smtClean="0"/>
              <a:t>, на уроках физики при изучении электрических  и электромагнитных явлений в 8-9  классах, а также для проведения внеклассных мероприятий, недели естественных наук в школе.</a:t>
            </a:r>
          </a:p>
          <a:p>
            <a:pPr indent="1800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/>
              <a:t> Для проведения игры класс разбивают на 3-5 групп  по 4-5 человек. Команды отвечают на вопросы друг за другом. Если команда ошибается, то на вопрос отвечает команда, первая поднявшая руки.</a:t>
            </a:r>
          </a:p>
          <a:p>
            <a:pPr indent="1800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dirty="0" smtClean="0"/>
              <a:t> Итоги игры подводятся после ответов на вопросы 1-26. Вопрос 27 можно использовать для письменного домашнего задания. </a:t>
            </a:r>
          </a:p>
          <a:p>
            <a:pPr marL="36000" algn="ctr">
              <a:spcBef>
                <a:spcPts val="1200"/>
              </a:spcBef>
            </a:pPr>
            <a:r>
              <a:rPr lang="ru-RU" sz="2800" dirty="0" smtClean="0"/>
              <a:t>Желаем успехов!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152400"/>
            <a:ext cx="10875818" cy="861753"/>
          </a:xfrm>
        </p:spPr>
        <p:txBody>
          <a:bodyPr/>
          <a:lstStyle/>
          <a:p>
            <a:r>
              <a:rPr lang="ru-RU" dirty="0" smtClean="0"/>
              <a:t>Ответ на вопрос 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02037" y="2992583"/>
            <a:ext cx="5829992" cy="2319250"/>
          </a:xfrm>
        </p:spPr>
        <p:txBody>
          <a:bodyPr/>
          <a:lstStyle/>
          <a:p>
            <a:r>
              <a:rPr lang="ru-RU" dirty="0" err="1" smtClean="0"/>
              <a:t>Трепов</a:t>
            </a:r>
            <a:r>
              <a:rPr lang="ru-RU" dirty="0" smtClean="0"/>
              <a:t> </a:t>
            </a:r>
            <a:r>
              <a:rPr lang="ru-RU" dirty="0"/>
              <a:t>был против трамвая, т.к. он ехал быстрее </a:t>
            </a:r>
            <a:r>
              <a:rPr lang="ru-RU" dirty="0" smtClean="0"/>
              <a:t>его лошади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439" y="2186247"/>
            <a:ext cx="4455773" cy="2881400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10134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228600"/>
            <a:ext cx="11232896" cy="7356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16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795548"/>
            <a:ext cx="10972800" cy="4361411"/>
          </a:xfrm>
        </p:spPr>
        <p:txBody>
          <a:bodyPr/>
          <a:lstStyle/>
          <a:p>
            <a:r>
              <a:rPr lang="ru-RU" b="1" dirty="0"/>
              <a:t>Откуда взялось выражение </a:t>
            </a:r>
            <a:r>
              <a:rPr lang="en-US" b="1" dirty="0" smtClean="0"/>
              <a:t>“</a:t>
            </a:r>
            <a:r>
              <a:rPr lang="ru-RU" b="1" dirty="0" smtClean="0"/>
              <a:t>метр </a:t>
            </a:r>
            <a:r>
              <a:rPr lang="ru-RU" b="1" dirty="0"/>
              <a:t>с </a:t>
            </a:r>
            <a:r>
              <a:rPr lang="ru-RU" b="1" dirty="0" smtClean="0"/>
              <a:t>кепкой</a:t>
            </a:r>
            <a:r>
              <a:rPr lang="en-US" b="1" dirty="0" smtClean="0"/>
              <a:t>”</a:t>
            </a:r>
            <a:r>
              <a:rPr lang="ru-RU" b="1" dirty="0" smtClean="0"/>
              <a:t>? </a:t>
            </a:r>
            <a:r>
              <a:rPr lang="ru-RU" b="1" dirty="0"/>
              <a:t>Как оно связано с трамваем</a:t>
            </a:r>
            <a:r>
              <a:rPr lang="ru-RU" b="1" dirty="0" smtClean="0"/>
              <a:t>?</a:t>
            </a:r>
          </a:p>
          <a:p>
            <a:pPr>
              <a:buNone/>
            </a:pPr>
            <a:endParaRPr lang="ru-RU" b="1" dirty="0"/>
          </a:p>
          <a:p>
            <a:r>
              <a:rPr lang="ru-RU" b="1" dirty="0" smtClean="0"/>
              <a:t> 1) Пассажиров </a:t>
            </a:r>
            <a:r>
              <a:rPr lang="ru-RU" b="1" dirty="0"/>
              <a:t>ниже метра не пускали в </a:t>
            </a:r>
            <a:r>
              <a:rPr lang="ru-RU" b="1" dirty="0" smtClean="0"/>
              <a:t>трамвай.</a:t>
            </a:r>
            <a:endParaRPr lang="ru-RU" b="1" dirty="0"/>
          </a:p>
          <a:p>
            <a:r>
              <a:rPr lang="ru-RU" b="1" dirty="0" smtClean="0"/>
              <a:t>2) Дети </a:t>
            </a:r>
            <a:r>
              <a:rPr lang="ru-RU" b="1" dirty="0"/>
              <a:t>ниже метра ездили </a:t>
            </a:r>
            <a:r>
              <a:rPr lang="ru-RU" b="1" dirty="0" smtClean="0"/>
              <a:t>бесплатно.</a:t>
            </a:r>
            <a:endParaRPr lang="ru-RU" b="1" dirty="0"/>
          </a:p>
          <a:p>
            <a:r>
              <a:rPr lang="ru-RU" b="1" dirty="0" smtClean="0"/>
              <a:t>3) Водители </a:t>
            </a:r>
            <a:r>
              <a:rPr lang="ru-RU" b="1" dirty="0"/>
              <a:t>были роста чуть выше </a:t>
            </a:r>
            <a:r>
              <a:rPr lang="ru-RU" b="1" dirty="0" smtClean="0"/>
              <a:t>метра.</a:t>
            </a:r>
            <a:endParaRPr lang="ru-RU" b="1" dirty="0"/>
          </a:p>
          <a:p>
            <a:r>
              <a:rPr lang="ru-RU" b="1" dirty="0" smtClean="0"/>
              <a:t>4) Для </a:t>
            </a:r>
            <a:r>
              <a:rPr lang="ru-RU" b="1" dirty="0"/>
              <a:t>пассажиров такого роста были отдельные </a:t>
            </a:r>
            <a:r>
              <a:rPr lang="ru-RU" b="1" dirty="0" smtClean="0"/>
              <a:t>места</a:t>
            </a:r>
            <a:r>
              <a:rPr lang="ru-RU" b="1" dirty="0"/>
              <a:t> 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759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96" y="152400"/>
            <a:ext cx="10801004" cy="903316"/>
          </a:xfrm>
        </p:spPr>
        <p:txBody>
          <a:bodyPr/>
          <a:lstStyle/>
          <a:p>
            <a:r>
              <a:rPr lang="ru-RU" dirty="0" smtClean="0"/>
              <a:t>Ответ на вопрос 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903614"/>
            <a:ext cx="10972800" cy="3591495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smtClean="0"/>
              <a:t>пассажиров, </a:t>
            </a:r>
            <a:r>
              <a:rPr lang="ru-RU" dirty="0"/>
              <a:t>рост которых был ниже </a:t>
            </a:r>
            <a:r>
              <a:rPr lang="ru-RU" dirty="0" smtClean="0"/>
              <a:t>метра, </a:t>
            </a:r>
            <a:r>
              <a:rPr lang="ru-RU" dirty="0"/>
              <a:t>проезд был бесплатным. В вагонах проводили специальные горизонтальные линии на высоте 1 метра. Не желающие платить за проезд родители, заявляли контролёру, что рост их ребёнка ниже метра, но визуально кажется большим из-за головного </a:t>
            </a:r>
            <a:r>
              <a:rPr lang="ru-RU" dirty="0" smtClean="0"/>
              <a:t>убора.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115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956" y="152400"/>
            <a:ext cx="10892444" cy="903316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17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3668" y="1920240"/>
            <a:ext cx="10972800" cy="3945988"/>
          </a:xfrm>
        </p:spPr>
        <p:txBody>
          <a:bodyPr/>
          <a:lstStyle/>
          <a:p>
            <a:r>
              <a:rPr lang="ru-RU" b="1" dirty="0"/>
              <a:t>Какое вы знаете важнейшее изобретение 19 века. О нём писал Валерий Брюсов:</a:t>
            </a:r>
          </a:p>
          <a:p>
            <a:r>
              <a:rPr lang="ru-RU" b="1" dirty="0"/>
              <a:t>               Змей, сносивший с неба </a:t>
            </a:r>
            <a:r>
              <a:rPr lang="ru-RU" b="1" dirty="0" err="1"/>
              <a:t>древле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              Прометеев дар </a:t>
            </a:r>
            <a:r>
              <a:rPr lang="ru-RU" b="1" dirty="0" smtClean="0"/>
              <a:t>земле,</a:t>
            </a:r>
            <a:br>
              <a:rPr lang="ru-RU" b="1" dirty="0" smtClean="0"/>
            </a:br>
            <a:r>
              <a:rPr lang="ru-RU" b="1" dirty="0" smtClean="0"/>
              <a:t>               </a:t>
            </a:r>
            <a:r>
              <a:rPr lang="ru-RU" b="1" dirty="0"/>
              <a:t>Что таишь ты, стыд ли, гнев </a:t>
            </a:r>
            <a:r>
              <a:rPr lang="ru-RU" b="1" dirty="0" smtClean="0"/>
              <a:t>ли</a:t>
            </a:r>
            <a:br>
              <a:rPr lang="ru-RU" b="1" dirty="0" smtClean="0"/>
            </a:br>
            <a:r>
              <a:rPr lang="ru-RU" b="1" dirty="0" smtClean="0"/>
              <a:t>               </a:t>
            </a:r>
            <a:r>
              <a:rPr lang="ru-RU" b="1" dirty="0"/>
              <a:t>Ныне замкнутый в стене?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48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на вопрос 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78831" y="2801389"/>
            <a:ext cx="6578692" cy="3563666"/>
          </a:xfrm>
        </p:spPr>
        <p:txBody>
          <a:bodyPr/>
          <a:lstStyle/>
          <a:p>
            <a:r>
              <a:rPr lang="ru-RU" dirty="0" smtClean="0"/>
              <a:t>Электрическая </a:t>
            </a:r>
            <a:r>
              <a:rPr lang="ru-RU" dirty="0"/>
              <a:t>лампа</a:t>
            </a:r>
          </a:p>
          <a:p>
            <a:endParaRPr lang="ru-RU" dirty="0"/>
          </a:p>
        </p:txBody>
      </p:sp>
      <p:pic>
        <p:nvPicPr>
          <p:cNvPr id="52226" name="Picture 2" descr="электрические ламп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05" y="2261061"/>
            <a:ext cx="4286251" cy="285750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9606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18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2336" y="2028304"/>
            <a:ext cx="11338560" cy="4070743"/>
          </a:xfrm>
        </p:spPr>
        <p:txBody>
          <a:bodyPr/>
          <a:lstStyle/>
          <a:p>
            <a:r>
              <a:rPr lang="ru-RU" b="1" dirty="0"/>
              <a:t>До электрической лампы в Москве 19 века </a:t>
            </a:r>
            <a:r>
              <a:rPr lang="ru-RU" b="1" dirty="0" smtClean="0"/>
              <a:t>в фонарях применяли    </a:t>
            </a:r>
            <a:r>
              <a:rPr lang="ru-RU" b="1" dirty="0"/>
              <a:t>конопляное масло, потом спирт. </a:t>
            </a:r>
            <a:r>
              <a:rPr lang="ru-RU" b="1" dirty="0" smtClean="0"/>
              <a:t>Откуда произошло слово </a:t>
            </a:r>
            <a:r>
              <a:rPr lang="en-US" b="1" dirty="0" smtClean="0"/>
              <a:t>“</a:t>
            </a:r>
            <a:r>
              <a:rPr lang="ru-RU" b="1" dirty="0" err="1" smtClean="0"/>
              <a:t>офонареть</a:t>
            </a:r>
            <a:r>
              <a:rPr lang="en-US" b="1" dirty="0" smtClean="0"/>
              <a:t>”</a:t>
            </a:r>
            <a:r>
              <a:rPr lang="ru-RU" b="1" dirty="0" smtClean="0"/>
              <a:t>?</a:t>
            </a:r>
            <a:endParaRPr lang="ru-RU" b="1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92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на вопрос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33303"/>
            <a:ext cx="10972800" cy="2786744"/>
          </a:xfrm>
        </p:spPr>
        <p:txBody>
          <a:bodyPr>
            <a:normAutofit/>
          </a:bodyPr>
          <a:lstStyle/>
          <a:p>
            <a:r>
              <a:rPr lang="ru-RU" dirty="0" smtClean="0"/>
              <a:t>" В масло стали добавлять спирт для яркости и долготы горения. Однако по вполне понятным причинам это новшество не прижилось. Какой же выпивоха мог пройти мимо очередного фонаря?! Так что после нескольких "остановок" человек хорошенько напивался, и в народе звали его </a:t>
            </a:r>
            <a:r>
              <a:rPr lang="ru-RU" dirty="0" err="1" smtClean="0"/>
              <a:t>офонаревшим</a:t>
            </a:r>
            <a:r>
              <a:rPr lang="en-US" b="1" dirty="0" smtClean="0"/>
              <a:t>“.</a:t>
            </a:r>
            <a:endParaRPr lang="ru-RU" b="1" dirty="0"/>
          </a:p>
        </p:txBody>
      </p:sp>
      <p:sp>
        <p:nvSpPr>
          <p:cNvPr id="5" name="Стрелка вправо 4">
            <a:hlinkClick r:id="rId2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70709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19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Дуговые электрические лампы, появившиеся на улицах городов Европы, называли  </a:t>
            </a:r>
            <a:r>
              <a:rPr lang="ru-RU" b="1" dirty="0"/>
              <a:t>«русским светом». Изобрёл дуговую электрическую лампу наш русский учёный. Интересный факт его биографии.  Он  догадался , как нужно было располагать электроды  в лампе относительно друг друга … </a:t>
            </a:r>
            <a:r>
              <a:rPr lang="ru-RU" b="1" dirty="0" smtClean="0"/>
              <a:t>, </a:t>
            </a:r>
            <a:r>
              <a:rPr lang="ru-RU" b="1" dirty="0"/>
              <a:t>когда </a:t>
            </a:r>
            <a:r>
              <a:rPr lang="ru-RU" b="1" dirty="0" smtClean="0"/>
              <a:t>в ресторане в Париже на </a:t>
            </a:r>
            <a:r>
              <a:rPr lang="ru-RU" b="1" dirty="0"/>
              <a:t>стол положили </a:t>
            </a:r>
            <a:r>
              <a:rPr lang="ru-RU" b="1" dirty="0" smtClean="0"/>
              <a:t>вилку. </a:t>
            </a:r>
            <a:r>
              <a:rPr lang="ru-RU" b="1" dirty="0"/>
              <a:t>Назовите фамилию изобретателя. </a:t>
            </a:r>
            <a:endParaRPr lang="ru-RU" b="1" dirty="0" smtClean="0"/>
          </a:p>
          <a:p>
            <a:pPr lvl="0"/>
            <a:r>
              <a:rPr lang="ru-RU" b="1" dirty="0" smtClean="0"/>
              <a:t>1) Яблочков,          3) Попов,</a:t>
            </a:r>
          </a:p>
          <a:p>
            <a:r>
              <a:rPr lang="ru-RU" b="1" dirty="0" smtClean="0"/>
              <a:t>2) Столетов,           4) Пржевальский.</a:t>
            </a:r>
          </a:p>
          <a:p>
            <a:endParaRPr lang="ru-RU" b="1" dirty="0"/>
          </a:p>
          <a:p>
            <a:r>
              <a:rPr lang="ru-RU" b="1" dirty="0"/>
              <a:t>Как нужно было располагать электроды в лампе?</a:t>
            </a:r>
          </a:p>
          <a:p>
            <a:r>
              <a:rPr lang="ru-RU" b="1" dirty="0" smtClean="0"/>
              <a:t>А</a:t>
            </a:r>
            <a:r>
              <a:rPr lang="ru-RU" b="1" dirty="0"/>
              <a:t>) </a:t>
            </a:r>
            <a:r>
              <a:rPr lang="ru-RU" b="1" dirty="0" smtClean="0"/>
              <a:t>горизонтально,</a:t>
            </a:r>
          </a:p>
          <a:p>
            <a:r>
              <a:rPr lang="ru-RU" b="1" dirty="0" smtClean="0"/>
              <a:t>Б) </a:t>
            </a:r>
            <a:r>
              <a:rPr lang="ru-RU" b="1" dirty="0"/>
              <a:t>по </a:t>
            </a:r>
            <a:r>
              <a:rPr lang="ru-RU" b="1" dirty="0" smtClean="0"/>
              <a:t>диагонали,</a:t>
            </a:r>
          </a:p>
          <a:p>
            <a:r>
              <a:rPr lang="ru-RU" b="1" dirty="0" smtClean="0"/>
              <a:t>В) перпендикулярно,        </a:t>
            </a:r>
          </a:p>
          <a:p>
            <a:r>
              <a:rPr lang="ru-RU" b="1" dirty="0" smtClean="0"/>
              <a:t>Г</a:t>
            </a:r>
            <a:r>
              <a:rPr lang="ru-RU" b="1" dirty="0"/>
              <a:t>) </a:t>
            </a:r>
            <a:r>
              <a:rPr lang="ru-RU" b="1" dirty="0" smtClean="0"/>
              <a:t>параллельно.</a:t>
            </a:r>
            <a:endParaRPr lang="ru-RU" b="1" dirty="0"/>
          </a:p>
          <a:p>
            <a:pPr lvl="8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1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22960"/>
          </a:xfrm>
        </p:spPr>
        <p:txBody>
          <a:bodyPr/>
          <a:lstStyle/>
          <a:p>
            <a:r>
              <a:rPr lang="ru-RU" dirty="0" smtClean="0"/>
              <a:t>Ответ на вопрос 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871" y="3937740"/>
            <a:ext cx="7198823" cy="1661871"/>
          </a:xfrm>
        </p:spPr>
        <p:txBody>
          <a:bodyPr/>
          <a:lstStyle/>
          <a:p>
            <a:r>
              <a:rPr lang="ru-RU" dirty="0" smtClean="0"/>
              <a:t>Яблочков  П.Н.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Электроды нужно располагать вертикально и изолировать друг от друга огнеупорной глиной.</a:t>
            </a:r>
            <a:endParaRPr lang="ru-RU" dirty="0"/>
          </a:p>
          <a:p>
            <a:endParaRPr lang="ru-RU" dirty="0"/>
          </a:p>
        </p:txBody>
      </p:sp>
      <p:pic>
        <p:nvPicPr>
          <p:cNvPr id="49154" name="Picture 2" descr="http://www.nkj.ru/upload/iblock/ffe/ffebf4ad9db774d8d16269c308fef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272" y="1653758"/>
            <a:ext cx="2381251" cy="292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9789" y="4634543"/>
            <a:ext cx="3399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Яблочков Павел Николаевич </a:t>
            </a:r>
            <a:br>
              <a:rPr lang="ru-RU" sz="1100" b="1" dirty="0" smtClean="0"/>
            </a:br>
            <a:r>
              <a:rPr lang="ru-RU" sz="1100" b="1" dirty="0" smtClean="0"/>
              <a:t> (1847-1894)</a:t>
            </a:r>
            <a:endParaRPr lang="ru-RU" sz="1100" b="1" dirty="0"/>
          </a:p>
        </p:txBody>
      </p:sp>
      <p:pic>
        <p:nvPicPr>
          <p:cNvPr id="49156" name="Picture 4" descr="http://www.electrolibrary.info/tm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2633" y="1787002"/>
            <a:ext cx="1571625" cy="1781176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rId4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9467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578" y="228601"/>
            <a:ext cx="11207958" cy="7107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20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93029" y="2316480"/>
            <a:ext cx="7489370" cy="3274423"/>
          </a:xfrm>
        </p:spPr>
        <p:txBody>
          <a:bodyPr/>
          <a:lstStyle/>
          <a:p>
            <a:r>
              <a:rPr lang="ru-RU" b="1" dirty="0" smtClean="0"/>
              <a:t>Как называлась профессия, полностью исчезнувшая в 30-х годах 20 века с внедрением электрического освещения</a:t>
            </a:r>
            <a:r>
              <a:rPr lang="en-US" b="1" dirty="0" smtClean="0"/>
              <a:t>?</a:t>
            </a:r>
            <a:endParaRPr lang="ru-RU" dirty="0"/>
          </a:p>
        </p:txBody>
      </p:sp>
      <p:pic>
        <p:nvPicPr>
          <p:cNvPr id="19462" name="Picture 6" descr="http://ic.pics.livejournal.com/kapitan_flint1/66057328/316615/316615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40" y="1715588"/>
            <a:ext cx="2391621" cy="3384370"/>
          </a:xfrm>
          <a:prstGeom prst="rect">
            <a:avLst/>
          </a:prstGeom>
          <a:noFill/>
        </p:spPr>
      </p:pic>
      <p:pic>
        <p:nvPicPr>
          <p:cNvPr id="19464" name="Picture 8" descr="http://coollib.com/i/68/270268/pic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530" y="3921670"/>
            <a:ext cx="1247775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73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645" y="226423"/>
            <a:ext cx="10839571" cy="83602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DB5925"/>
                </a:solidFill>
              </a:rPr>
              <a:t>Актуализация знаний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667" y="1550127"/>
            <a:ext cx="11040533" cy="4572000"/>
          </a:xfrm>
        </p:spPr>
        <p:txBody>
          <a:bodyPr/>
          <a:lstStyle/>
          <a:p>
            <a:pPr algn="just" eaLnBrk="1" hangingPunct="1"/>
            <a:r>
              <a:rPr lang="ru-RU" sz="2400" dirty="0" smtClean="0"/>
              <a:t>19 век – это </a:t>
            </a:r>
            <a:r>
              <a:rPr lang="en-US" sz="2400" dirty="0" smtClean="0"/>
              <a:t>“</a:t>
            </a:r>
            <a:r>
              <a:rPr lang="ru-RU" sz="2400" dirty="0" smtClean="0"/>
              <a:t>весна</a:t>
            </a:r>
            <a:r>
              <a:rPr lang="en-US" sz="2400" dirty="0" smtClean="0"/>
              <a:t>”</a:t>
            </a:r>
            <a:r>
              <a:rPr lang="ru-RU" sz="2400" dirty="0" smtClean="0"/>
              <a:t>  российской науки. Открытия и изобретения российских ученых 19 в. имели мировое значение, нашли практическое применение и изменили повседневную жизнь людей в городах. </a:t>
            </a:r>
          </a:p>
          <a:p>
            <a:pPr algn="just" eaLnBrk="1" hangingPunct="1"/>
            <a:r>
              <a:rPr lang="ru-RU" sz="2400" dirty="0" smtClean="0"/>
              <a:t>В конце 19 в. появилась количественная теория электрических явлений, из знаний об электричестве выделилась наука “электротехника”. </a:t>
            </a:r>
            <a:endParaRPr lang="en-US" sz="2400" dirty="0" smtClean="0"/>
          </a:p>
          <a:p>
            <a:pPr algn="just" eaLnBrk="1" hangingPunct="1"/>
            <a:r>
              <a:rPr lang="ru-RU" sz="2400" dirty="0" smtClean="0"/>
              <a:t>Жизнь в городах невозможно было представить без электричества. В Москве появилось уличное электрическое освещение, городская электрическая сеть, телеграфная и телефонная связь, общественный городской транспорт был переведен на электрическую тягу.</a:t>
            </a:r>
            <a:endParaRPr lang="en-US" sz="2400" dirty="0" smtClean="0"/>
          </a:p>
          <a:p>
            <a:pPr eaLnBrk="1" hangingPunct="1">
              <a:buFontTx/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52" y="228604"/>
            <a:ext cx="10767383" cy="777236"/>
          </a:xfrm>
        </p:spPr>
        <p:txBody>
          <a:bodyPr>
            <a:normAutofit/>
          </a:bodyPr>
          <a:lstStyle/>
          <a:p>
            <a:r>
              <a:rPr lang="ru-RU" dirty="0" smtClean="0"/>
              <a:t>Ответ на вопрос 20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68389" y="1523997"/>
            <a:ext cx="6653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Фонарщик. </a:t>
            </a:r>
            <a:r>
              <a:rPr lang="ru-RU" dirty="0" smtClean="0"/>
              <a:t>В XIX веке доминирующей формой уличного освещения стали газовые фонари. Ранние газовые фонари ещё требовали присутствия фонарщика, но в конечном итоге были разработаны системы, которые позволили зажигать фонари автоматически. Фонарщик должен был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- Зажигать/тушить фонари,</a:t>
            </a:r>
          </a:p>
          <a:p>
            <a:r>
              <a:rPr lang="ru-RU" dirty="0" smtClean="0"/>
              <a:t>- Наполнять резервуар с горючей жидкостью,</a:t>
            </a:r>
          </a:p>
          <a:p>
            <a:pPr>
              <a:buFontTx/>
              <a:buChar char="-"/>
            </a:pPr>
            <a:r>
              <a:rPr lang="ru-RU" dirty="0" smtClean="0"/>
              <a:t>Ремонтировать фонари (ремонт резервуаров для горючей жидкости, выправка рефлекторов, замена горелки, ремонт каркаса, замена стёкол)</a:t>
            </a:r>
          </a:p>
          <a:p>
            <a:r>
              <a:rPr lang="ru-RU" dirty="0" smtClean="0"/>
              <a:t>Одному фонарщику приходилось следить за горением 150 фонарей, расставленных по улицам на протяжении 6 км.</a:t>
            </a:r>
            <a:endParaRPr lang="ru-RU" dirty="0"/>
          </a:p>
        </p:txBody>
      </p:sp>
      <p:pic>
        <p:nvPicPr>
          <p:cNvPr id="7" name="Picture 14" descr="Москва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9284" y="1541417"/>
            <a:ext cx="1659941" cy="2602275"/>
          </a:xfrm>
          <a:prstGeom prst="rect">
            <a:avLst/>
          </a:prstGeom>
          <a:noFill/>
        </p:spPr>
      </p:pic>
      <p:pic>
        <p:nvPicPr>
          <p:cNvPr id="18434" name="Picture 2" descr="lamp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48" y="4456928"/>
            <a:ext cx="4429125" cy="2133601"/>
          </a:xfrm>
          <a:prstGeom prst="rect">
            <a:avLst/>
          </a:prstGeom>
          <a:noFill/>
        </p:spPr>
      </p:pic>
      <p:pic>
        <p:nvPicPr>
          <p:cNvPr id="18436" name="Picture 4" descr="https://pp.vk.me/c622419/v622419796/426b9/fQ-NAd2Kf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3975" y="1852295"/>
            <a:ext cx="1238250" cy="2124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0045" y="6043748"/>
            <a:ext cx="228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Памятник фонарщику на Одесской улице в Петербурге.</a:t>
            </a:r>
            <a:endParaRPr lang="ru-RU" sz="1200" b="1" dirty="0"/>
          </a:p>
        </p:txBody>
      </p:sp>
      <p:sp>
        <p:nvSpPr>
          <p:cNvPr id="9" name="Стрелка вправо 8">
            <a:hlinkClick r:id="rId5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61753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21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В дни коронации какого императора была освещена площадь вокруг Храма Христа Спасителя, </a:t>
            </a:r>
            <a:r>
              <a:rPr lang="ru-RU" b="1" dirty="0" smtClean="0"/>
              <a:t>была устроена первая электрическая иллюминация колокольни Ивана Великого, если </a:t>
            </a:r>
            <a:r>
              <a:rPr lang="ru-RU" b="1" dirty="0"/>
              <a:t>известно, что это произошло 15 мая </a:t>
            </a:r>
            <a:r>
              <a:rPr lang="ru-RU" b="1" dirty="0" smtClean="0"/>
              <a:t>1883 г.? 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1) </a:t>
            </a:r>
            <a:r>
              <a:rPr lang="ru-RU" b="1" dirty="0" smtClean="0"/>
              <a:t>Николая 1                            </a:t>
            </a:r>
            <a:r>
              <a:rPr lang="ru-RU" b="1" dirty="0"/>
              <a:t>3) Александра </a:t>
            </a:r>
            <a:r>
              <a:rPr lang="ru-RU" b="1" dirty="0" smtClean="0"/>
              <a:t>2</a:t>
            </a:r>
            <a:endParaRPr lang="ru-RU" b="1" dirty="0"/>
          </a:p>
          <a:p>
            <a:r>
              <a:rPr lang="ru-RU" b="1" dirty="0"/>
              <a:t>2) Александра 1                      4) Александра 3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67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3322"/>
            <a:ext cx="10972800" cy="1143000"/>
          </a:xfrm>
        </p:spPr>
        <p:txBody>
          <a:bodyPr/>
          <a:lstStyle/>
          <a:p>
            <a:r>
              <a:rPr lang="ru-RU" dirty="0" smtClean="0"/>
              <a:t>Ответ на вопрос 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05969" y="4771777"/>
            <a:ext cx="5500740" cy="889464"/>
          </a:xfrm>
        </p:spPr>
        <p:txBody>
          <a:bodyPr/>
          <a:lstStyle/>
          <a:p>
            <a:r>
              <a:rPr lang="ru-RU" dirty="0" smtClean="0"/>
              <a:t>Александр </a:t>
            </a:r>
            <a:r>
              <a:rPr lang="en-US" dirty="0" smtClean="0"/>
              <a:t>III (1845-1894)</a:t>
            </a:r>
            <a:endParaRPr lang="ru-RU" dirty="0"/>
          </a:p>
        </p:txBody>
      </p:sp>
      <p:pic>
        <p:nvPicPr>
          <p:cNvPr id="105474" name="Picture 2" descr="http://gatchinapalace.ru/upload/medialibrary/bc8/bc8b97b96e55ae98691f27cfc0850d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318" y="1593276"/>
            <a:ext cx="2733559" cy="4387735"/>
          </a:xfrm>
          <a:prstGeom prst="rect">
            <a:avLst/>
          </a:prstGeom>
          <a:noFill/>
        </p:spPr>
      </p:pic>
      <p:pic>
        <p:nvPicPr>
          <p:cNvPr id="5" name="Picture 2" descr="http://cs622729.vk.me/v622729805/367f4/sPHUoTtz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962" y="1720735"/>
            <a:ext cx="4071085" cy="251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4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22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12668"/>
            <a:ext cx="10972800" cy="4544291"/>
          </a:xfrm>
        </p:spPr>
        <p:txBody>
          <a:bodyPr/>
          <a:lstStyle/>
          <a:p>
            <a:r>
              <a:rPr lang="ru-RU" b="1" dirty="0" smtClean="0"/>
              <a:t>Когда в Москве  установили электрические фонари люди по-разному реагировали на это. Люди любовались фонарями, как чудесным огнем с неба.</a:t>
            </a:r>
          </a:p>
          <a:p>
            <a:r>
              <a:rPr lang="ru-RU" b="1" dirty="0" smtClean="0"/>
              <a:t>Как вы думаете они выражали свою радость? </a:t>
            </a:r>
          </a:p>
          <a:p>
            <a:r>
              <a:rPr lang="ru-RU" b="1" dirty="0" smtClean="0"/>
              <a:t>Когда установили электрическое освещение  в Европе, чем были недовольны английские леди и торговцы рыбой?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08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86691"/>
          </a:xfrm>
        </p:spPr>
        <p:txBody>
          <a:bodyPr/>
          <a:lstStyle/>
          <a:p>
            <a:r>
              <a:rPr lang="ru-RU" dirty="0" smtClean="0"/>
              <a:t>Ответ на вопрос 22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39739" y="1527048"/>
            <a:ext cx="7601159" cy="4029021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/>
              <a:t>В саду »Эрмитаж» вечерами публика приветствовала включение электрических фонарей </a:t>
            </a:r>
            <a:r>
              <a:rPr lang="ru-RU" dirty="0" smtClean="0"/>
              <a:t>бурными аплодисментами</a:t>
            </a:r>
            <a:r>
              <a:rPr lang="ru-RU" dirty="0"/>
              <a:t>.  </a:t>
            </a:r>
          </a:p>
          <a:p>
            <a:r>
              <a:rPr lang="ru-RU" dirty="0"/>
              <a:t>Английские же леди считали, что электричество придает мертвенность лицам, </a:t>
            </a:r>
            <a:r>
              <a:rPr lang="ru-RU" dirty="0" smtClean="0"/>
              <a:t>затрудняет выбор одежды, так как освещенные электрическим светом костюмы кажутся иными, чем при дневном свете. Торговцы </a:t>
            </a:r>
            <a:r>
              <a:rPr lang="ru-RU" dirty="0"/>
              <a:t>рыбой считали, что при </a:t>
            </a:r>
            <a:r>
              <a:rPr lang="ru-RU" dirty="0" smtClean="0"/>
              <a:t>электрическом свете выставленная </a:t>
            </a:r>
            <a:r>
              <a:rPr lang="ru-RU" dirty="0"/>
              <a:t>для продажи рыбы отпугивает </a:t>
            </a:r>
            <a:r>
              <a:rPr lang="ru-RU" dirty="0" smtClean="0"/>
              <a:t>покупателей свои несвежим видом. Многие жаловались на резь в глазах и мигание света.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539" y="1548303"/>
            <a:ext cx="2857500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383" y="5478090"/>
            <a:ext cx="38856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Сад Эрмитаж в Каретном ряду. В саду "Эрмитаж" стоят несколько фонарей конца XIX века, в которых горели дуговые электрические лампы. Верхняя их часть была срезана и модернизирована. В Москве сохранилось всего четыре таких фонаря в полном виде на территории Кремля.     </a:t>
            </a:r>
            <a:endParaRPr lang="ru-RU" sz="1100" dirty="0"/>
          </a:p>
        </p:txBody>
      </p:sp>
      <p:sp>
        <p:nvSpPr>
          <p:cNvPr id="7" name="Стрелка вправо 6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24054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72" y="228600"/>
            <a:ext cx="11246964" cy="9530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23 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2336" y="2427316"/>
            <a:ext cx="11338560" cy="3671732"/>
          </a:xfrm>
        </p:spPr>
        <p:txBody>
          <a:bodyPr/>
          <a:lstStyle/>
          <a:p>
            <a:r>
              <a:rPr lang="ru-RU" b="1" dirty="0"/>
              <a:t>Для чего люди приносили с собой газеты туда, где устанавливались первые такие фонари?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93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на вопрос 23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87884" y="2419003"/>
            <a:ext cx="6836387" cy="2898648"/>
          </a:xfrm>
        </p:spPr>
        <p:txBody>
          <a:bodyPr/>
          <a:lstStyle/>
          <a:p>
            <a:r>
              <a:rPr lang="ru-RU" dirty="0" smtClean="0"/>
              <a:t>Газеты приносили с собой для того, чтобы сравнить расстояние, на котором можно было читать при керосиновом освещении и при электричестве</a:t>
            </a:r>
            <a:endParaRPr lang="ru-RU" dirty="0"/>
          </a:p>
        </p:txBody>
      </p:sp>
      <p:pic>
        <p:nvPicPr>
          <p:cNvPr id="6" name="Picture 2" descr="Сад &amp;quot;Эрмитаж&amp;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62" y="1739148"/>
            <a:ext cx="4100602" cy="3013943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4" y="228600"/>
            <a:ext cx="11158081" cy="7356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24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712422"/>
            <a:ext cx="10972800" cy="4444538"/>
          </a:xfrm>
        </p:spPr>
        <p:txBody>
          <a:bodyPr/>
          <a:lstStyle/>
          <a:p>
            <a:r>
              <a:rPr lang="ru-RU" b="1" dirty="0"/>
              <a:t>Не менее важным было создание лампы накаливания. </a:t>
            </a:r>
            <a:r>
              <a:rPr lang="ru-RU" b="1" dirty="0" smtClean="0"/>
              <a:t>Учёный, который занялся проблемой создания практически пригодной лампы накаливания, </a:t>
            </a:r>
            <a:r>
              <a:rPr lang="ru-RU" b="1" dirty="0"/>
              <a:t>разрабатывал проект летательного аппарата и </a:t>
            </a:r>
            <a:r>
              <a:rPr lang="ru-RU" b="1" dirty="0" smtClean="0"/>
              <a:t>задумался, </a:t>
            </a:r>
            <a:r>
              <a:rPr lang="ru-RU" b="1" dirty="0"/>
              <a:t>как его освещать ночью. Назовите имя этого русского учёного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/>
          </a:p>
          <a:p>
            <a:r>
              <a:rPr lang="ru-RU" b="1" dirty="0" smtClean="0"/>
              <a:t>1) </a:t>
            </a:r>
            <a:r>
              <a:rPr lang="ru-RU" b="1" dirty="0"/>
              <a:t>П.Н. </a:t>
            </a:r>
            <a:r>
              <a:rPr lang="ru-RU" b="1" dirty="0" smtClean="0"/>
              <a:t>Яблочков,              3) В.В.Петров,</a:t>
            </a:r>
            <a:endParaRPr lang="ru-RU" b="1" dirty="0"/>
          </a:p>
          <a:p>
            <a:r>
              <a:rPr lang="ru-RU" b="1" dirty="0" smtClean="0"/>
              <a:t>2) </a:t>
            </a:r>
            <a:r>
              <a:rPr lang="ru-RU" b="1" dirty="0"/>
              <a:t>А.Н. </a:t>
            </a:r>
            <a:r>
              <a:rPr lang="ru-RU" b="1" dirty="0" smtClean="0"/>
              <a:t>Лодыгин,               4) </a:t>
            </a:r>
            <a:r>
              <a:rPr lang="ru-RU" b="1" dirty="0"/>
              <a:t>А.С</a:t>
            </a:r>
            <a:r>
              <a:rPr lang="ru-RU" b="1" dirty="0" smtClean="0"/>
              <a:t>. Попов</a:t>
            </a:r>
            <a:endParaRPr lang="ru-RU" b="1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1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78625"/>
          </a:xfrm>
        </p:spPr>
        <p:txBody>
          <a:bodyPr/>
          <a:lstStyle/>
          <a:p>
            <a:r>
              <a:rPr lang="ru-RU" dirty="0" smtClean="0"/>
              <a:t>Ответ на вопрос 24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62697" y="4511438"/>
            <a:ext cx="7020853" cy="1140425"/>
          </a:xfrm>
        </p:spPr>
        <p:txBody>
          <a:bodyPr/>
          <a:lstStyle/>
          <a:p>
            <a:r>
              <a:rPr lang="ru-RU" dirty="0" smtClean="0"/>
              <a:t>Александр Николаевич Лодыгин</a:t>
            </a:r>
            <a:br>
              <a:rPr lang="ru-RU" dirty="0" smtClean="0"/>
            </a:br>
            <a:r>
              <a:rPr lang="ru-RU" dirty="0" smtClean="0"/>
              <a:t> (1847-1923)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62" name="Picture 2" descr="http://nplit.ru/books/item/f00/s00/z0000072/pic/00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69" y="1730375"/>
            <a:ext cx="3381375" cy="4019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778240" y="2847703"/>
            <a:ext cx="2368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/>
              <a:t>Электролет</a:t>
            </a:r>
            <a:r>
              <a:rPr lang="ru-RU" sz="1100" b="1" dirty="0" smtClean="0"/>
              <a:t> </a:t>
            </a:r>
            <a:r>
              <a:rPr lang="ru-RU" sz="1100" b="1" smtClean="0"/>
              <a:t>вертикального взлета </a:t>
            </a:r>
            <a:r>
              <a:rPr lang="ru-RU" sz="1100" b="1" dirty="0" smtClean="0"/>
              <a:t>Лодыгина</a:t>
            </a:r>
            <a:endParaRPr lang="ru-RU" sz="1100" b="1" dirty="0"/>
          </a:p>
        </p:txBody>
      </p:sp>
      <p:pic>
        <p:nvPicPr>
          <p:cNvPr id="9" name="Picture 8" descr="летаппарат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55473" y="1093915"/>
            <a:ext cx="3599589" cy="2695447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4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42782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92" y="228600"/>
            <a:ext cx="11133143" cy="7689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25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388224"/>
            <a:ext cx="10972800" cy="4768735"/>
          </a:xfrm>
        </p:spPr>
        <p:txBody>
          <a:bodyPr>
            <a:normAutofit/>
          </a:bodyPr>
          <a:lstStyle/>
          <a:p>
            <a:r>
              <a:rPr lang="ru-RU" b="1" dirty="0"/>
              <a:t>Нередко </a:t>
            </a:r>
            <a:r>
              <a:rPr lang="ru-RU" b="1" dirty="0" smtClean="0"/>
              <a:t>изобретателем </a:t>
            </a:r>
            <a:r>
              <a:rPr lang="ru-RU" b="1" dirty="0"/>
              <a:t>лампы накаливания называют американского учёного, который сделал больше всего открытий в истории человечества. Как его зовут? Какой патент он получил?</a:t>
            </a:r>
          </a:p>
          <a:p>
            <a:pPr lvl="0"/>
            <a:r>
              <a:rPr lang="ru-RU" b="1" dirty="0" smtClean="0"/>
              <a:t>1) Эдисон,                         </a:t>
            </a:r>
            <a:r>
              <a:rPr lang="ru-RU" b="1" dirty="0"/>
              <a:t>3) </a:t>
            </a:r>
            <a:r>
              <a:rPr lang="ru-RU" b="1" dirty="0" smtClean="0"/>
              <a:t>Фарадей,</a:t>
            </a:r>
            <a:endParaRPr lang="ru-RU" b="1" dirty="0"/>
          </a:p>
          <a:p>
            <a:pPr lvl="0"/>
            <a:r>
              <a:rPr lang="ru-RU" b="1" dirty="0" smtClean="0"/>
              <a:t>2) Джоуль,                        </a:t>
            </a:r>
            <a:r>
              <a:rPr lang="ru-RU" b="1" dirty="0"/>
              <a:t>4) </a:t>
            </a:r>
            <a:r>
              <a:rPr lang="ru-RU" b="1" dirty="0" smtClean="0"/>
              <a:t>Ампер.</a:t>
            </a:r>
          </a:p>
          <a:p>
            <a:pPr lvl="0">
              <a:buNone/>
            </a:pPr>
            <a:endParaRPr lang="ru-RU" b="1" dirty="0"/>
          </a:p>
          <a:p>
            <a:r>
              <a:rPr lang="ru-RU" b="1" dirty="0"/>
              <a:t>А) на изобретение лампы </a:t>
            </a:r>
            <a:r>
              <a:rPr lang="ru-RU" b="1" dirty="0" smtClean="0"/>
              <a:t>накаливания,</a:t>
            </a:r>
            <a:endParaRPr lang="ru-RU" b="1" dirty="0"/>
          </a:p>
          <a:p>
            <a:r>
              <a:rPr lang="ru-RU" b="1" dirty="0"/>
              <a:t>Б) на изобретение дуговой </a:t>
            </a:r>
            <a:r>
              <a:rPr lang="ru-RU" b="1" dirty="0" smtClean="0"/>
              <a:t>лампы,</a:t>
            </a:r>
            <a:endParaRPr lang="ru-RU" b="1" dirty="0"/>
          </a:p>
          <a:p>
            <a:r>
              <a:rPr lang="ru-RU" b="1" dirty="0"/>
              <a:t>В) на усовершенствование лампы </a:t>
            </a:r>
            <a:r>
              <a:rPr lang="ru-RU" b="1" dirty="0" smtClean="0"/>
              <a:t>накаливания.</a:t>
            </a:r>
            <a:endParaRPr lang="ru-RU" b="1" dirty="0"/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76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274638"/>
            <a:ext cx="11000509" cy="739515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1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3578" y="1600200"/>
            <a:ext cx="10906298" cy="470916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b="1" dirty="0"/>
              <a:t>Изобретения </a:t>
            </a:r>
            <a:r>
              <a:rPr lang="ru-RU" sz="2800" b="1" dirty="0" smtClean="0"/>
              <a:t>19</a:t>
            </a:r>
            <a:r>
              <a:rPr lang="en-US" sz="2800" b="1" dirty="0" smtClean="0"/>
              <a:t>-</a:t>
            </a:r>
            <a:r>
              <a:rPr lang="ru-RU" sz="2800" b="1" dirty="0" smtClean="0"/>
              <a:t>20</a:t>
            </a:r>
            <a:r>
              <a:rPr lang="en-US" sz="2800" b="1" dirty="0" smtClean="0"/>
              <a:t> </a:t>
            </a:r>
            <a:r>
              <a:rPr lang="ru-RU" sz="2800" b="1" dirty="0" smtClean="0"/>
              <a:t>веков</a:t>
            </a:r>
            <a:r>
              <a:rPr lang="ru-RU" sz="2800" b="1" dirty="0"/>
              <a:t>: телефон, кино, трамваи, </a:t>
            </a:r>
            <a:r>
              <a:rPr lang="ru-RU" sz="2800" b="1" dirty="0" smtClean="0"/>
              <a:t>автомобиль с двигателем внутреннего сгорания, фонограф, дуговая лампа без регулятора, генератор переменного тока, дуговая сварка, радио</a:t>
            </a:r>
            <a:r>
              <a:rPr lang="ru-RU" sz="2800" b="1" dirty="0"/>
              <a:t>, фотография, </a:t>
            </a:r>
            <a:r>
              <a:rPr lang="ru-RU" sz="2800" b="1" dirty="0" smtClean="0"/>
              <a:t>ядерный реактор, лазер</a:t>
            </a:r>
            <a:r>
              <a:rPr lang="ru-RU" sz="2800" b="1" dirty="0"/>
              <a:t>, телевизор, </a:t>
            </a:r>
            <a:r>
              <a:rPr lang="ru-RU" sz="2800" b="1" dirty="0" smtClean="0"/>
              <a:t>электрический двигатель постоянного тока, интернет.</a:t>
            </a:r>
          </a:p>
          <a:p>
            <a:pPr>
              <a:buNone/>
            </a:pPr>
            <a:endParaRPr lang="ru-RU" sz="2800" b="1" dirty="0"/>
          </a:p>
          <a:p>
            <a:r>
              <a:rPr lang="ru-RU" sz="2800" b="1" dirty="0"/>
              <a:t>ЗАДАНИЕ: </a:t>
            </a:r>
            <a:r>
              <a:rPr lang="ru-RU" sz="2800" b="1" dirty="0" smtClean="0"/>
              <a:t> 1) В </a:t>
            </a:r>
            <a:r>
              <a:rPr lang="ru-RU" sz="2800" b="1" dirty="0"/>
              <a:t>этом списке найдите изобретения 19 </a:t>
            </a:r>
            <a:r>
              <a:rPr lang="ru-RU" sz="2800" b="1" dirty="0" smtClean="0"/>
              <a:t>века.</a:t>
            </a:r>
            <a:endParaRPr lang="ru-RU" sz="2800" b="1" dirty="0"/>
          </a:p>
          <a:p>
            <a:r>
              <a:rPr lang="ru-RU" sz="2800" b="1" dirty="0" smtClean="0"/>
              <a:t>                     2) Найдите </a:t>
            </a:r>
            <a:r>
              <a:rPr lang="ru-RU" sz="2800" b="1" dirty="0"/>
              <a:t>изобретения российских учёных 19 </a:t>
            </a:r>
            <a:r>
              <a:rPr lang="ru-RU" sz="2800" b="1" dirty="0" smtClean="0"/>
              <a:t>века.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372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5694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 на вопрос</a:t>
            </a:r>
            <a:r>
              <a:rPr lang="en-US" dirty="0" smtClean="0"/>
              <a:t> 25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23115" y="2568636"/>
            <a:ext cx="7617783" cy="1933695"/>
          </a:xfrm>
        </p:spPr>
        <p:txBody>
          <a:bodyPr/>
          <a:lstStyle/>
          <a:p>
            <a:r>
              <a:rPr lang="ru-RU" dirty="0" smtClean="0"/>
              <a:t>Эдисон Томас </a:t>
            </a:r>
            <a:r>
              <a:rPr lang="ru-RU" dirty="0" err="1" smtClean="0"/>
              <a:t>Алва</a:t>
            </a:r>
            <a:r>
              <a:rPr lang="ru-RU" dirty="0" smtClean="0"/>
              <a:t> (1847-1931)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8916" name="Picture 4" descr="http://xn--f1acm.xn--80aswg/wp-content/uploads/2014/12/220px-%D0%AD%D0%B4%D0%B8%D1%81%D0%BE%D0%BD_%D0%A2%D0%BE%D0%BC%D0%B0%D1%81_%D0%90%D0%BB%D1%8C%D0%B2%D0%B0_%D1%84%D0%BE%D1%82%D0%BE_%D0%96%D0%97%D0%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67" y="1854647"/>
            <a:ext cx="2471247" cy="3673173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12308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70065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26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12668"/>
            <a:ext cx="10972800" cy="4544291"/>
          </a:xfrm>
        </p:spPr>
        <p:txBody>
          <a:bodyPr/>
          <a:lstStyle/>
          <a:p>
            <a:r>
              <a:rPr lang="ru-RU" b="1" dirty="0"/>
              <a:t>В Москве стали применять, что очень важно </a:t>
            </a:r>
            <a:r>
              <a:rPr lang="ru-RU" b="1" dirty="0" smtClean="0"/>
              <a:t>электрическое освещение в домах. </a:t>
            </a:r>
            <a:r>
              <a:rPr lang="ru-RU" b="1" dirty="0"/>
              <a:t>Правда стоило оно ещё очень </a:t>
            </a:r>
            <a:r>
              <a:rPr lang="ru-RU" b="1" dirty="0" smtClean="0"/>
              <a:t>дорого. Если </a:t>
            </a:r>
            <a:r>
              <a:rPr lang="ru-RU" b="1" dirty="0"/>
              <a:t>человек не платил 2 месяца за электричество, он мог купить: </a:t>
            </a:r>
            <a:endParaRPr lang="en-US" b="1" dirty="0" smtClean="0"/>
          </a:p>
          <a:p>
            <a:pPr>
              <a:buNone/>
            </a:pPr>
            <a:endParaRPr lang="ru-RU" b="1" dirty="0"/>
          </a:p>
          <a:p>
            <a:r>
              <a:rPr lang="ru-RU" b="1" dirty="0"/>
              <a:t>1</a:t>
            </a:r>
            <a:r>
              <a:rPr lang="ru-RU" b="1" dirty="0" smtClean="0"/>
              <a:t>) спички</a:t>
            </a:r>
            <a:r>
              <a:rPr lang="ru-RU" b="1" dirty="0"/>
              <a:t>;                                  3</a:t>
            </a:r>
            <a:r>
              <a:rPr lang="ru-RU" b="1" dirty="0" smtClean="0"/>
              <a:t>) буханку хлеба</a:t>
            </a:r>
            <a:r>
              <a:rPr lang="en-US" b="1" dirty="0" smtClean="0"/>
              <a:t>;</a:t>
            </a:r>
            <a:endParaRPr lang="ru-RU" b="1" dirty="0"/>
          </a:p>
          <a:p>
            <a:r>
              <a:rPr lang="ru-RU" b="1" dirty="0"/>
              <a:t>2</a:t>
            </a:r>
            <a:r>
              <a:rPr lang="ru-RU" b="1" dirty="0" smtClean="0"/>
              <a:t>) килограмм </a:t>
            </a:r>
            <a:r>
              <a:rPr lang="ru-RU" b="1" dirty="0"/>
              <a:t>мяса;           </a:t>
            </a:r>
            <a:r>
              <a:rPr lang="ru-RU" b="1" dirty="0" smtClean="0"/>
              <a:t>    </a:t>
            </a:r>
            <a:r>
              <a:rPr lang="ru-RU" b="1" dirty="0"/>
              <a:t>4) </a:t>
            </a:r>
            <a:r>
              <a:rPr lang="ru-RU" b="1" dirty="0" smtClean="0"/>
              <a:t>корову.</a:t>
            </a:r>
            <a:endParaRPr lang="ru-RU" b="1" dirty="0"/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36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02" y="0"/>
            <a:ext cx="10972800" cy="972589"/>
          </a:xfrm>
        </p:spPr>
        <p:txBody>
          <a:bodyPr/>
          <a:lstStyle/>
          <a:p>
            <a:r>
              <a:rPr lang="ru-RU" dirty="0" smtClean="0"/>
              <a:t>Ответ на вопрос 26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91840" y="1358538"/>
            <a:ext cx="8449056" cy="466779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Корову. </a:t>
            </a:r>
          </a:p>
          <a:p>
            <a:r>
              <a:rPr lang="ru-RU" b="1" dirty="0" smtClean="0"/>
              <a:t>Цены на скот регулярно публиковались в статистических сборниках конца XIX и начала XX столетий.</a:t>
            </a:r>
          </a:p>
          <a:p>
            <a:r>
              <a:rPr lang="ru-RU" b="1" dirty="0" smtClean="0"/>
              <a:t>Цены на скот менялись в широких пределах в зависимости от сезона. осенью и зимой цена  была ниже, весной и летом выше. Сколько же стоила скотина в 1914 году в русских дореволюционных рублях: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       Скот                    Зима        Весна       Лето      Осень</a:t>
            </a:r>
          </a:p>
          <a:p>
            <a:pPr>
              <a:buNone/>
            </a:pPr>
            <a:r>
              <a:rPr lang="ru-RU" b="1" dirty="0" smtClean="0"/>
              <a:t>   корова дойная           71                 85            78            53</a:t>
            </a:r>
          </a:p>
          <a:p>
            <a:pPr>
              <a:buNone/>
            </a:pPr>
            <a:r>
              <a:rPr lang="ru-RU" b="1" dirty="0" smtClean="0"/>
              <a:t>   лошадь выездная   172               186          184         143</a:t>
            </a:r>
          </a:p>
          <a:p>
            <a:pPr>
              <a:buNone/>
            </a:pPr>
            <a:r>
              <a:rPr lang="ru-RU" b="1" dirty="0" smtClean="0"/>
              <a:t>   лошадь рабочая         68               111         121         106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В 1913 году среднемесячная заработная плата занятых в промышленности  в России составляла, в рублях по золотому паритету  - 24,2 руб. </a:t>
            </a:r>
          </a:p>
          <a:p>
            <a:endParaRPr lang="ru-RU" b="1" dirty="0"/>
          </a:p>
        </p:txBody>
      </p:sp>
      <p:pic>
        <p:nvPicPr>
          <p:cNvPr id="31746" name="Picture 2" descr="Сколько стоила корова до револю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11" y="2463746"/>
            <a:ext cx="2967644" cy="2152531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694126" y="5878285"/>
            <a:ext cx="1097280" cy="635726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9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260"/>
            <a:ext cx="10972800" cy="897456"/>
          </a:xfrm>
        </p:spPr>
        <p:txBody>
          <a:bodyPr/>
          <a:lstStyle/>
          <a:p>
            <a:r>
              <a:rPr lang="ru-RU" b="1" dirty="0" smtClean="0">
                <a:solidFill>
                  <a:srgbClr val="DB5925"/>
                </a:solidFill>
              </a:rPr>
              <a:t>Вопрос 27</a:t>
            </a:r>
            <a:endParaRPr lang="ru-RU" b="1" dirty="0">
              <a:solidFill>
                <a:srgbClr val="DB59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363286"/>
            <a:ext cx="10972800" cy="479367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Как изменился наш город к концу 19 века</a:t>
            </a:r>
            <a:r>
              <a:rPr lang="en-US" b="1" dirty="0" smtClean="0"/>
              <a:t>?</a:t>
            </a:r>
            <a:endParaRPr lang="ru-RU" b="1" dirty="0"/>
          </a:p>
        </p:txBody>
      </p:sp>
      <p:pic>
        <p:nvPicPr>
          <p:cNvPr id="4" name="Содержимое 3" descr="germashev_arbat_stre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1165" y="2021819"/>
            <a:ext cx="4733100" cy="32579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6334" y="5247702"/>
            <a:ext cx="4106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/>
              <a:t>Гермашев М.М. Улица Арбат.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28953" y="2385754"/>
            <a:ext cx="67998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 smtClean="0"/>
              <a:t> </a:t>
            </a:r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Темнел московский серый зимний день, холодно зажигался газ в фонарях, тепло освещались витрины магазинов – и разгоралась вечерняя, освобождающаяся от дневных дел московская жизнь</a:t>
            </a:r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гуще и бодрей неслись извозчичьи санки, тяжелей  гремели переполненные, ныряющие трамваи, - в сумраке уже видно было, как  с шипением сыпались с проводов зеленые звезды - оживленнее спешили по снежным тротуарам мутно чернеющие прохожие…</a:t>
            </a:r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И.А. Бунин. </a:t>
            </a:r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Чистый понедельник</a:t>
            </a:r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dirty="0" smtClean="0"/>
              <a:t> </a:t>
            </a:r>
            <a:endParaRPr lang="ru-RU" dirty="0"/>
          </a:p>
        </p:txBody>
      </p:sp>
      <p:sp>
        <p:nvSpPr>
          <p:cNvPr id="10" name="Стрелка вправо 9">
            <a:hlinkClick r:id="rId3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10232571" y="5712822"/>
            <a:ext cx="1201783" cy="644434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8396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2003366"/>
            <a:ext cx="10972800" cy="4153593"/>
          </a:xfrm>
        </p:spPr>
        <p:txBody>
          <a:bodyPr/>
          <a:lstStyle/>
          <a:p>
            <a:r>
              <a:rPr lang="ru-RU" b="1" dirty="0" smtClean="0"/>
              <a:t>Мы всегда будем помнить имена тех учёных, изобретения которых изменили жизнь людей. А.П. Чехов о них сказал: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«Их благородное честолюбие, имеющее в основе честь родины и науки, их упорство, никакими опасностями и искушениями непобедимое, стремление к цели, богатство знаний и трудолюбие, делают их в глазах народа подвижниками».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49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814917" y="274644"/>
            <a:ext cx="10767483" cy="581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600" b="1" dirty="0">
                <a:solidFill>
                  <a:srgbClr val="DB5925"/>
                </a:solidFill>
                <a:latin typeface="Times New Roman" pitchFamily="18" charset="0"/>
                <a:cs typeface="Times New Roman" pitchFamily="18" charset="0"/>
              </a:rPr>
              <a:t>История России 19 в.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4868863"/>
            <a:ext cx="1571171" cy="184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33" y="981075"/>
            <a:ext cx="1633704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8435" y="4941888"/>
            <a:ext cx="3604684" cy="170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1437" y="5084763"/>
            <a:ext cx="3460751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667" y="1125541"/>
            <a:ext cx="3263900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08433" y="2997201"/>
            <a:ext cx="3005667" cy="178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3549533" y="3098743"/>
            <a:ext cx="2172393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000" dirty="0">
                <a:solidFill>
                  <a:srgbClr val="000000"/>
                </a:solidFill>
              </a:rPr>
              <a:t>Покосился гнилой фонарь – </a:t>
            </a:r>
            <a:br>
              <a:rPr lang="ru-RU" altLang="ru-RU" sz="1000" dirty="0">
                <a:solidFill>
                  <a:srgbClr val="000000"/>
                </a:solidFill>
              </a:rPr>
            </a:br>
            <a:r>
              <a:rPr lang="ru-RU" altLang="ru-RU" sz="1000" dirty="0">
                <a:solidFill>
                  <a:srgbClr val="000000"/>
                </a:solidFill>
              </a:rPr>
              <a:t>С колокольни идет звонарь…</a:t>
            </a:r>
            <a:br>
              <a:rPr lang="ru-RU" altLang="ru-RU" sz="1000" dirty="0">
                <a:solidFill>
                  <a:srgbClr val="000000"/>
                </a:solidFill>
              </a:rPr>
            </a:br>
            <a:r>
              <a:rPr lang="ru-RU" altLang="ru-RU" sz="1000" dirty="0">
                <a:solidFill>
                  <a:srgbClr val="000000"/>
                </a:solidFill>
              </a:rPr>
              <a:t/>
            </a:r>
            <a:br>
              <a:rPr lang="ru-RU" altLang="ru-RU" sz="1000" dirty="0">
                <a:solidFill>
                  <a:srgbClr val="000000"/>
                </a:solidFill>
              </a:rPr>
            </a:br>
            <a:r>
              <a:rPr lang="ru-RU" altLang="ru-RU" sz="1000" dirty="0">
                <a:solidFill>
                  <a:srgbClr val="000000"/>
                </a:solidFill>
              </a:rPr>
              <a:t>Как по левой руке – пустырь,</a:t>
            </a:r>
            <a:br>
              <a:rPr lang="ru-RU" altLang="ru-RU" sz="1000" dirty="0">
                <a:solidFill>
                  <a:srgbClr val="000000"/>
                </a:solidFill>
              </a:rPr>
            </a:br>
            <a:r>
              <a:rPr lang="ru-RU" altLang="ru-RU" sz="1000" dirty="0">
                <a:solidFill>
                  <a:srgbClr val="000000"/>
                </a:solidFill>
              </a:rPr>
              <a:t>А по правой руке – монастырь…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0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000" dirty="0">
                <a:solidFill>
                  <a:srgbClr val="000000"/>
                </a:solidFill>
              </a:rPr>
              <a:t>Мне бы снова мой черный платок,</a:t>
            </a:r>
            <a:br>
              <a:rPr lang="ru-RU" altLang="ru-RU" sz="1000" dirty="0">
                <a:solidFill>
                  <a:srgbClr val="000000"/>
                </a:solidFill>
              </a:rPr>
            </a:br>
            <a:r>
              <a:rPr lang="ru-RU" altLang="ru-RU" sz="1000" dirty="0">
                <a:solidFill>
                  <a:srgbClr val="000000"/>
                </a:solidFill>
              </a:rPr>
              <a:t>Мне бы невской воды глоток.</a:t>
            </a:r>
            <a:br>
              <a:rPr lang="ru-RU" altLang="ru-RU" sz="1000" dirty="0">
                <a:solidFill>
                  <a:srgbClr val="000000"/>
                </a:solidFill>
              </a:rPr>
            </a:br>
            <a:r>
              <a:rPr lang="ru-RU" altLang="ru-RU" sz="1000" b="1" dirty="0">
                <a:solidFill>
                  <a:srgbClr val="000000"/>
                </a:solidFill>
              </a:rPr>
              <a:t>А. Ахматова,1940</a:t>
            </a:r>
          </a:p>
        </p:txBody>
      </p:sp>
      <p:pic>
        <p:nvPicPr>
          <p:cNvPr id="6145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6331" y="2924180"/>
            <a:ext cx="1347058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5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7224" y="3005512"/>
            <a:ext cx="1498406" cy="181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52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24100" y="4992693"/>
            <a:ext cx="1391689" cy="163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53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16201" y="1036638"/>
            <a:ext cx="1433285" cy="169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54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8437" y="1125538"/>
            <a:ext cx="3663951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5551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B5925"/>
                </a:solidFill>
              </a:rPr>
              <a:t>ИТОГИ  ИГРЫ. Таблица для суммирования баллов</a:t>
            </a:r>
            <a:endParaRPr lang="ru-RU" b="1" dirty="0">
              <a:solidFill>
                <a:srgbClr val="DB5925"/>
              </a:solidFill>
            </a:endParaRPr>
          </a:p>
        </p:txBody>
      </p:sp>
      <p:graphicFrame>
        <p:nvGraphicFramePr>
          <p:cNvPr id="3" name="Объект 2">
            <a:hlinkClick r:id="" action="ppaction://ole?verb=1"/>
            <a:hlinkHover r:id="" action="ppaction://ole?verb=1"/>
          </p:cNvPr>
          <p:cNvGraphicFramePr>
            <a:graphicFrameLocks noChangeAspect="1"/>
          </p:cNvGraphicFramePr>
          <p:nvPr/>
        </p:nvGraphicFramePr>
        <p:xfrm>
          <a:off x="5233182" y="960621"/>
          <a:ext cx="5669950" cy="5391119"/>
        </p:xfrm>
        <a:graphic>
          <a:graphicData uri="http://schemas.openxmlformats.org/presentationml/2006/ole">
            <p:oleObj spid="_x0000_s1026" name="Лист" r:id="rId3" imgW="6458068" imgH="6105510" progId="Excel.Sheet.12">
              <p:embed/>
            </p:oleObj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56755" y="5657671"/>
            <a:ext cx="38230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Для возврата к вопросу  наведите мышку на кнопку и щелкните один раз левой кнопкой мышки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77" name="Прямоугольник 76">
            <a:hlinkClick r:id="rId4" action="ppaction://hlinkpres?slideindex=17&amp;slidetitle=Вопрос 4"/>
          </p:cNvPr>
          <p:cNvSpPr/>
          <p:nvPr/>
        </p:nvSpPr>
        <p:spPr>
          <a:xfrm>
            <a:off x="1724295" y="1454330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8" name="Прямоугольник 77">
            <a:hlinkClick r:id="rId4" action="ppaction://hlinkpres?slideindex=29&amp;slidetitle=Вопрос 10"/>
          </p:cNvPr>
          <p:cNvSpPr/>
          <p:nvPr/>
        </p:nvSpPr>
        <p:spPr>
          <a:xfrm>
            <a:off x="2442754" y="2198915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9" name="Прямоугольник 78">
            <a:hlinkClick r:id="rId4" action="ppaction://hlinkpres?slideindex=21&amp;slidetitle=Вопрос 6"/>
          </p:cNvPr>
          <p:cNvSpPr/>
          <p:nvPr/>
        </p:nvSpPr>
        <p:spPr>
          <a:xfrm>
            <a:off x="3165566" y="1441267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0" name="Прямоугольник 79">
            <a:hlinkClick r:id="rId4" action="ppaction://hlinkpres?slideindex=19&amp;slidetitle=Вопрос 5"/>
          </p:cNvPr>
          <p:cNvSpPr/>
          <p:nvPr/>
        </p:nvSpPr>
        <p:spPr>
          <a:xfrm>
            <a:off x="2442755" y="1432558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1" name="Прямоугольник 80">
            <a:hlinkClick r:id="rId4" action="ppaction://hlinkpres?slideindex=23&amp;slidetitle=Вопрос 7"/>
          </p:cNvPr>
          <p:cNvSpPr/>
          <p:nvPr/>
        </p:nvSpPr>
        <p:spPr>
          <a:xfrm>
            <a:off x="274320" y="2198913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2" name="Прямоугольник 81">
            <a:hlinkClick r:id="rId4" action="ppaction://hlinkpres?slideindex=25&amp;slidetitle=Вопрос 8"/>
          </p:cNvPr>
          <p:cNvSpPr/>
          <p:nvPr/>
        </p:nvSpPr>
        <p:spPr>
          <a:xfrm>
            <a:off x="988424" y="2190205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3" name="Прямоугольник 82">
            <a:hlinkClick r:id="rId4" action="ppaction://hlinkpres?slideindex=27&amp;slidetitle=Вопрос 9"/>
          </p:cNvPr>
          <p:cNvSpPr/>
          <p:nvPr/>
        </p:nvSpPr>
        <p:spPr>
          <a:xfrm>
            <a:off x="1711233" y="2207621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339634" y="1489165"/>
            <a:ext cx="5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7" name="Прямоугольник 86">
            <a:hlinkClick r:id="rId4" action="ppaction://hlinkpres?slideindex=15&amp;slidetitle=Вопрос 3"/>
          </p:cNvPr>
          <p:cNvSpPr/>
          <p:nvPr/>
        </p:nvSpPr>
        <p:spPr>
          <a:xfrm>
            <a:off x="1018902" y="1445622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9" name="Прямоугольник 88">
            <a:hlinkClick r:id="rId4" action="ppaction://hlinkpres?slideindex=13&amp;slidetitle=Вопрос 2"/>
          </p:cNvPr>
          <p:cNvSpPr/>
          <p:nvPr/>
        </p:nvSpPr>
        <p:spPr>
          <a:xfrm>
            <a:off x="291737" y="1449976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2" name="Прямоугольник 91">
            <a:hlinkClick r:id="rId4" action="ppaction://hlinkpres?slideindex=31&amp;slidetitle=Вопрос 11"/>
          </p:cNvPr>
          <p:cNvSpPr/>
          <p:nvPr/>
        </p:nvSpPr>
        <p:spPr>
          <a:xfrm>
            <a:off x="3178629" y="2194562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93" name="Прямоугольник 92">
            <a:hlinkClick r:id="rId4" action="ppaction://hlinkpres?slideindex=33&amp;slidetitle=Вопрос 12"/>
          </p:cNvPr>
          <p:cNvSpPr/>
          <p:nvPr/>
        </p:nvSpPr>
        <p:spPr>
          <a:xfrm>
            <a:off x="283029" y="2921727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94" name="Прямоугольник 93">
            <a:hlinkClick r:id="rId4" action="ppaction://hlinkpres?slideindex=35&amp;slidetitle=Вопрос 13"/>
          </p:cNvPr>
          <p:cNvSpPr/>
          <p:nvPr/>
        </p:nvSpPr>
        <p:spPr>
          <a:xfrm>
            <a:off x="1031965" y="2904310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95" name="Прямоугольник 94">
            <a:hlinkClick r:id="rId4" action="ppaction://hlinkpres?slideindex=37&amp;slidetitle=Вопрос 14"/>
          </p:cNvPr>
          <p:cNvSpPr/>
          <p:nvPr/>
        </p:nvSpPr>
        <p:spPr>
          <a:xfrm>
            <a:off x="1711234" y="2921727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96" name="Прямоугольник 95">
            <a:hlinkClick r:id="rId4" action="ppaction://hlinkpres?slideindex=39&amp;slidetitle=Вопрос 15"/>
          </p:cNvPr>
          <p:cNvSpPr/>
          <p:nvPr/>
        </p:nvSpPr>
        <p:spPr>
          <a:xfrm>
            <a:off x="2434045" y="2913019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97" name="Прямоугольник 96">
            <a:hlinkClick r:id="rId4" action="ppaction://hlinkpres?slideindex=41&amp;slidetitle=Вопрос 16"/>
          </p:cNvPr>
          <p:cNvSpPr/>
          <p:nvPr/>
        </p:nvSpPr>
        <p:spPr>
          <a:xfrm>
            <a:off x="3174274" y="2930436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98" name="Прямоугольник 97">
            <a:hlinkClick r:id="rId4" action="ppaction://hlinkpres?slideindex=43&amp;slidetitle=Вопрос 17"/>
          </p:cNvPr>
          <p:cNvSpPr/>
          <p:nvPr/>
        </p:nvSpPr>
        <p:spPr>
          <a:xfrm>
            <a:off x="304799" y="3640184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99" name="Прямоугольник 98">
            <a:hlinkClick r:id="rId4" action="ppaction://hlinkpres?slideindex=45&amp;slidetitle=Вопрос 18"/>
          </p:cNvPr>
          <p:cNvSpPr/>
          <p:nvPr/>
        </p:nvSpPr>
        <p:spPr>
          <a:xfrm>
            <a:off x="1001485" y="3622768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00" name="Прямоугольник 99">
            <a:hlinkClick r:id="rId4" action="ppaction://hlinkpres?slideindex=47&amp;slidetitle=Вопрос 19"/>
          </p:cNvPr>
          <p:cNvSpPr/>
          <p:nvPr/>
        </p:nvSpPr>
        <p:spPr>
          <a:xfrm>
            <a:off x="1715588" y="3622767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01" name="Прямоугольник 100">
            <a:hlinkClick r:id="rId4" action="ppaction://hlinkpres?slideindex=49&amp;slidetitle=Вопрос 20"/>
          </p:cNvPr>
          <p:cNvSpPr/>
          <p:nvPr/>
        </p:nvSpPr>
        <p:spPr>
          <a:xfrm>
            <a:off x="2429691" y="3631475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02" name="Прямоугольник 101">
            <a:hlinkClick r:id="rId4" action="ppaction://hlinkpres?slideindex=51&amp;slidetitle=Вопрос 21"/>
          </p:cNvPr>
          <p:cNvSpPr/>
          <p:nvPr/>
        </p:nvSpPr>
        <p:spPr>
          <a:xfrm>
            <a:off x="3155851" y="3610708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03" name="Прямоугольник 102">
            <a:hlinkClick r:id="rId4" action="ppaction://hlinkpres?slideindex=53&amp;slidetitle=Вопрос 22"/>
          </p:cNvPr>
          <p:cNvSpPr/>
          <p:nvPr/>
        </p:nvSpPr>
        <p:spPr>
          <a:xfrm>
            <a:off x="304799" y="4336870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04" name="Прямоугольник 103">
            <a:hlinkClick r:id="rId4" action="ppaction://hlinkpres?slideindex=55&amp;slidetitle=Вопрос 23"/>
          </p:cNvPr>
          <p:cNvSpPr/>
          <p:nvPr/>
        </p:nvSpPr>
        <p:spPr>
          <a:xfrm>
            <a:off x="1010194" y="4328162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05" name="Прямоугольник 104">
            <a:hlinkClick r:id="rId4" action="ppaction://hlinkpres?slideindex=57&amp;slidetitle=Вопрос 24"/>
          </p:cNvPr>
          <p:cNvSpPr/>
          <p:nvPr/>
        </p:nvSpPr>
        <p:spPr>
          <a:xfrm>
            <a:off x="1698170" y="4310744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106" name="Прямоугольник 105">
            <a:hlinkClick r:id="rId4" action="ppaction://hlinkpres?slideindex=59&amp;slidetitle=Вопрос 25"/>
          </p:cNvPr>
          <p:cNvSpPr/>
          <p:nvPr/>
        </p:nvSpPr>
        <p:spPr>
          <a:xfrm>
            <a:off x="2394857" y="4328161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07" name="Прямоугольник 106">
            <a:hlinkClick r:id="rId4" action="ppaction://hlinkpres?slideindex=61&amp;slidetitle=Вопрос 26"/>
          </p:cNvPr>
          <p:cNvSpPr/>
          <p:nvPr/>
        </p:nvSpPr>
        <p:spPr>
          <a:xfrm>
            <a:off x="3143794" y="4319453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108" name="Прямоугольник 107">
            <a:hlinkClick r:id="rId4" action="ppaction://hlinkpres?slideindex=63&amp;slidetitle=Вопрос 27"/>
          </p:cNvPr>
          <p:cNvSpPr/>
          <p:nvPr/>
        </p:nvSpPr>
        <p:spPr>
          <a:xfrm>
            <a:off x="313508" y="5042265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1036320" y="5024847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1733005" y="5024847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438400" y="5024847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3151832" y="4998721"/>
            <a:ext cx="592183" cy="580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197007" y="6422235"/>
            <a:ext cx="60698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Для выставления баллов наведите курсор на таблицу и два раза щелкните левой кнопкой мышки.</a:t>
            </a:r>
            <a:endParaRPr lang="ru-RU" sz="105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67" y="365761"/>
            <a:ext cx="11166396" cy="5747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Ответ на 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0785" y="1246038"/>
            <a:ext cx="10910655" cy="3787516"/>
          </a:xfrm>
        </p:spPr>
        <p:txBody>
          <a:bodyPr>
            <a:normAutofit/>
          </a:bodyPr>
          <a:lstStyle/>
          <a:p>
            <a:r>
              <a:rPr lang="ru-RU" dirty="0" smtClean="0"/>
              <a:t>Изобретения 19 века</a:t>
            </a:r>
            <a:r>
              <a:rPr lang="en-US" dirty="0" smtClean="0"/>
              <a:t>: </a:t>
            </a:r>
            <a:r>
              <a:rPr lang="ru-RU" dirty="0" smtClean="0"/>
              <a:t>дуговая сварка, генератор переменного тока, фотография, кинематограф, телеграф, дуговая лампа без регулятора, лампа с металлической нитью накаливания, телефон, электрический двигатель постоянного тока, электрический трамвай, радиоприемник.</a:t>
            </a:r>
          </a:p>
          <a:p>
            <a:r>
              <a:rPr lang="ru-RU" dirty="0" smtClean="0"/>
              <a:t>Российские изобретения 19 века</a:t>
            </a:r>
            <a:r>
              <a:rPr lang="en-US" dirty="0" smtClean="0"/>
              <a:t>: </a:t>
            </a:r>
            <a:r>
              <a:rPr lang="ru-RU" dirty="0" smtClean="0"/>
              <a:t>дуговая сварка, дуговая лампа без регулятора, лампа с металлической нитью накаливания, телеграф, радиоприемник.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pres?slideindex=66&amp;slidetitle=ИТОГИ  ИГРЫ. Таблица для суммирования баллов"/>
          </p:cNvPr>
          <p:cNvSpPr/>
          <p:nvPr/>
        </p:nvSpPr>
        <p:spPr>
          <a:xfrm>
            <a:off x="9910354" y="5730240"/>
            <a:ext cx="1306286" cy="670560"/>
          </a:xfrm>
          <a:prstGeom prst="rightArrow">
            <a:avLst/>
          </a:prstGeom>
          <a:ln w="38100">
            <a:solidFill>
              <a:srgbClr val="DB592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7943" y="6301379"/>
            <a:ext cx="3614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Для выставления баллов за ответ наведите указатель мышки на стрелку и щелкните левой кнопкой.</a:t>
            </a:r>
            <a:endParaRPr lang="ru-RU" sz="11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04" y="299257"/>
            <a:ext cx="11238808" cy="713617"/>
          </a:xfrm>
        </p:spPr>
        <p:txBody>
          <a:bodyPr>
            <a:normAutofit/>
          </a:bodyPr>
          <a:lstStyle/>
          <a:p>
            <a:r>
              <a:rPr lang="ru-RU" dirty="0" smtClean="0"/>
              <a:t>Ручная дуговая сварка</a:t>
            </a:r>
            <a:endParaRPr lang="ru-RU" dirty="0"/>
          </a:p>
        </p:txBody>
      </p:sp>
      <p:pic>
        <p:nvPicPr>
          <p:cNvPr id="94210" name="Picture 2" descr="http://protryby.ru/i/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118" y="1357471"/>
            <a:ext cx="6503768" cy="487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42" y="279441"/>
            <a:ext cx="11122432" cy="684836"/>
          </a:xfrm>
        </p:spPr>
        <p:txBody>
          <a:bodyPr>
            <a:normAutofit/>
          </a:bodyPr>
          <a:lstStyle/>
          <a:p>
            <a:r>
              <a:rPr lang="ru-RU" dirty="0" smtClean="0"/>
              <a:t>Телеграф Шиллинга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62849" y="1746023"/>
            <a:ext cx="7143751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6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1112</TotalTime>
  <Words>2808</Words>
  <Application>Microsoft Office PowerPoint</Application>
  <PresentationFormat>Произвольный</PresentationFormat>
  <Paragraphs>299</Paragraphs>
  <Slides>66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Начальная</vt:lpstr>
      <vt:lpstr>Лист Microsoft Excel</vt:lpstr>
      <vt:lpstr>Интегрированный  урок по истории и физике в 9 классе по теме  ”Российские изобретения 19 в.” </vt:lpstr>
      <vt:lpstr>Цели урока и планируемые результаты</vt:lpstr>
      <vt:lpstr>План урока</vt:lpstr>
      <vt:lpstr>Инструкция по проведению игры</vt:lpstr>
      <vt:lpstr>Актуализация знаний</vt:lpstr>
      <vt:lpstr>Вопрос 1</vt:lpstr>
      <vt:lpstr>   Ответ на вопрос 1</vt:lpstr>
      <vt:lpstr>Ручная дуговая сварка</vt:lpstr>
      <vt:lpstr>Телеграф Шиллинга</vt:lpstr>
      <vt:lpstr>Электрическая дуговая лампа Яблочкова</vt:lpstr>
      <vt:lpstr>Электрические лампы накаливания Лодыгина</vt:lpstr>
      <vt:lpstr>Слайд 12</vt:lpstr>
      <vt:lpstr>Вопрос 2</vt:lpstr>
      <vt:lpstr>Ответ на вопрос 2</vt:lpstr>
      <vt:lpstr>Вопрос 3</vt:lpstr>
      <vt:lpstr>Ответ на вопрос 3</vt:lpstr>
      <vt:lpstr>Вопрос 4</vt:lpstr>
      <vt:lpstr>Ответ на вопрос 4</vt:lpstr>
      <vt:lpstr>Вопрос 5</vt:lpstr>
      <vt:lpstr>Ответ на вопрос 5</vt:lpstr>
      <vt:lpstr>Вопрос 6</vt:lpstr>
      <vt:lpstr>Ответ на вопрос 6</vt:lpstr>
      <vt:lpstr>Вопрос 7</vt:lpstr>
      <vt:lpstr>Ответ на вопрос 7</vt:lpstr>
      <vt:lpstr>Вопрос 8</vt:lpstr>
      <vt:lpstr>Ответ на вопрос 8</vt:lpstr>
      <vt:lpstr>Вопрос 9</vt:lpstr>
      <vt:lpstr>Ответ на вопрос 9</vt:lpstr>
      <vt:lpstr>Вопрос 10</vt:lpstr>
      <vt:lpstr>Ответ на вопрос 10</vt:lpstr>
      <vt:lpstr>Вопрос 11</vt:lpstr>
      <vt:lpstr>Ответ на вопрос 11</vt:lpstr>
      <vt:lpstr>Вопрос 12</vt:lpstr>
      <vt:lpstr>Ответ на вопрос 12</vt:lpstr>
      <vt:lpstr>Вопрос 13</vt:lpstr>
      <vt:lpstr>Ответ на вопрос 13</vt:lpstr>
      <vt:lpstr>Вопрос 14</vt:lpstr>
      <vt:lpstr>Ответ на вопрос 14</vt:lpstr>
      <vt:lpstr>Вопрос 15</vt:lpstr>
      <vt:lpstr>Ответ на вопрос 15</vt:lpstr>
      <vt:lpstr>Вопрос 16</vt:lpstr>
      <vt:lpstr>Ответ на вопрос 16</vt:lpstr>
      <vt:lpstr>Вопрос 17</vt:lpstr>
      <vt:lpstr>Ответ на вопрос 17</vt:lpstr>
      <vt:lpstr>Вопрос 18</vt:lpstr>
      <vt:lpstr>Ответ на вопрос 18</vt:lpstr>
      <vt:lpstr>Вопрос 19</vt:lpstr>
      <vt:lpstr>Ответ на вопрос 19</vt:lpstr>
      <vt:lpstr>Вопрос 20</vt:lpstr>
      <vt:lpstr>Ответ на вопрос 20</vt:lpstr>
      <vt:lpstr>Вопрос 21</vt:lpstr>
      <vt:lpstr>Ответ на вопрос 21</vt:lpstr>
      <vt:lpstr>Вопрос 22</vt:lpstr>
      <vt:lpstr>Ответ на вопрос 22 </vt:lpstr>
      <vt:lpstr>Вопрос 23 </vt:lpstr>
      <vt:lpstr>Ответ на вопрос 23 </vt:lpstr>
      <vt:lpstr>Вопрос 24</vt:lpstr>
      <vt:lpstr>Ответ на вопрос 24 </vt:lpstr>
      <vt:lpstr>Вопрос 25</vt:lpstr>
      <vt:lpstr>Ответ на вопрос 25 </vt:lpstr>
      <vt:lpstr>Вопрос 26</vt:lpstr>
      <vt:lpstr>Ответ на вопрос 26</vt:lpstr>
      <vt:lpstr>Вопрос 27</vt:lpstr>
      <vt:lpstr>Слайд 64</vt:lpstr>
      <vt:lpstr>Слайд 65</vt:lpstr>
      <vt:lpstr>ИТОГИ  ИГРЫ. Таблица для суммирования баллов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ион1</dc:creator>
  <cp:lastModifiedBy>1640-56</cp:lastModifiedBy>
  <cp:revision>148</cp:revision>
  <dcterms:created xsi:type="dcterms:W3CDTF">2016-01-17T09:09:49Z</dcterms:created>
  <dcterms:modified xsi:type="dcterms:W3CDTF">2016-01-25T11:21:27Z</dcterms:modified>
</cp:coreProperties>
</file>