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256" r:id="rId3"/>
    <p:sldId id="258" r:id="rId4"/>
    <p:sldId id="257" r:id="rId5"/>
    <p:sldId id="259" r:id="rId6"/>
    <p:sldId id="274" r:id="rId7"/>
    <p:sldId id="260" r:id="rId8"/>
    <p:sldId id="294" r:id="rId9"/>
    <p:sldId id="263" r:id="rId10"/>
    <p:sldId id="261" r:id="rId11"/>
    <p:sldId id="262" r:id="rId12"/>
    <p:sldId id="270" r:id="rId13"/>
    <p:sldId id="264" r:id="rId14"/>
    <p:sldId id="265" r:id="rId15"/>
    <p:sldId id="269" r:id="rId16"/>
    <p:sldId id="267" r:id="rId17"/>
    <p:sldId id="266" r:id="rId18"/>
    <p:sldId id="268" r:id="rId19"/>
    <p:sldId id="271" r:id="rId20"/>
    <p:sldId id="290" r:id="rId21"/>
    <p:sldId id="272" r:id="rId22"/>
    <p:sldId id="277" r:id="rId23"/>
    <p:sldId id="275" r:id="rId24"/>
    <p:sldId id="273" r:id="rId25"/>
    <p:sldId id="291" r:id="rId26"/>
    <p:sldId id="292" r:id="rId27"/>
    <p:sldId id="279" r:id="rId28"/>
    <p:sldId id="280" r:id="rId29"/>
    <p:sldId id="281" r:id="rId30"/>
    <p:sldId id="282" r:id="rId31"/>
    <p:sldId id="283" r:id="rId32"/>
    <p:sldId id="285" r:id="rId33"/>
    <p:sldId id="286" r:id="rId34"/>
    <p:sldId id="284" r:id="rId35"/>
    <p:sldId id="288" r:id="rId36"/>
    <p:sldId id="293" r:id="rId37"/>
    <p:sldId id="276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ommons.wikimedia.org/wiki/User:Gruz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User:%D0%94%D0%BE%D0%BA%D1%82%D0%BE%D1%80_%D1%80%D1%83%D0%BA%D0%B8%D0%BD%D0%BE%D0%B3%D0%B8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ancient-era.ru/pleziozavry-pliozavry/" TargetMode="External"/><Relationship Id="rId2" Type="http://schemas.openxmlformats.org/officeDocument/2006/relationships/hyperlink" Target="http://dic.academic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nutscode.com/CMS/index.php?option=com_content&amp;task=view&amp;id=31&amp;Itemid=72" TargetMode="External"/><Relationship Id="rId4" Type="http://schemas.openxmlformats.org/officeDocument/2006/relationships/hyperlink" Target="http://zooclub.ru/fotogal/oboi/rept/80a.s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60438" y="530225"/>
            <a:ext cx="7355978" cy="534704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Урок зоологии 7 класс</a:t>
            </a: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Тема: Класс Пресмыкающиеся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Автор: учитель биологии 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МОУ «СОШ №20»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Ухта</a:t>
            </a:r>
          </a:p>
          <a:p>
            <a:pPr>
              <a:buNone/>
            </a:pP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                       С.А.Шешукова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Покров и его значение</a:t>
            </a:r>
            <a:endParaRPr lang="ru-RU" dirty="0"/>
          </a:p>
        </p:txBody>
      </p:sp>
      <p:pic>
        <p:nvPicPr>
          <p:cNvPr id="2050" name="Picture 2" descr="C:\Users\Владелец\Downloads\Lacertae_ski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1250354"/>
            <a:ext cx="3932238" cy="2949179"/>
          </a:xfrm>
          <a:prstGeom prst="rect">
            <a:avLst/>
          </a:prstGeom>
          <a:noFill/>
        </p:spPr>
      </p:pic>
      <p:pic>
        <p:nvPicPr>
          <p:cNvPr id="2051" name="Picture 3" descr="C:\Users\Владелец\Downloads\aPRxVbRomp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6150" y="1527572"/>
            <a:ext cx="3930650" cy="239474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0800000" flipV="1">
            <a:off x="3748062" y="4317596"/>
            <a:ext cx="10024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4" tooltip="User:Gruzd"/>
              </a:rPr>
              <a:t>Gruzd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Органы чувств</a:t>
            </a:r>
            <a:endParaRPr lang="ru-RU" dirty="0"/>
          </a:p>
        </p:txBody>
      </p:sp>
      <p:pic>
        <p:nvPicPr>
          <p:cNvPr id="3074" name="Picture 2" descr="C:\Users\Владелец\Downloads\img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350658"/>
            <a:ext cx="6912768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1988840"/>
            <a:ext cx="7704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Органы чувств: 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Орган зрения - глаза с веками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Орган обоняния - ноздри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Орган обоняния и вкуса – язык</a:t>
            </a:r>
          </a:p>
          <a:p>
            <a:pPr marL="342900" indent="-342900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Орган слуха – барабанная перепонка и среднее ухо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Владелец\Downloads\240px-Парагвайская_анаконда_в_Грод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32656"/>
            <a:ext cx="3384376" cy="2538282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452320" y="2852936"/>
            <a:ext cx="14401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 tooltip="User:Доктор рукиноги"/>
              </a:rPr>
              <a:t>Шатилло Г.В.</a:t>
            </a:r>
            <a:endParaRPr kumimoji="0" lang="ru-RU" sz="1400" b="0" i="0" u="none" strike="noStrike" cap="none" normalizeH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Термолокаторы</a:t>
            </a:r>
            <a:r>
              <a:rPr lang="ru-RU" b="0" dirty="0" smtClean="0"/>
              <a:t> – ямки, на голове змей, чувствительные к теплу 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3" descr="C:\Users\Владелец\Downloads\375px-Wiki_snake_eats_mous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404664"/>
            <a:ext cx="7386471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Сравнение скелета </a:t>
            </a:r>
            <a:br>
              <a:rPr lang="ru-RU" dirty="0" smtClean="0"/>
            </a:br>
            <a:r>
              <a:rPr lang="ru-RU" dirty="0" smtClean="0"/>
              <a:t>1. тритона и ящерицы;</a:t>
            </a:r>
            <a:br>
              <a:rPr lang="ru-RU" dirty="0" smtClean="0"/>
            </a:br>
            <a:r>
              <a:rPr lang="ru-RU" dirty="0" smtClean="0"/>
              <a:t>2. ящерицы и змеи</a:t>
            </a:r>
            <a:endParaRPr lang="ru-RU" dirty="0"/>
          </a:p>
        </p:txBody>
      </p:sp>
      <p:pic>
        <p:nvPicPr>
          <p:cNvPr id="4098" name="Picture 2" descr="C:\Users\Владелец\Downloads\скеле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20" y="2060848"/>
            <a:ext cx="9118580" cy="2549746"/>
          </a:xfrm>
          <a:prstGeom prst="rect">
            <a:avLst/>
          </a:prstGeom>
          <a:noFill/>
        </p:spPr>
      </p:pic>
      <p:pic>
        <p:nvPicPr>
          <p:cNvPr id="2050" name="Picture 2" descr="C:\Users\Владелец\Downloads\скачанные файл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32656"/>
            <a:ext cx="4608512" cy="167559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580112" y="404664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скелет тритона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ладелец\Downloads\ABскеле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17909" cy="6127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124744"/>
            <a:ext cx="4645144" cy="49102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органы дыхания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сравнение с органами дыхания земноводных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Владелец\Downloads\1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20072" y="668253"/>
            <a:ext cx="3096344" cy="5438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ладелец\Downloads\IfLsjF2BzN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39953" y="332656"/>
            <a:ext cx="4739446" cy="56672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4536504" cy="28803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Строение сердца: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обмен веществ?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4677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Почему в Республике Коми обитает только 3 вида (1-гадюка, 2-ящерица живородящая, 3-уж)?</a:t>
            </a:r>
            <a:endParaRPr lang="ru-RU" dirty="0"/>
          </a:p>
        </p:txBody>
      </p:sp>
      <p:pic>
        <p:nvPicPr>
          <p:cNvPr id="2051" name="Picture 3" descr="C:\Users\Владелец\Downloads\_JzoHvOb1x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836712"/>
            <a:ext cx="3052257" cy="2703572"/>
          </a:xfrm>
          <a:prstGeom prst="rect">
            <a:avLst/>
          </a:prstGeom>
          <a:noFill/>
        </p:spPr>
      </p:pic>
      <p:pic>
        <p:nvPicPr>
          <p:cNvPr id="2052" name="Picture 4" descr="C:\Users\Владелец\Downloads\141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60648"/>
            <a:ext cx="3431533" cy="2091482"/>
          </a:xfrm>
          <a:prstGeom prst="rect">
            <a:avLst/>
          </a:prstGeom>
          <a:noFill/>
        </p:spPr>
      </p:pic>
      <p:pic>
        <p:nvPicPr>
          <p:cNvPr id="2050" name="Picture 2" descr="C:\Users\Владелец\Downloads\Natrix_natrix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420888"/>
            <a:ext cx="3600400" cy="23978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83768" y="4365104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3</a:t>
            </a:r>
          </a:p>
          <a:p>
            <a:r>
              <a:rPr lang="ru-RU" dirty="0" smtClean="0"/>
              <a:t> </a:t>
            </a:r>
            <a:r>
              <a:rPr lang="ru-RU" sz="900" dirty="0" smtClean="0"/>
              <a:t>фото </a:t>
            </a:r>
            <a:r>
              <a:rPr lang="ru-RU" sz="900" dirty="0" err="1" smtClean="0"/>
              <a:t>Marek</a:t>
            </a:r>
            <a:r>
              <a:rPr lang="ru-RU" sz="900" dirty="0" smtClean="0"/>
              <a:t> </a:t>
            </a:r>
            <a:r>
              <a:rPr lang="ru-RU" sz="900" dirty="0" err="1" smtClean="0"/>
              <a:t>Szczepanek</a:t>
            </a:r>
            <a:r>
              <a:rPr lang="ru-RU" sz="900" dirty="0" smtClean="0"/>
              <a:t> </a:t>
            </a:r>
            <a:endParaRPr lang="ru-RU" sz="9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3284983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2</a:t>
            </a:r>
            <a:endParaRPr lang="ru-RU" dirty="0"/>
          </a:p>
        </p:txBody>
      </p:sp>
      <p:pic>
        <p:nvPicPr>
          <p:cNvPr id="8" name="Picture 3" descr="C:\Users\Владелец\Downloads\_JzoHvOb1x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836712"/>
            <a:ext cx="3052257" cy="2703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645024"/>
            <a:ext cx="5400600" cy="32129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 Органы размножения</a:t>
            </a:r>
            <a:br>
              <a:rPr lang="ru-RU" dirty="0" smtClean="0"/>
            </a:br>
            <a:r>
              <a:rPr lang="ru-RU" dirty="0" smtClean="0"/>
              <a:t>2. Оплодотворение</a:t>
            </a:r>
            <a:br>
              <a:rPr lang="ru-RU" dirty="0" smtClean="0"/>
            </a:br>
            <a:r>
              <a:rPr lang="ru-RU" dirty="0" smtClean="0"/>
              <a:t>2. Значение яйца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Живородение</a:t>
            </a:r>
            <a:r>
              <a:rPr lang="ru-RU" dirty="0" smtClean="0"/>
              <a:t> – </a:t>
            </a:r>
            <a:br>
              <a:rPr lang="ru-RU" dirty="0" smtClean="0"/>
            </a:br>
            <a:r>
              <a:rPr lang="ru-RU" dirty="0" smtClean="0"/>
              <a:t>Яйцеживорождение-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Владелец\Downloads\1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480938" cy="2304256"/>
          </a:xfrm>
          <a:prstGeom prst="rect">
            <a:avLst/>
          </a:prstGeom>
          <a:noFill/>
        </p:spPr>
      </p:pic>
      <p:pic>
        <p:nvPicPr>
          <p:cNvPr id="4099" name="Picture 3" descr="C:\Users\Владелец\Downloads\1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212976"/>
            <a:ext cx="3090441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820206"/>
            <a:ext cx="7235144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Гады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Владелец\Downloads\1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933056"/>
            <a:ext cx="7344816" cy="2488000"/>
          </a:xfrm>
          <a:prstGeom prst="rect">
            <a:avLst/>
          </a:prstGeom>
          <a:noFill/>
        </p:spPr>
      </p:pic>
      <p:pic>
        <p:nvPicPr>
          <p:cNvPr id="1027" name="Picture 3" descr="C:\Users\Владелец\Downloads\02351956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5328592" cy="3474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Происхождение</a:t>
            </a:r>
            <a:endParaRPr lang="ru-RU" dirty="0"/>
          </a:p>
        </p:txBody>
      </p:sp>
      <p:pic>
        <p:nvPicPr>
          <p:cNvPr id="1026" name="Picture 2" descr="C:\Users\Владелец\Downloads\Diadectes_B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23928" y="2492896"/>
            <a:ext cx="4892324" cy="1819256"/>
          </a:xfrm>
          <a:prstGeom prst="rect">
            <a:avLst/>
          </a:prstGeom>
          <a:noFill/>
        </p:spPr>
      </p:pic>
      <p:pic>
        <p:nvPicPr>
          <p:cNvPr id="1027" name="Picture 3" descr="C:\Users\Владелец\Downloads\398px-Proterogyrinus_D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2678901" cy="3816424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3131840" y="249289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Гигантские ящеры суши:</a:t>
            </a:r>
            <a:endParaRPr lang="ru-RU" dirty="0"/>
          </a:p>
        </p:txBody>
      </p:sp>
      <p:pic>
        <p:nvPicPr>
          <p:cNvPr id="2050" name="Picture 2" descr="C:\Users\Владелец\Downloads\стегозавр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3916" y="620688"/>
            <a:ext cx="3730700" cy="2448272"/>
          </a:xfrm>
          <a:prstGeom prst="rect">
            <a:avLst/>
          </a:prstGeom>
          <a:noFill/>
        </p:spPr>
      </p:pic>
      <p:pic>
        <p:nvPicPr>
          <p:cNvPr id="2051" name="Picture 3" descr="C:\Users\Владелец\Downloads\скелет трицератопс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" y="1068637"/>
            <a:ext cx="3932238" cy="3312613"/>
          </a:xfrm>
          <a:prstGeom prst="rect">
            <a:avLst/>
          </a:prstGeom>
          <a:noFill/>
        </p:spPr>
      </p:pic>
      <p:pic>
        <p:nvPicPr>
          <p:cNvPr id="2053" name="Picture 5" descr="C:\Users\Владелец\Downloads\бронтозав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429000"/>
            <a:ext cx="3672408" cy="1704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Владелец\Downloads\0043-300x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4248472" cy="321467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5590"/>
            <a:ext cx="4285104" cy="10356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Обитатели воды и воздуха</a:t>
            </a:r>
            <a:endParaRPr lang="ru-RU" dirty="0"/>
          </a:p>
        </p:txBody>
      </p:sp>
      <p:pic>
        <p:nvPicPr>
          <p:cNvPr id="4098" name="Picture 2" descr="C:\Users\Владелец\Downloads\00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16632"/>
            <a:ext cx="3232144" cy="2327144"/>
          </a:xfrm>
          <a:prstGeom prst="rect">
            <a:avLst/>
          </a:prstGeom>
          <a:noFill/>
        </p:spPr>
      </p:pic>
      <p:pic>
        <p:nvPicPr>
          <p:cNvPr id="4099" name="Picture 3" descr="C:\Users\Владелец\Downloads\00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068960"/>
            <a:ext cx="3847450" cy="2991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Причины гибели динозавров? </a:t>
            </a:r>
            <a:endParaRPr lang="ru-RU" dirty="0"/>
          </a:p>
        </p:txBody>
      </p:sp>
      <p:pic>
        <p:nvPicPr>
          <p:cNvPr id="3076" name="Picture 4" descr="C:\Users\Владелец\Downloads\375px-Impact_eve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2880" y="908721"/>
            <a:ext cx="5586813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620688"/>
            <a:ext cx="82809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отразился на строении пресмыкающихся наземный образ жизни?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Покровы -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Скелет -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Органы дыхания - 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Строение сердца -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Обмен веществ -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Размножение -</a:t>
            </a:r>
          </a:p>
          <a:p>
            <a:pPr marL="514350" indent="-514350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260648"/>
            <a:ext cx="828092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Покровы – кожа сухая с чешуйками, щитками, пластинами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Скелет – 5 отделов позвоночника (шейный - подвижность головы), грудная клетка (дыхание)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Органы дыхания – трахея, ячеистые легкие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Строение сердца – 3-хкамерное с неполной перегородкой, кровь смешанная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Обмен веществ – низкий, холоднокровные</a:t>
            </a:r>
          </a:p>
          <a:p>
            <a:pPr marL="514350" indent="-514350"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Размножение – оплодотворение внутреннее, развитие в яйце без превращения</a:t>
            </a:r>
          </a:p>
          <a:p>
            <a:pPr marL="514350" indent="-514350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8861" y="3244334"/>
            <a:ext cx="4858189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Пресмыкающиеся – это….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Кто?                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Где?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Какие?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916832"/>
            <a:ext cx="8183880" cy="381642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Тест: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Какое из перечисленных животных не относится к пресмыкающимся?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1) ящерица			3) крокодил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2) жаба			       4) черепаха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064896" cy="4104456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состав какого отдела позвоночника ящерицы входят ребра?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1) шейного			3) грудного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2) хвостового		4) крестцового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484784"/>
            <a:ext cx="8183880" cy="3888432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Какие сосуды не входят в состав кровеносной системы пресмыкающихся?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1) левая дуга аорты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2) легочная артерия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3) правая дуга аорты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4) боковая артерия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амфибий и рептилий объединили в одну группу?</a:t>
            </a:r>
            <a:endParaRPr lang="ru-RU" dirty="0"/>
          </a:p>
        </p:txBody>
      </p:sp>
      <p:pic>
        <p:nvPicPr>
          <p:cNvPr id="3074" name="Picture 2" descr="C:\Users\Владелец\Downloads\240px-Парагвайская_анаконда_в_Гродн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84784"/>
            <a:ext cx="3840426" cy="2880320"/>
          </a:xfrm>
          <a:prstGeom prst="rect">
            <a:avLst/>
          </a:prstGeom>
          <a:noFill/>
        </p:spPr>
      </p:pic>
      <p:pic>
        <p:nvPicPr>
          <p:cNvPr id="3075" name="Picture 3" descr="E:\презентации\фото\биология\природа\вологодские зверюшки\жаба сера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3642618" cy="2731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844824"/>
            <a:ext cx="8183880" cy="3456384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Чего нет у ящериц? 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1) чешуи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2) ноздрей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3) перепонок между пальцами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4) хвоста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1772816"/>
            <a:ext cx="8183880" cy="4176464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Куда откладывают яйца пресмыкающиеся?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1) в воду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2) в гнезда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3) в дупла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4) на землю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Какие органы змеи способны воспринимать тепло?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1) мыщелок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термолокаторы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3) чешуя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4) роговые щитки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7. Как называются особи, которые вынашивают детенышей в собственном теле? 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8. Как называется смена рогового покрова у ящериц?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9. Как называется процесс восстановления хвоста у ящерицы?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10. Как называют животных имеющих непостоянную температуру тела?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208912" cy="54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Ответы:   1 – 2;              2 – 3;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3 – 4;              4 – 3;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5 – 2;              6 – 2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7 - Живородящие   9 – Регенерация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8 – Линька            10 - Холоднокровные</a:t>
            </a:r>
            <a:r>
              <a:rPr lang="ru-RU" sz="3600" dirty="0" smtClean="0"/>
              <a:t> 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Критерии оценок: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«3» - 6,7 правильных ответов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«4» - 8,9 правильных ответов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«5» - 10 правильных ответов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параграф 25 (статья 1),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подобрать материал и оформить презентацию по темам: «Ящерицы», «Змеи», «Черепахи», «Крокодилы»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сообщение «Так ли плохи рептилии»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62068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Интернет – ресурсы:</a:t>
            </a:r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5" y="1412777"/>
            <a:ext cx="41044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/>
              </a:rPr>
              <a:t>http://dic.academic.ru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244334"/>
            <a:ext cx="5485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4"/>
                </a:solidFill>
              </a:rPr>
              <a:t>  http://tepka.ru/biologia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1988840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3"/>
              </a:rPr>
              <a:t> http://ancient-era.ru/pleziozavry-pliozavry/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2492897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4"/>
              </a:rPr>
              <a:t>http://zooclub.ru/fotogal/oboi/rept/80a.shtml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827583" y="4077072"/>
            <a:ext cx="3270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http://</a:t>
            </a:r>
            <a:r>
              <a:rPr lang="en-US" dirty="0" smtClean="0">
                <a:solidFill>
                  <a:schemeClr val="accent4"/>
                </a:solidFill>
              </a:rPr>
              <a:t>vetpomosch.ru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H="1">
            <a:off x="827584" y="3645024"/>
            <a:ext cx="3096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http://</a:t>
            </a:r>
            <a:r>
              <a:rPr lang="en-US" dirty="0" smtClean="0">
                <a:solidFill>
                  <a:schemeClr val="accent4"/>
                </a:solidFill>
              </a:rPr>
              <a:t>symbolsbook.ru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2780928"/>
            <a:ext cx="50365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hlinkClick r:id="rId5"/>
              </a:rPr>
              <a:t>www.nutscode.com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4221088"/>
            <a:ext cx="8183880" cy="1816062"/>
          </a:xfrm>
        </p:spPr>
        <p:txBody>
          <a:bodyPr>
            <a:normAutofit/>
          </a:bodyPr>
          <a:lstStyle/>
          <a:p>
            <a:r>
              <a:rPr lang="ru-RU" sz="3200" dirty="0" err="1" smtClean="0"/>
              <a:t>Углозуб</a:t>
            </a:r>
            <a:r>
              <a:rPr lang="ru-RU" sz="3200" dirty="0" smtClean="0"/>
              <a:t> сибирский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                              Ящерица </a:t>
            </a:r>
            <a:endParaRPr lang="ru-RU" sz="3200" dirty="0"/>
          </a:p>
        </p:txBody>
      </p:sp>
      <p:pic>
        <p:nvPicPr>
          <p:cNvPr id="2050" name="Picture 2" descr="C:\Users\Владелец\Downloads\углозуб сибирский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1250354"/>
            <a:ext cx="3932238" cy="2949179"/>
          </a:xfrm>
          <a:prstGeom prst="rect">
            <a:avLst/>
          </a:prstGeom>
          <a:noFill/>
        </p:spPr>
      </p:pic>
      <p:pic>
        <p:nvPicPr>
          <p:cNvPr id="2051" name="Picture 3" descr="C:\Users\Владелец\Downloads\im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6150" y="1250950"/>
            <a:ext cx="3930650" cy="2947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60438" y="2420938"/>
            <a:ext cx="8183562" cy="3614737"/>
          </a:xfrm>
        </p:spPr>
        <p:txBody>
          <a:bodyPr>
            <a:normAutofit/>
          </a:bodyPr>
          <a:lstStyle/>
          <a:p>
            <a:r>
              <a:rPr lang="ru-RU" dirty="0" smtClean="0"/>
              <a:t>Тема урока:</a:t>
            </a:r>
            <a:br>
              <a:rPr lang="ru-RU" dirty="0" smtClean="0"/>
            </a:br>
            <a:r>
              <a:rPr lang="ru-RU" dirty="0" smtClean="0"/>
              <a:t>Класс Пресмыкающиеся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60438" y="981075"/>
            <a:ext cx="8183562" cy="2591941"/>
          </a:xfrm>
        </p:spPr>
        <p:txBody>
          <a:bodyPr>
            <a:normAutofit/>
          </a:bodyPr>
          <a:lstStyle/>
          <a:p>
            <a:r>
              <a:rPr lang="ru-RU" dirty="0" smtClean="0"/>
              <a:t>Цель: </a:t>
            </a:r>
            <a:br>
              <a:rPr lang="ru-RU" dirty="0" smtClean="0"/>
            </a:br>
            <a:r>
              <a:rPr lang="ru-RU" dirty="0" smtClean="0"/>
              <a:t>изучить пресмыкающихся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1907704" y="764705"/>
            <a:ext cx="4392488" cy="13681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Задачи: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0" y="1412875"/>
            <a:ext cx="8640763" cy="5040313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Узнать все о внешнем и внутреннем  строении в связи с образом жизни</a:t>
            </a:r>
            <a:r>
              <a:rPr lang="ru-RU" sz="3200" dirty="0" smtClean="0"/>
              <a:t> 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 Узнать, чем отличаются пресмыкающиеся от амфибий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Узнать о происхождении пресмыкающихся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 Узнать, какие бывают пресмыкающиеся и научиться отличать их друг от друга.</a:t>
            </a:r>
          </a:p>
          <a:p>
            <a:pPr>
              <a:buFont typeface="Arial" pitchFamily="34" charset="0"/>
              <a:buChar char="•"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8861" y="3244334"/>
            <a:ext cx="4858189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Пресмыкающиеся – это….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Кто?                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Где?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Какие?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Части тела</a:t>
            </a:r>
            <a:endParaRPr lang="ru-RU" dirty="0"/>
          </a:p>
        </p:txBody>
      </p:sp>
      <p:pic>
        <p:nvPicPr>
          <p:cNvPr id="1026" name="Picture 2" descr="C:\Users\Владелец\Downloads\im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4350" y="1250354"/>
            <a:ext cx="3932238" cy="2949179"/>
          </a:xfrm>
          <a:prstGeom prst="rect">
            <a:avLst/>
          </a:prstGeom>
          <a:noFill/>
        </p:spPr>
      </p:pic>
      <p:pic>
        <p:nvPicPr>
          <p:cNvPr id="1027" name="Picture 3" descr="C:\Users\Владелец\Downloads\img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6150" y="1250950"/>
            <a:ext cx="3930650" cy="2947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1084</TotalTime>
  <Words>588</Words>
  <Application>Microsoft Office PowerPoint</Application>
  <PresentationFormat>Экран (4:3)</PresentationFormat>
  <Paragraphs>145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Аспект</vt:lpstr>
      <vt:lpstr>Слайд 1</vt:lpstr>
      <vt:lpstr>Гады  </vt:lpstr>
      <vt:lpstr>Почему амфибий и рептилий объединили в одну группу?</vt:lpstr>
      <vt:lpstr>Углозуб сибирский                                        Ящерица </vt:lpstr>
      <vt:lpstr>Тема урока: Класс Пресмыкающиеся    </vt:lpstr>
      <vt:lpstr>Цель:  изучить пресмыкающихся</vt:lpstr>
      <vt:lpstr>                                                               Задачи:  </vt:lpstr>
      <vt:lpstr>Слайд 8</vt:lpstr>
      <vt:lpstr>Части тела</vt:lpstr>
      <vt:lpstr>Покров и его значение</vt:lpstr>
      <vt:lpstr>Органы чувств</vt:lpstr>
      <vt:lpstr>Слайд 12</vt:lpstr>
      <vt:lpstr>Термолокаторы – ямки, на голове змей, чувствительные к теплу . </vt:lpstr>
      <vt:lpstr>Сравнение скелета  1. тритона и ящерицы; 2. ящерицы и змеи</vt:lpstr>
      <vt:lpstr>Слайд 15</vt:lpstr>
      <vt:lpstr>                   органы дыхания  сравнение с органами дыхания земноводных </vt:lpstr>
      <vt:lpstr>Строение сердца:       обмен веществ?</vt:lpstr>
      <vt:lpstr>Почему в Республике Коми обитает только 3 вида (1-гадюка, 2-ящерица живородящая, 3-уж)?</vt:lpstr>
      <vt:lpstr>1. Органы размножения 2. Оплодотворение 2. Значение яйца  Живородение –  Яйцеживорождение-  </vt:lpstr>
      <vt:lpstr>Происхождение</vt:lpstr>
      <vt:lpstr> Гигантские ящеры суши:</vt:lpstr>
      <vt:lpstr>Обитатели воды и воздуха</vt:lpstr>
      <vt:lpstr>Причины гибели динозавров? 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Шешукова </cp:lastModifiedBy>
  <cp:revision>98</cp:revision>
  <dcterms:created xsi:type="dcterms:W3CDTF">2015-01-08T10:35:19Z</dcterms:created>
  <dcterms:modified xsi:type="dcterms:W3CDTF">2016-01-23T18:36:57Z</dcterms:modified>
</cp:coreProperties>
</file>