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6" r:id="rId3"/>
    <p:sldId id="279" r:id="rId4"/>
    <p:sldId id="259" r:id="rId5"/>
    <p:sldId id="257" r:id="rId6"/>
    <p:sldId id="264" r:id="rId7"/>
    <p:sldId id="265" r:id="rId8"/>
    <p:sldId id="276" r:id="rId9"/>
    <p:sldId id="277" r:id="rId10"/>
    <p:sldId id="278" r:id="rId11"/>
    <p:sldId id="258" r:id="rId12"/>
    <p:sldId id="271" r:id="rId13"/>
    <p:sldId id="273" r:id="rId14"/>
    <p:sldId id="256" r:id="rId15"/>
    <p:sldId id="266" r:id="rId16"/>
    <p:sldId id="267" r:id="rId17"/>
    <p:sldId id="261" r:id="rId18"/>
    <p:sldId id="268" r:id="rId19"/>
    <p:sldId id="269" r:id="rId20"/>
    <p:sldId id="270" r:id="rId21"/>
    <p:sldId id="285" r:id="rId22"/>
    <p:sldId id="287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7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59C15-F0B0-4D5E-B60A-131D2530024C}" type="datetimeFigureOut">
              <a:rPr lang="ru-RU"/>
              <a:pPr>
                <a:defRPr/>
              </a:pPr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9D567-FE11-434F-81A9-8F217EB745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8AC76-9889-4B31-8E20-B09058E3C2BF}" type="datetimeFigureOut">
              <a:rPr lang="ru-RU"/>
              <a:pPr>
                <a:defRPr/>
              </a:pPr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08649-8859-4FC2-B8E7-2246702579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17186-B40E-46E2-99F0-DD6BF608054A}" type="datetimeFigureOut">
              <a:rPr lang="ru-RU"/>
              <a:pPr>
                <a:defRPr/>
              </a:pPr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90570-5DE9-493A-B4D4-F0BE9D8EA3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3C34D-80C6-42D9-A054-F441B22BCD63}" type="datetimeFigureOut">
              <a:rPr lang="ru-RU"/>
              <a:pPr>
                <a:defRPr/>
              </a:pPr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0AD62-13E6-4670-9C66-39DCF0E2B4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C5EED-7E2A-4B4A-973B-1EC8C1D6FD03}" type="datetimeFigureOut">
              <a:rPr lang="ru-RU"/>
              <a:pPr>
                <a:defRPr/>
              </a:pPr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8082F-286F-453A-9B93-FB93C526E8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0C175-DA8F-4AD1-9CA9-EC67FFC1BC63}" type="datetimeFigureOut">
              <a:rPr lang="ru-RU"/>
              <a:pPr>
                <a:defRPr/>
              </a:pPr>
              <a:t>25.01.2016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BA230-233F-4D56-8E88-0B28183DFB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1AFB8-2C0E-4700-875C-1404C0D9B4D9}" type="datetimeFigureOut">
              <a:rPr lang="ru-RU"/>
              <a:pPr>
                <a:defRPr/>
              </a:pPr>
              <a:t>25.01.2016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8081B-673F-4FC7-B122-D85C798D7E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36F25-0087-48BA-A5CE-1BE8FBBD4010}" type="datetimeFigureOut">
              <a:rPr lang="ru-RU"/>
              <a:pPr>
                <a:defRPr/>
              </a:pPr>
              <a:t>25.01.2016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6B4F7-2581-4D71-B114-F56B64D66A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9B607-CF90-4215-A09F-84936975296C}" type="datetimeFigureOut">
              <a:rPr lang="ru-RU"/>
              <a:pPr>
                <a:defRPr/>
              </a:pPr>
              <a:t>25.01.2016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9E132-87E7-4D72-B962-3255E4E19D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4FAF7-27ED-406A-8E52-D75ECA1A0C20}" type="datetimeFigureOut">
              <a:rPr lang="ru-RU"/>
              <a:pPr>
                <a:defRPr/>
              </a:pPr>
              <a:t>25.01.2016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98469-E1A8-43E7-8975-D5BC916967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94D28-C357-438E-961B-3A55C42DBB4F}" type="datetimeFigureOut">
              <a:rPr lang="ru-RU"/>
              <a:pPr>
                <a:defRPr/>
              </a:pPr>
              <a:t>25.01.2016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6A8EE-D930-4EEF-A5EE-213B98EC10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26732F-7CAE-4F8E-BA14-059A3D546099}" type="datetimeFigureOut">
              <a:rPr lang="ru-RU"/>
              <a:pPr>
                <a:defRPr/>
              </a:pPr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F417C1-68F6-4BEE-AC97-D412D80E11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1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bfackeln-ohne-Gefahr-fuer-die-Tierwelt_ArtikelQuer.png"/>
          <p:cNvPicPr>
            <a:picLocks noChangeAspect="1"/>
          </p:cNvPicPr>
          <p:nvPr/>
        </p:nvPicPr>
        <p:blipFill>
          <a:blip r:embed="rId3" cstate="print"/>
          <a:srcRect l="7500" t="7979" r="13001" b="4255"/>
          <a:stretch>
            <a:fillRect/>
          </a:stretch>
        </p:blipFill>
        <p:spPr>
          <a:xfrm>
            <a:off x="251520" y="188640"/>
            <a:ext cx="3384376" cy="28096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932040" y="5445224"/>
            <a:ext cx="3955828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spc="150" dirty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rPr>
              <a:t>Буквы Ёё</a:t>
            </a:r>
            <a:endParaRPr lang="ru-RU" sz="7200" b="1" spc="150" dirty="0">
              <a:ln w="11430"/>
              <a:solidFill>
                <a:schemeClr val="bg2">
                  <a:lumMod val="2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300" i="1" smtClean="0"/>
              <a:t>Отличаются:</a:t>
            </a:r>
          </a:p>
        </p:txBody>
      </p:sp>
      <p:pic>
        <p:nvPicPr>
          <p:cNvPr id="22530" name="Содержимое 7" descr="Abfackeln-ohne-Gefahr-fuer-die-Tierwelt_ArtikelQuer.png"/>
          <p:cNvPicPr>
            <a:picLocks noGrp="1" noChangeAspect="1"/>
          </p:cNvPicPr>
          <p:nvPr>
            <p:ph idx="1"/>
          </p:nvPr>
        </p:nvPicPr>
        <p:blipFill>
          <a:blip r:embed="rId2"/>
          <a:srcRect l="6738" t="5984" r="12262" b="4256"/>
          <a:stretch>
            <a:fillRect/>
          </a:stretch>
        </p:blipFill>
        <p:spPr>
          <a:xfrm>
            <a:off x="323850" y="1268413"/>
            <a:ext cx="3311525" cy="2760662"/>
          </a:xfrm>
        </p:spPr>
      </p:pic>
      <p:pic>
        <p:nvPicPr>
          <p:cNvPr id="22531" name="Рисунок 8" descr="ersh.jpg"/>
          <p:cNvPicPr>
            <a:picLocks noChangeAspect="1"/>
          </p:cNvPicPr>
          <p:nvPr/>
        </p:nvPicPr>
        <p:blipFill>
          <a:blip r:embed="rId3"/>
          <a:srcRect l="8131" t="16261" b="16522"/>
          <a:stretch>
            <a:fillRect/>
          </a:stretch>
        </p:blipFill>
        <p:spPr bwMode="auto">
          <a:xfrm>
            <a:off x="2767013" y="3933825"/>
            <a:ext cx="3281362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Рисунок 9" descr="f20101127020001-elka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0788" y="908050"/>
            <a:ext cx="2592387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84213" y="3860800"/>
            <a:ext cx="1500187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>
                <a:latin typeface="Calibri" pitchFamily="34" charset="0"/>
              </a:rPr>
              <a:t>ёж</a:t>
            </a:r>
          </a:p>
          <a:p>
            <a:pPr algn="ctr"/>
            <a:r>
              <a:rPr lang="ru-RU" sz="3200" i="1">
                <a:latin typeface="Calibri" pitchFamily="34" charset="0"/>
              </a:rPr>
              <a:t>2 б.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284663" y="2708275"/>
            <a:ext cx="1511300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>
                <a:latin typeface="Calibri" pitchFamily="34" charset="0"/>
              </a:rPr>
              <a:t>ёрш</a:t>
            </a:r>
          </a:p>
          <a:p>
            <a:pPr algn="ctr"/>
            <a:r>
              <a:rPr lang="ru-RU" sz="3200" i="1">
                <a:latin typeface="Calibri" pitchFamily="34" charset="0"/>
              </a:rPr>
              <a:t>3 б.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235825" y="4221163"/>
            <a:ext cx="151288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>
                <a:latin typeface="Calibri" pitchFamily="34" charset="0"/>
              </a:rPr>
              <a:t>ёлка</a:t>
            </a:r>
          </a:p>
          <a:p>
            <a:pPr algn="ctr"/>
            <a:r>
              <a:rPr lang="ru-RU" sz="3200" i="1">
                <a:latin typeface="Calibri" pitchFamily="34" charset="0"/>
              </a:rPr>
              <a:t>4 б.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6011863" y="1773238"/>
            <a:ext cx="73025" cy="4608512"/>
          </a:xfrm>
          <a:prstGeom prst="line">
            <a:avLst/>
          </a:prstGeom>
          <a:ln w="254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13" idx="0"/>
          </p:cNvCxnSpPr>
          <p:nvPr/>
        </p:nvCxnSpPr>
        <p:spPr>
          <a:xfrm>
            <a:off x="7993063" y="4221163"/>
            <a:ext cx="34925" cy="936625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42988" y="5876925"/>
            <a:ext cx="3251200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одушевлённые</a:t>
            </a:r>
            <a:endParaRPr lang="ru-RU" sz="3600" b="1" i="1" dirty="0">
              <a:solidFill>
                <a:schemeClr val="accent3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84888" y="5589588"/>
            <a:ext cx="2944812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неодушевлённые</a:t>
            </a:r>
            <a:endParaRPr lang="ru-RU" sz="2800" b="1" i="1" dirty="0">
              <a:solidFill>
                <a:schemeClr val="accent3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356539579721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5472112" cy="639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178338" y="1412776"/>
            <a:ext cx="2382575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мёд</a:t>
            </a:r>
            <a:endParaRPr lang="ru-RU" sz="9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2448272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525a2877dde4-cor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332656"/>
            <a:ext cx="3563888" cy="2244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Чистый-ковёр.jpg"/>
          <p:cNvPicPr>
            <a:picLocks noChangeAspect="1"/>
          </p:cNvPicPr>
          <p:nvPr/>
        </p:nvPicPr>
        <p:blipFill>
          <a:blip r:embed="rId4" cstate="print"/>
          <a:srcRect l="3659" t="3282" r="2751" b="7661"/>
          <a:stretch>
            <a:fillRect/>
          </a:stretch>
        </p:blipFill>
        <p:spPr>
          <a:xfrm>
            <a:off x="179512" y="3789040"/>
            <a:ext cx="3456383" cy="2046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yak-prikrasiti-yalinku-v-2016-roc_2014.jpg"/>
          <p:cNvPicPr>
            <a:picLocks noChangeAspect="1"/>
          </p:cNvPicPr>
          <p:nvPr/>
        </p:nvPicPr>
        <p:blipFill>
          <a:blip r:embed="rId5" cstate="print"/>
          <a:srcRect l="12500" r="3125"/>
          <a:stretch>
            <a:fillRect/>
          </a:stretch>
        </p:blipFill>
        <p:spPr>
          <a:xfrm>
            <a:off x="3131840" y="404664"/>
            <a:ext cx="1944216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900113" y="2924175"/>
            <a:ext cx="1439862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Calibri" pitchFamily="34" charset="0"/>
              </a:rPr>
              <a:t>свёкла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971550" y="6021388"/>
            <a:ext cx="12033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Calibri" pitchFamily="34" charset="0"/>
              </a:rPr>
              <a:t>ковёр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067175" y="3860800"/>
            <a:ext cx="9747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Calibri" pitchFamily="34" charset="0"/>
              </a:rPr>
              <a:t>ёлка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659563" y="2781300"/>
            <a:ext cx="13604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latin typeface="Calibri" pitchFamily="34" charset="0"/>
              </a:rPr>
              <a:t>лётчик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372225" y="6092825"/>
            <a:ext cx="14319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latin typeface="Calibri" pitchFamily="34" charset="0"/>
              </a:rPr>
              <a:t>звёзды</a:t>
            </a:r>
          </a:p>
        </p:txBody>
      </p:sp>
      <p:pic>
        <p:nvPicPr>
          <p:cNvPr id="15" name="Рисунок 14" descr="12911559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64088" y="3573016"/>
            <a:ext cx="3601608" cy="24001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2448272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525a2877dde4-cor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95670" y="332657"/>
            <a:ext cx="3544274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Чистый-ковёр.jpg"/>
          <p:cNvPicPr>
            <a:picLocks noChangeAspect="1"/>
          </p:cNvPicPr>
          <p:nvPr/>
        </p:nvPicPr>
        <p:blipFill>
          <a:blip r:embed="rId4" cstate="print"/>
          <a:srcRect l="3659" t="3282" r="2751" b="7661"/>
          <a:stretch>
            <a:fillRect/>
          </a:stretch>
        </p:blipFill>
        <p:spPr>
          <a:xfrm>
            <a:off x="179513" y="3789040"/>
            <a:ext cx="3168352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yak-prikrasiti-yalinku-v-2016-roc_2014.jpg"/>
          <p:cNvPicPr>
            <a:picLocks noChangeAspect="1"/>
          </p:cNvPicPr>
          <p:nvPr/>
        </p:nvPicPr>
        <p:blipFill>
          <a:blip r:embed="rId5" cstate="print"/>
          <a:srcRect l="12500" r="3125"/>
          <a:stretch>
            <a:fillRect/>
          </a:stretch>
        </p:blipFill>
        <p:spPr>
          <a:xfrm>
            <a:off x="3275856" y="548680"/>
            <a:ext cx="1944216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605" name="TextBox 9"/>
          <p:cNvSpPr txBox="1">
            <a:spLocks noChangeArrowheads="1"/>
          </p:cNvSpPr>
          <p:nvPr/>
        </p:nvSpPr>
        <p:spPr bwMode="auto">
          <a:xfrm>
            <a:off x="900113" y="2924175"/>
            <a:ext cx="208756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>
                <a:latin typeface="Calibri" pitchFamily="34" charset="0"/>
              </a:rPr>
              <a:t>св</a:t>
            </a:r>
            <a:r>
              <a:rPr lang="ru-RU" sz="4400" b="1">
                <a:latin typeface="Calibri" pitchFamily="34" charset="0"/>
              </a:rPr>
              <a:t>ё</a:t>
            </a:r>
            <a:r>
              <a:rPr lang="ru-RU" sz="4400">
                <a:latin typeface="Calibri" pitchFamily="34" charset="0"/>
              </a:rPr>
              <a:t>кла</a:t>
            </a:r>
          </a:p>
        </p:txBody>
      </p:sp>
      <p:sp>
        <p:nvSpPr>
          <p:cNvPr id="25606" name="TextBox 10"/>
          <p:cNvSpPr txBox="1">
            <a:spLocks noChangeArrowheads="1"/>
          </p:cNvSpPr>
          <p:nvPr/>
        </p:nvSpPr>
        <p:spPr bwMode="auto">
          <a:xfrm>
            <a:off x="971550" y="5876925"/>
            <a:ext cx="172878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>
                <a:latin typeface="Calibri" pitchFamily="34" charset="0"/>
              </a:rPr>
              <a:t>ков</a:t>
            </a:r>
            <a:r>
              <a:rPr lang="ru-RU" sz="4400" b="1">
                <a:latin typeface="Calibri" pitchFamily="34" charset="0"/>
              </a:rPr>
              <a:t>ё</a:t>
            </a:r>
            <a:r>
              <a:rPr lang="ru-RU" sz="4400">
                <a:latin typeface="Calibri" pitchFamily="34" charset="0"/>
              </a:rPr>
              <a:t>р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635375" y="3933825"/>
            <a:ext cx="158432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latin typeface="Calibri" pitchFamily="34" charset="0"/>
              </a:rPr>
              <a:t>ё</a:t>
            </a:r>
            <a:r>
              <a:rPr lang="ru-RU" sz="4400">
                <a:latin typeface="Calibri" pitchFamily="34" charset="0"/>
              </a:rPr>
              <a:t>лка</a:t>
            </a:r>
          </a:p>
        </p:txBody>
      </p:sp>
      <p:sp>
        <p:nvSpPr>
          <p:cNvPr id="25608" name="TextBox 12"/>
          <p:cNvSpPr txBox="1">
            <a:spLocks noChangeArrowheads="1"/>
          </p:cNvSpPr>
          <p:nvPr/>
        </p:nvSpPr>
        <p:spPr bwMode="auto">
          <a:xfrm>
            <a:off x="6659563" y="2781300"/>
            <a:ext cx="180022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>
                <a:latin typeface="Calibri" pitchFamily="34" charset="0"/>
              </a:rPr>
              <a:t>л</a:t>
            </a:r>
            <a:r>
              <a:rPr lang="ru-RU" sz="4400" b="1">
                <a:latin typeface="Calibri" pitchFamily="34" charset="0"/>
              </a:rPr>
              <a:t>ё</a:t>
            </a:r>
            <a:r>
              <a:rPr lang="ru-RU" sz="4400">
                <a:latin typeface="Calibri" pitchFamily="34" charset="0"/>
              </a:rPr>
              <a:t>тчик</a:t>
            </a:r>
          </a:p>
        </p:txBody>
      </p:sp>
      <p:sp>
        <p:nvSpPr>
          <p:cNvPr id="25609" name="TextBox 13"/>
          <p:cNvSpPr txBox="1">
            <a:spLocks noChangeArrowheads="1"/>
          </p:cNvSpPr>
          <p:nvPr/>
        </p:nvSpPr>
        <p:spPr bwMode="auto">
          <a:xfrm>
            <a:off x="6372225" y="5949950"/>
            <a:ext cx="1906588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>
                <a:latin typeface="Calibri" pitchFamily="34" charset="0"/>
              </a:rPr>
              <a:t>зв</a:t>
            </a:r>
            <a:r>
              <a:rPr lang="ru-RU" sz="4400" b="1">
                <a:latin typeface="Calibri" pitchFamily="34" charset="0"/>
              </a:rPr>
              <a:t>ё</a:t>
            </a:r>
            <a:r>
              <a:rPr lang="ru-RU" sz="4400">
                <a:latin typeface="Calibri" pitchFamily="34" charset="0"/>
              </a:rPr>
              <a:t>зды</a:t>
            </a:r>
          </a:p>
        </p:txBody>
      </p:sp>
      <p:pic>
        <p:nvPicPr>
          <p:cNvPr id="15" name="Рисунок 14" descr="12911559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64088" y="3573016"/>
            <a:ext cx="3601608" cy="24001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51128_203322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rcRect t="8110" r="13775"/>
          <a:stretch>
            <a:fillRect/>
          </a:stretch>
        </p:blipFill>
        <p:spPr>
          <a:xfrm>
            <a:off x="296497" y="620688"/>
            <a:ext cx="8536394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dirty="0" smtClean="0"/>
              <a:t>    </a:t>
            </a:r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</a:rPr>
              <a:t>Алёнка                   Серёжа</a:t>
            </a:r>
            <a:endParaRPr lang="ru-RU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7650" name="Содержимое 4" descr="20151128_203322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21652" t="8417" r="37338"/>
          <a:stretch>
            <a:fillRect/>
          </a:stretch>
        </p:blipFill>
        <p:spPr>
          <a:xfrm>
            <a:off x="4983163" y="1600200"/>
            <a:ext cx="3368675" cy="4525963"/>
          </a:xfrm>
        </p:spPr>
      </p:pic>
      <p:pic>
        <p:nvPicPr>
          <p:cNvPr id="27651" name="Содержимое 8" descr="20151128_203322.jpg"/>
          <p:cNvPicPr>
            <a:picLocks noGrp="1" noChangeAspect="1"/>
          </p:cNvPicPr>
          <p:nvPr>
            <p:ph sz="half" idx="1"/>
          </p:nvPr>
        </p:nvPicPr>
        <p:blipFill>
          <a:blip r:embed="rId3">
            <a:lum bright="10000" contrast="-10000"/>
          </a:blip>
          <a:srcRect l="60878" t="20273" r="12376"/>
          <a:stretch>
            <a:fillRect/>
          </a:stretch>
        </p:blipFill>
        <p:spPr>
          <a:xfrm>
            <a:off x="611188" y="1557338"/>
            <a:ext cx="2808287" cy="503555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dirty="0" smtClean="0"/>
              <a:t>    </a:t>
            </a:r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</a:rPr>
              <a:t>А</a:t>
            </a:r>
            <a:r>
              <a:rPr lang="ru-RU" sz="5400" b="1" u="sng" dirty="0" smtClean="0">
                <a:solidFill>
                  <a:schemeClr val="accent1">
                    <a:lumMod val="75000"/>
                  </a:schemeClr>
                </a:solidFill>
              </a:rPr>
              <a:t>лё</a:t>
            </a:r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</a:rPr>
              <a:t>нка                   Се</a:t>
            </a:r>
            <a:r>
              <a:rPr lang="ru-RU" sz="5400" b="1" u="sng" dirty="0" smtClean="0">
                <a:solidFill>
                  <a:schemeClr val="accent1">
                    <a:lumMod val="75000"/>
                  </a:schemeClr>
                </a:solidFill>
              </a:rPr>
              <a:t>рё</a:t>
            </a:r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</a:rPr>
              <a:t>жа</a:t>
            </a:r>
            <a:endParaRPr lang="ru-RU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8674" name="Содержимое 4" descr="20151128_203322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21652" t="8417" r="37338"/>
          <a:stretch>
            <a:fillRect/>
          </a:stretch>
        </p:blipFill>
        <p:spPr>
          <a:xfrm>
            <a:off x="4983163" y="1600200"/>
            <a:ext cx="3368675" cy="4525963"/>
          </a:xfrm>
        </p:spPr>
      </p:pic>
      <p:pic>
        <p:nvPicPr>
          <p:cNvPr id="28675" name="Содержимое 8" descr="20151128_203322.jpg"/>
          <p:cNvPicPr>
            <a:picLocks noGrp="1" noChangeAspect="1"/>
          </p:cNvPicPr>
          <p:nvPr>
            <p:ph sz="half" idx="1"/>
          </p:nvPr>
        </p:nvPicPr>
        <p:blipFill>
          <a:blip r:embed="rId3">
            <a:lum bright="10000" contrast="-10000"/>
          </a:blip>
          <a:srcRect l="60878" t="20273" r="12376"/>
          <a:stretch>
            <a:fillRect/>
          </a:stretch>
        </p:blipFill>
        <p:spPr>
          <a:xfrm>
            <a:off x="611188" y="1557338"/>
            <a:ext cx="2808287" cy="503555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51128_203410.jpg"/>
          <p:cNvPicPr>
            <a:picLocks noChangeAspect="1"/>
          </p:cNvPicPr>
          <p:nvPr/>
        </p:nvPicPr>
        <p:blipFill>
          <a:blip r:embed="rId2" cstate="print"/>
          <a:srcRect l="2751" t="4182" r="23225" b="6801"/>
          <a:stretch>
            <a:fillRect/>
          </a:stretch>
        </p:blipFill>
        <p:spPr>
          <a:xfrm>
            <a:off x="435775" y="332656"/>
            <a:ext cx="8261859" cy="5976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Найдите каждому детёнышу родителя:</a:t>
            </a:r>
            <a:endParaRPr lang="ru-RU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</a:rPr>
              <a:t>слон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</a:rPr>
              <a:t>лев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</a:rPr>
              <a:t>гусь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</a:rPr>
              <a:t>лось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</a:rPr>
              <a:t>утка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</a:rPr>
              <a:t>тигр</a:t>
            </a:r>
            <a:endParaRPr lang="ru-RU" sz="4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</a:rPr>
              <a:t>львёнок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</a:rPr>
              <a:t>слонёнок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</a:rPr>
              <a:t>гусёнок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</a:rPr>
              <a:t>утёнок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</a:rPr>
              <a:t>лосёнок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</a:rPr>
              <a:t>тигрёнок</a:t>
            </a:r>
            <a:endParaRPr lang="ru-RU" sz="4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Проверяем:</a:t>
            </a:r>
            <a:endParaRPr lang="ru-RU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</a:rPr>
              <a:t>слон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</a:rPr>
              <a:t>лев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</a:rPr>
              <a:t>гусь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</a:rPr>
              <a:t>лось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</a:rPr>
              <a:t>утка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</a:rPr>
              <a:t>тигр</a:t>
            </a:r>
            <a:endParaRPr lang="ru-RU" sz="4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</a:rPr>
              <a:t>львёнок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</a:rPr>
              <a:t>слонёнок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</a:rPr>
              <a:t>гусёнок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</a:rPr>
              <a:t>утёнок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</a:rPr>
              <a:t>лосёнок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</a:rPr>
              <a:t>тигрёнок</a:t>
            </a:r>
            <a:endParaRPr lang="ru-RU" sz="4000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1476375" y="1989138"/>
            <a:ext cx="3167063" cy="7191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1403350" y="1989138"/>
            <a:ext cx="3240088" cy="7191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1547813" y="3429000"/>
            <a:ext cx="302418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1619250" y="4149725"/>
            <a:ext cx="3097213" cy="7191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1619250" y="4221163"/>
            <a:ext cx="2952750" cy="7207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1547813" y="5661025"/>
            <a:ext cx="29527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3" descr="solnyshko_i_tuchka_yapfiles.ru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0"/>
            <a:ext cx="266700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smtClean="0"/>
              <a:t>Проверяем: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</a:rPr>
              <a:t>слон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</a:rPr>
              <a:t>лев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</a:rPr>
              <a:t>гусь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</a:rPr>
              <a:t>лось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</a:rPr>
              <a:t>утка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</a:rPr>
              <a:t>тигр</a:t>
            </a:r>
            <a:endParaRPr lang="ru-RU" sz="4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557338"/>
            <a:ext cx="4038600" cy="4525962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</a:rPr>
              <a:t>c</a:t>
            </a:r>
            <a:r>
              <a:rPr lang="ru-RU" sz="4000" dirty="0" err="1" smtClean="0">
                <a:solidFill>
                  <a:schemeClr val="tx2">
                    <a:lumMod val="50000"/>
                  </a:schemeClr>
                </a:solidFill>
              </a:rPr>
              <a:t>лон</a:t>
            </a:r>
            <a:r>
              <a:rPr lang="ru-RU" sz="4000" b="1" dirty="0" err="1" smtClean="0">
                <a:solidFill>
                  <a:schemeClr val="tx2">
                    <a:lumMod val="50000"/>
                  </a:schemeClr>
                </a:solidFill>
              </a:rPr>
              <a:t>ёнок</a:t>
            </a:r>
            <a:endParaRPr lang="en-US" sz="4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</a:rPr>
              <a:t>льв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ёнок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</a:rPr>
              <a:t>гус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ёнок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</a:rPr>
              <a:t>лос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ёнок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</a:rPr>
              <a:t>ут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ёнок</a:t>
            </a:r>
            <a:endParaRPr lang="en-US" sz="4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</a:rPr>
              <a:t>тигр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ёнок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Рисунок 1" descr="su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260350"/>
            <a:ext cx="344487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80340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Презентацию подготовила </a:t>
            </a:r>
            <a:b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800" b="1" i="1" dirty="0" smtClean="0">
                <a:solidFill>
                  <a:schemeClr val="accent2">
                    <a:lumMod val="50000"/>
                  </a:schemeClr>
                </a:solidFill>
              </a:rPr>
              <a:t>Иванова Л.Ю.</a:t>
            </a:r>
            <a:br>
              <a:rPr lang="ru-RU" sz="4800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800" b="1" i="1" dirty="0" smtClean="0">
                <a:solidFill>
                  <a:schemeClr val="accent2">
                    <a:lumMod val="50000"/>
                  </a:schemeClr>
                </a:solidFill>
              </a:rPr>
              <a:t>267-910-678</a:t>
            </a:r>
            <a:endParaRPr lang="ru-RU" sz="48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365625"/>
            <a:ext cx="7304088" cy="1727200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Учитель начальных классов 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ГБОУ школа №510 с углублённым изучением английского языка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Прочитайте слова:</a:t>
            </a:r>
            <a:endParaRPr lang="ru-RU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1101725"/>
          </a:xfrm>
        </p:spPr>
        <p:txBody>
          <a:bodyPr/>
          <a:lstStyle/>
          <a:p>
            <a:pPr algn="ctr"/>
            <a:r>
              <a:rPr lang="ru-RU" sz="3200" b="0" smtClean="0"/>
              <a:t>Чем слова похожи?</a:t>
            </a:r>
          </a:p>
          <a:p>
            <a:pPr algn="ctr"/>
            <a:r>
              <a:rPr lang="ru-RU" sz="3200" b="0" smtClean="0"/>
              <a:t>Чем отличаются?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636838"/>
            <a:ext cx="4040188" cy="3489325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000" dirty="0" smtClean="0">
                <a:solidFill>
                  <a:schemeClr val="tx2">
                    <a:lumMod val="50000"/>
                  </a:schemeClr>
                </a:solidFill>
              </a:rPr>
              <a:t>мел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000" dirty="0" smtClean="0">
                <a:solidFill>
                  <a:schemeClr val="tx2">
                    <a:lumMod val="50000"/>
                  </a:schemeClr>
                </a:solidFill>
              </a:rPr>
              <a:t>мял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000" dirty="0" smtClean="0">
                <a:solidFill>
                  <a:schemeClr val="tx2">
                    <a:lumMod val="50000"/>
                  </a:schemeClr>
                </a:solidFill>
              </a:rPr>
              <a:t>мил</a:t>
            </a:r>
            <a:endParaRPr lang="ru-RU" sz="6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741362"/>
          </a:xfrm>
        </p:spPr>
        <p:txBody>
          <a:bodyPr/>
          <a:lstStyle/>
          <a:p>
            <a:pPr algn="ctr"/>
            <a:r>
              <a:rPr lang="ru-RU" sz="3200" b="0" smtClean="0"/>
              <a:t>Проверяем: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708275"/>
            <a:ext cx="4041775" cy="3417888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000" dirty="0" smtClean="0">
                <a:solidFill>
                  <a:schemeClr val="tx2">
                    <a:lumMod val="50000"/>
                  </a:schemeClr>
                </a:solidFill>
              </a:rPr>
              <a:t>м</a:t>
            </a:r>
            <a:r>
              <a:rPr lang="ru-RU" sz="6000" b="1" u="sng" dirty="0" smtClean="0">
                <a:solidFill>
                  <a:schemeClr val="tx2">
                    <a:lumMod val="50000"/>
                  </a:schemeClr>
                </a:solidFill>
              </a:rPr>
              <a:t>е</a:t>
            </a:r>
            <a:r>
              <a:rPr lang="ru-RU" sz="6000" dirty="0" smtClean="0">
                <a:solidFill>
                  <a:schemeClr val="tx2">
                    <a:lumMod val="50000"/>
                  </a:schemeClr>
                </a:solidFill>
              </a:rPr>
              <a:t>л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000" dirty="0" smtClean="0">
                <a:solidFill>
                  <a:schemeClr val="tx2">
                    <a:lumMod val="50000"/>
                  </a:schemeClr>
                </a:solidFill>
              </a:rPr>
              <a:t>м</a:t>
            </a:r>
            <a:r>
              <a:rPr lang="ru-RU" sz="6000" b="1" u="sng" dirty="0" smtClean="0">
                <a:solidFill>
                  <a:schemeClr val="tx2">
                    <a:lumMod val="50000"/>
                  </a:schemeClr>
                </a:solidFill>
              </a:rPr>
              <a:t>я</a:t>
            </a:r>
            <a:r>
              <a:rPr lang="ru-RU" sz="6000" dirty="0" smtClean="0">
                <a:solidFill>
                  <a:schemeClr val="tx2">
                    <a:lumMod val="50000"/>
                  </a:schemeClr>
                </a:solidFill>
              </a:rPr>
              <a:t>л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000" dirty="0" smtClean="0">
                <a:solidFill>
                  <a:schemeClr val="tx2">
                    <a:lumMod val="50000"/>
                  </a:schemeClr>
                </a:solidFill>
              </a:rPr>
              <a:t>м</a:t>
            </a:r>
            <a:r>
              <a:rPr lang="ru-RU" sz="6000" b="1" u="sng" dirty="0" smtClean="0">
                <a:solidFill>
                  <a:schemeClr val="tx2">
                    <a:lumMod val="50000"/>
                  </a:schemeClr>
                </a:solidFill>
              </a:rPr>
              <a:t>и</a:t>
            </a:r>
            <a:r>
              <a:rPr lang="ru-RU" sz="6000" dirty="0" smtClean="0">
                <a:solidFill>
                  <a:schemeClr val="tx2">
                    <a:lumMod val="50000"/>
                  </a:schemeClr>
                </a:solidFill>
              </a:rPr>
              <a:t>л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5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edgehog-1680x1050.jpg"/>
          <p:cNvPicPr>
            <a:picLocks noChangeAspect="1"/>
          </p:cNvPicPr>
          <p:nvPr/>
        </p:nvPicPr>
        <p:blipFill>
          <a:blip r:embed="rId2" cstate="print"/>
          <a:srcRect l="6688" t="4641" r="6688" b="2121"/>
          <a:stretch>
            <a:fillRect/>
          </a:stretch>
        </p:blipFill>
        <p:spPr>
          <a:xfrm>
            <a:off x="611560" y="620688"/>
            <a:ext cx="7272808" cy="4892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971857" y="5589240"/>
            <a:ext cx="175990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ёжик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8350" y="5691411"/>
            <a:ext cx="3450768" cy="923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ё - </a:t>
            </a:r>
            <a:r>
              <a:rPr lang="ru-RU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жик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kiratata2007.narod.ru/1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7128792" cy="4687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827088" y="5157788"/>
            <a:ext cx="684053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Calibri" pitchFamily="34" charset="0"/>
              </a:rPr>
              <a:t>Ель на ёжика похожа-</a:t>
            </a:r>
          </a:p>
          <a:p>
            <a:r>
              <a:rPr lang="ru-RU" sz="3600">
                <a:latin typeface="Calibri" pitchFamily="34" charset="0"/>
              </a:rPr>
              <a:t>Ёж в иголках, ёлка – тоже.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smtClean="0"/>
              <a:t>Прочитайте: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dirty="0" smtClean="0">
                <a:solidFill>
                  <a:schemeClr val="tx2">
                    <a:lumMod val="50000"/>
                  </a:schemeClr>
                </a:solidFill>
              </a:rPr>
              <a:t>ёрш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dirty="0" smtClean="0">
                <a:solidFill>
                  <a:schemeClr val="tx2">
                    <a:lumMod val="50000"/>
                  </a:schemeClr>
                </a:solidFill>
              </a:rPr>
              <a:t>ёж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dirty="0" smtClean="0">
                <a:solidFill>
                  <a:schemeClr val="tx2">
                    <a:lumMod val="50000"/>
                  </a:schemeClr>
                </a:solidFill>
              </a:rPr>
              <a:t>ёлка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dirty="0" smtClean="0">
                <a:solidFill>
                  <a:schemeClr val="tx2">
                    <a:lumMod val="50000"/>
                  </a:schemeClr>
                </a:solidFill>
              </a:rPr>
              <a:t>моё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dirty="0" smtClean="0">
                <a:solidFill>
                  <a:schemeClr val="tx2">
                    <a:lumMod val="50000"/>
                  </a:schemeClr>
                </a:solidFill>
              </a:rPr>
              <a:t>твоё</a:t>
            </a:r>
            <a:endParaRPr lang="ru-RU" sz="4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6463" y="1557338"/>
            <a:ext cx="4038600" cy="45259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dirty="0" smtClean="0">
                <a:solidFill>
                  <a:schemeClr val="tx2">
                    <a:lumMod val="50000"/>
                  </a:schemeClr>
                </a:solidFill>
              </a:rPr>
              <a:t>своё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dirty="0" smtClean="0">
                <a:solidFill>
                  <a:schemeClr val="tx2">
                    <a:lumMod val="50000"/>
                  </a:schemeClr>
                </a:solidFill>
              </a:rPr>
              <a:t>поёт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dirty="0" smtClean="0">
                <a:solidFill>
                  <a:schemeClr val="tx2">
                    <a:lumMod val="50000"/>
                  </a:schemeClr>
                </a:solidFill>
              </a:rPr>
              <a:t>встаёт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dirty="0" smtClean="0">
                <a:solidFill>
                  <a:schemeClr val="tx2">
                    <a:lumMod val="50000"/>
                  </a:schemeClr>
                </a:solidFill>
              </a:rPr>
              <a:t>продаёт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dirty="0" smtClean="0">
                <a:solidFill>
                  <a:schemeClr val="tx2">
                    <a:lumMod val="50000"/>
                  </a:schemeClr>
                </a:solidFill>
              </a:rPr>
              <a:t>узнаёт</a:t>
            </a:r>
            <a:endParaRPr lang="ru-RU" sz="4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smtClean="0"/>
              <a:t>Проверяем: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u="sng" dirty="0" smtClean="0">
                <a:solidFill>
                  <a:schemeClr val="tx2">
                    <a:lumMod val="50000"/>
                  </a:schemeClr>
                </a:solidFill>
              </a:rPr>
              <a:t>ё</a:t>
            </a:r>
            <a:r>
              <a:rPr lang="ru-RU" sz="4400" dirty="0" smtClean="0">
                <a:solidFill>
                  <a:schemeClr val="tx2">
                    <a:lumMod val="50000"/>
                  </a:schemeClr>
                </a:solidFill>
              </a:rPr>
              <a:t>рш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u="sng" dirty="0" smtClean="0">
                <a:solidFill>
                  <a:schemeClr val="tx2">
                    <a:lumMod val="50000"/>
                  </a:schemeClr>
                </a:solidFill>
              </a:rPr>
              <a:t>ё</a:t>
            </a:r>
            <a:r>
              <a:rPr lang="ru-RU" sz="4400" dirty="0" smtClean="0">
                <a:solidFill>
                  <a:schemeClr val="tx2">
                    <a:lumMod val="50000"/>
                  </a:schemeClr>
                </a:solidFill>
              </a:rPr>
              <a:t>ж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u="sng" dirty="0" smtClean="0">
                <a:solidFill>
                  <a:schemeClr val="tx2">
                    <a:lumMod val="50000"/>
                  </a:schemeClr>
                </a:solidFill>
              </a:rPr>
              <a:t>ё</a:t>
            </a:r>
            <a:r>
              <a:rPr lang="ru-RU" sz="4400" dirty="0" smtClean="0">
                <a:solidFill>
                  <a:schemeClr val="tx2">
                    <a:lumMod val="50000"/>
                  </a:schemeClr>
                </a:solidFill>
              </a:rPr>
              <a:t>лка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dirty="0" smtClean="0">
                <a:solidFill>
                  <a:schemeClr val="tx2">
                    <a:lumMod val="50000"/>
                  </a:schemeClr>
                </a:solidFill>
              </a:rPr>
              <a:t>м</a:t>
            </a:r>
            <a:r>
              <a:rPr lang="ru-RU" sz="4400" u="sng" dirty="0" smtClean="0">
                <a:solidFill>
                  <a:schemeClr val="tx2">
                    <a:lumMod val="50000"/>
                  </a:schemeClr>
                </a:solidFill>
              </a:rPr>
              <a:t>о</a:t>
            </a:r>
            <a:r>
              <a:rPr lang="ru-RU" sz="4400" dirty="0" smtClean="0">
                <a:solidFill>
                  <a:schemeClr val="tx2">
                    <a:lumMod val="50000"/>
                  </a:schemeClr>
                </a:solidFill>
              </a:rPr>
              <a:t>ё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dirty="0" smtClean="0">
                <a:solidFill>
                  <a:schemeClr val="tx2">
                    <a:lumMod val="50000"/>
                  </a:schemeClr>
                </a:solidFill>
              </a:rPr>
              <a:t>тв</a:t>
            </a:r>
            <a:r>
              <a:rPr lang="ru-RU" sz="4400" u="sng" dirty="0" smtClean="0">
                <a:solidFill>
                  <a:schemeClr val="tx2">
                    <a:lumMod val="50000"/>
                  </a:schemeClr>
                </a:solidFill>
              </a:rPr>
              <a:t>о</a:t>
            </a:r>
            <a:r>
              <a:rPr lang="ru-RU" sz="4400" dirty="0" smtClean="0">
                <a:solidFill>
                  <a:schemeClr val="tx2">
                    <a:lumMod val="50000"/>
                  </a:schemeClr>
                </a:solidFill>
              </a:rPr>
              <a:t>ё</a:t>
            </a:r>
            <a:endParaRPr lang="ru-RU" sz="4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6463" y="1557338"/>
            <a:ext cx="4038600" cy="45259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dirty="0" smtClean="0">
                <a:solidFill>
                  <a:schemeClr val="tx2">
                    <a:lumMod val="50000"/>
                  </a:schemeClr>
                </a:solidFill>
              </a:rPr>
              <a:t>св</a:t>
            </a:r>
            <a:r>
              <a:rPr lang="ru-RU" sz="4400" u="sng" dirty="0" smtClean="0">
                <a:solidFill>
                  <a:schemeClr val="tx2">
                    <a:lumMod val="50000"/>
                  </a:schemeClr>
                </a:solidFill>
              </a:rPr>
              <a:t>о</a:t>
            </a:r>
            <a:r>
              <a:rPr lang="ru-RU" sz="4400" dirty="0" smtClean="0">
                <a:solidFill>
                  <a:schemeClr val="tx2">
                    <a:lumMod val="50000"/>
                  </a:schemeClr>
                </a:solidFill>
              </a:rPr>
              <a:t>ё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dirty="0" smtClean="0">
                <a:solidFill>
                  <a:schemeClr val="tx2">
                    <a:lumMod val="50000"/>
                  </a:schemeClr>
                </a:solidFill>
              </a:rPr>
              <a:t>п</a:t>
            </a:r>
            <a:r>
              <a:rPr lang="ru-RU" sz="4400" u="sng" dirty="0" smtClean="0">
                <a:solidFill>
                  <a:schemeClr val="tx2">
                    <a:lumMod val="50000"/>
                  </a:schemeClr>
                </a:solidFill>
              </a:rPr>
              <a:t>о</a:t>
            </a:r>
            <a:r>
              <a:rPr lang="ru-RU" sz="4400" dirty="0" smtClean="0">
                <a:solidFill>
                  <a:schemeClr val="tx2">
                    <a:lumMod val="50000"/>
                  </a:schemeClr>
                </a:solidFill>
              </a:rPr>
              <a:t>ёт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dirty="0" smtClean="0">
                <a:solidFill>
                  <a:schemeClr val="tx2">
                    <a:lumMod val="50000"/>
                  </a:schemeClr>
                </a:solidFill>
              </a:rPr>
              <a:t>вст</a:t>
            </a:r>
            <a:r>
              <a:rPr lang="ru-RU" sz="4400" u="sng" dirty="0" smtClean="0">
                <a:solidFill>
                  <a:schemeClr val="tx2">
                    <a:lumMod val="50000"/>
                  </a:schemeClr>
                </a:solidFill>
              </a:rPr>
              <a:t>а</a:t>
            </a:r>
            <a:r>
              <a:rPr lang="ru-RU" sz="4400" dirty="0" smtClean="0">
                <a:solidFill>
                  <a:schemeClr val="tx2">
                    <a:lumMod val="50000"/>
                  </a:schemeClr>
                </a:solidFill>
              </a:rPr>
              <a:t>ёт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dirty="0" smtClean="0">
                <a:solidFill>
                  <a:schemeClr val="tx2">
                    <a:lumMod val="50000"/>
                  </a:schemeClr>
                </a:solidFill>
              </a:rPr>
              <a:t>прод</a:t>
            </a:r>
            <a:r>
              <a:rPr lang="ru-RU" sz="4400" u="sng" dirty="0" smtClean="0">
                <a:solidFill>
                  <a:schemeClr val="tx2">
                    <a:lumMod val="50000"/>
                  </a:schemeClr>
                </a:solidFill>
              </a:rPr>
              <a:t>а</a:t>
            </a:r>
            <a:r>
              <a:rPr lang="ru-RU" sz="4400" dirty="0" smtClean="0">
                <a:solidFill>
                  <a:schemeClr val="tx2">
                    <a:lumMod val="50000"/>
                  </a:schemeClr>
                </a:solidFill>
              </a:rPr>
              <a:t>ёт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dirty="0" smtClean="0">
                <a:solidFill>
                  <a:schemeClr val="tx2">
                    <a:lumMod val="50000"/>
                  </a:schemeClr>
                </a:solidFill>
              </a:rPr>
              <a:t>узн</a:t>
            </a:r>
            <a:r>
              <a:rPr lang="ru-RU" sz="4400" u="sng" dirty="0" smtClean="0">
                <a:solidFill>
                  <a:schemeClr val="tx2">
                    <a:lumMod val="50000"/>
                  </a:schemeClr>
                </a:solidFill>
              </a:rPr>
              <a:t>а</a:t>
            </a:r>
            <a:r>
              <a:rPr lang="ru-RU" sz="4400" dirty="0" smtClean="0">
                <a:solidFill>
                  <a:schemeClr val="tx2">
                    <a:lumMod val="50000"/>
                  </a:schemeClr>
                </a:solidFill>
              </a:rPr>
              <a:t>ёт</a:t>
            </a:r>
            <a:endParaRPr lang="ru-RU" sz="4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5575"/>
          </a:xfrm>
        </p:spPr>
        <p:txBody>
          <a:bodyPr/>
          <a:lstStyle/>
          <a:p>
            <a:r>
              <a:rPr lang="ru-RU" i="1" smtClean="0"/>
              <a:t>Чем похожи слова?</a:t>
            </a:r>
            <a:br>
              <a:rPr lang="ru-RU" i="1" smtClean="0"/>
            </a:br>
            <a:endParaRPr lang="ru-RU" i="1" smtClean="0"/>
          </a:p>
        </p:txBody>
      </p:sp>
      <p:pic>
        <p:nvPicPr>
          <p:cNvPr id="20482" name="Содержимое 7" descr="Abfackeln-ohne-Gefahr-fuer-die-Tierwelt_ArtikelQuer.png"/>
          <p:cNvPicPr>
            <a:picLocks noGrp="1" noChangeAspect="1"/>
          </p:cNvPicPr>
          <p:nvPr>
            <p:ph idx="1"/>
          </p:nvPr>
        </p:nvPicPr>
        <p:blipFill>
          <a:blip r:embed="rId2"/>
          <a:srcRect l="6738" t="5984" r="12262" b="4256"/>
          <a:stretch>
            <a:fillRect/>
          </a:stretch>
        </p:blipFill>
        <p:spPr>
          <a:xfrm>
            <a:off x="323850" y="1628775"/>
            <a:ext cx="3455988" cy="2879725"/>
          </a:xfrm>
        </p:spPr>
      </p:pic>
      <p:pic>
        <p:nvPicPr>
          <p:cNvPr id="20483" name="Рисунок 8" descr="ersh.jpg"/>
          <p:cNvPicPr>
            <a:picLocks noChangeAspect="1"/>
          </p:cNvPicPr>
          <p:nvPr/>
        </p:nvPicPr>
        <p:blipFill>
          <a:blip r:embed="rId3"/>
          <a:srcRect l="8131" t="16261" b="16522"/>
          <a:stretch>
            <a:fillRect/>
          </a:stretch>
        </p:blipFill>
        <p:spPr bwMode="auto">
          <a:xfrm>
            <a:off x="2627313" y="4437063"/>
            <a:ext cx="3563937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Рисунок 9" descr="f20101127020001-elka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1628775"/>
            <a:ext cx="2590800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Box 10"/>
          <p:cNvSpPr txBox="1">
            <a:spLocks noChangeArrowheads="1"/>
          </p:cNvSpPr>
          <p:nvPr/>
        </p:nvSpPr>
        <p:spPr bwMode="auto">
          <a:xfrm>
            <a:off x="611188" y="4292600"/>
            <a:ext cx="15017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>
                <a:latin typeface="Calibri" pitchFamily="34" charset="0"/>
              </a:rPr>
              <a:t>ёж</a:t>
            </a:r>
          </a:p>
        </p:txBody>
      </p:sp>
      <p:sp>
        <p:nvSpPr>
          <p:cNvPr id="20486" name="TextBox 11"/>
          <p:cNvSpPr txBox="1">
            <a:spLocks noChangeArrowheads="1"/>
          </p:cNvSpPr>
          <p:nvPr/>
        </p:nvSpPr>
        <p:spPr bwMode="auto">
          <a:xfrm>
            <a:off x="4211638" y="3933825"/>
            <a:ext cx="1398587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>
                <a:latin typeface="Calibri" pitchFamily="34" charset="0"/>
              </a:rPr>
              <a:t>ёрш</a:t>
            </a:r>
          </a:p>
        </p:txBody>
      </p:sp>
      <p:sp>
        <p:nvSpPr>
          <p:cNvPr id="20487" name="TextBox 12"/>
          <p:cNvSpPr txBox="1">
            <a:spLocks noChangeArrowheads="1"/>
          </p:cNvSpPr>
          <p:nvPr/>
        </p:nvSpPr>
        <p:spPr bwMode="auto">
          <a:xfrm>
            <a:off x="7235825" y="5013325"/>
            <a:ext cx="1512888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/>
              <a:t>ёлка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i="1" dirty="0" smtClean="0">
                <a:solidFill>
                  <a:schemeClr val="tx2">
                    <a:lumMod val="75000"/>
                  </a:schemeClr>
                </a:solidFill>
              </a:rPr>
              <a:t>Похожи:</a:t>
            </a:r>
            <a:endParaRPr lang="ru-RU" sz="48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1506" name="Содержимое 7" descr="Abfackeln-ohne-Gefahr-fuer-die-Tierwelt_ArtikelQuer.png"/>
          <p:cNvPicPr>
            <a:picLocks noGrp="1" noChangeAspect="1"/>
          </p:cNvPicPr>
          <p:nvPr>
            <p:ph idx="1"/>
          </p:nvPr>
        </p:nvPicPr>
        <p:blipFill>
          <a:blip r:embed="rId2"/>
          <a:srcRect l="6738" t="5984" r="12262" b="4256"/>
          <a:stretch>
            <a:fillRect/>
          </a:stretch>
        </p:blipFill>
        <p:spPr>
          <a:xfrm>
            <a:off x="395288" y="1196975"/>
            <a:ext cx="3313112" cy="2760663"/>
          </a:xfrm>
        </p:spPr>
      </p:pic>
      <p:pic>
        <p:nvPicPr>
          <p:cNvPr id="21507" name="Рисунок 9" descr="f20101127020001-elk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476250"/>
            <a:ext cx="2592388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Box 10"/>
          <p:cNvSpPr txBox="1">
            <a:spLocks noChangeArrowheads="1"/>
          </p:cNvSpPr>
          <p:nvPr/>
        </p:nvSpPr>
        <p:spPr bwMode="auto">
          <a:xfrm>
            <a:off x="611188" y="3860800"/>
            <a:ext cx="15017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latin typeface="Calibri" pitchFamily="34" charset="0"/>
              </a:rPr>
              <a:t>ё</a:t>
            </a:r>
            <a:r>
              <a:rPr lang="ru-RU" sz="5400">
                <a:latin typeface="Calibri" pitchFamily="34" charset="0"/>
              </a:rPr>
              <a:t>ж</a:t>
            </a:r>
          </a:p>
        </p:txBody>
      </p:sp>
      <p:sp>
        <p:nvSpPr>
          <p:cNvPr id="21509" name="TextBox 11"/>
          <p:cNvSpPr txBox="1">
            <a:spLocks noChangeArrowheads="1"/>
          </p:cNvSpPr>
          <p:nvPr/>
        </p:nvSpPr>
        <p:spPr bwMode="auto">
          <a:xfrm>
            <a:off x="4211638" y="2276475"/>
            <a:ext cx="1398587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/>
              <a:t>ёрш</a:t>
            </a:r>
          </a:p>
        </p:txBody>
      </p:sp>
      <p:sp>
        <p:nvSpPr>
          <p:cNvPr id="21510" name="TextBox 12"/>
          <p:cNvSpPr txBox="1">
            <a:spLocks noChangeArrowheads="1"/>
          </p:cNvSpPr>
          <p:nvPr/>
        </p:nvSpPr>
        <p:spPr bwMode="auto">
          <a:xfrm>
            <a:off x="6875463" y="4005263"/>
            <a:ext cx="1873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latin typeface="Calibri" pitchFamily="34" charset="0"/>
              </a:rPr>
              <a:t>ё</a:t>
            </a:r>
            <a:r>
              <a:rPr lang="ru-RU" sz="5400">
                <a:latin typeface="Calibri" pitchFamily="34" charset="0"/>
              </a:rPr>
              <a:t>лка</a:t>
            </a:r>
          </a:p>
        </p:txBody>
      </p:sp>
      <p:pic>
        <p:nvPicPr>
          <p:cNvPr id="21511" name="Рисунок 8" descr="ersh.jpg"/>
          <p:cNvPicPr>
            <a:picLocks noChangeAspect="1"/>
          </p:cNvPicPr>
          <p:nvPr/>
        </p:nvPicPr>
        <p:blipFill>
          <a:blip r:embed="rId4"/>
          <a:srcRect l="8131" t="16261" b="16522"/>
          <a:stretch>
            <a:fillRect/>
          </a:stretch>
        </p:blipFill>
        <p:spPr bwMode="auto">
          <a:xfrm>
            <a:off x="3419475" y="3141663"/>
            <a:ext cx="3203575" cy="175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250825" y="5516563"/>
            <a:ext cx="864235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Тут везде – погляди,</a:t>
            </a:r>
            <a:r>
              <a:rPr lang="ru-RU" sz="4800" b="1" i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«ё» </a:t>
            </a:r>
            <a:r>
              <a:rPr lang="ru-RU" sz="3600" b="1" i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стоит впереди</a:t>
            </a:r>
            <a:endParaRPr lang="ru-RU" sz="3600" b="1" i="1" dirty="0">
              <a:solidFill>
                <a:schemeClr val="accent3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146</Words>
  <Application>Microsoft Office PowerPoint</Application>
  <PresentationFormat>Экран (4:3)</PresentationFormat>
  <Paragraphs>106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Calibri</vt:lpstr>
      <vt:lpstr>Arial</vt:lpstr>
      <vt:lpstr>Тема Office</vt:lpstr>
      <vt:lpstr>Слайд 1</vt:lpstr>
      <vt:lpstr>Слайд 2</vt:lpstr>
      <vt:lpstr>Прочитайте слова:</vt:lpstr>
      <vt:lpstr>Слайд 4</vt:lpstr>
      <vt:lpstr>Слайд 5</vt:lpstr>
      <vt:lpstr>Прочитайте:</vt:lpstr>
      <vt:lpstr>Проверяем:</vt:lpstr>
      <vt:lpstr>Чем похожи слова? </vt:lpstr>
      <vt:lpstr>Похожи:</vt:lpstr>
      <vt:lpstr>Отличаются:</vt:lpstr>
      <vt:lpstr>Слайд 11</vt:lpstr>
      <vt:lpstr>Слайд 12</vt:lpstr>
      <vt:lpstr>Слайд 13</vt:lpstr>
      <vt:lpstr>Слайд 14</vt:lpstr>
      <vt:lpstr>    Алёнка                   Серёжа</vt:lpstr>
      <vt:lpstr>    Алёнка                   Серёжа</vt:lpstr>
      <vt:lpstr>Слайд 17</vt:lpstr>
      <vt:lpstr>Найдите каждому детёнышу родителя:</vt:lpstr>
      <vt:lpstr>Проверяем:</vt:lpstr>
      <vt:lpstr>Проверяем:</vt:lpstr>
      <vt:lpstr>Слайд 21</vt:lpstr>
      <vt:lpstr>Презентацию подготовила  Иванова Л.Ю. 267-910-678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Любаша</dc:creator>
  <cp:lastModifiedBy>Федя</cp:lastModifiedBy>
  <cp:revision>38</cp:revision>
  <dcterms:created xsi:type="dcterms:W3CDTF">2015-12-02T20:14:10Z</dcterms:created>
  <dcterms:modified xsi:type="dcterms:W3CDTF">2016-01-25T15:58:57Z</dcterms:modified>
</cp:coreProperties>
</file>