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9" r:id="rId7"/>
    <p:sldId id="270" r:id="rId8"/>
    <p:sldId id="273" r:id="rId9"/>
    <p:sldId id="274" r:id="rId10"/>
    <p:sldId id="275" r:id="rId11"/>
    <p:sldId id="276" r:id="rId12"/>
    <p:sldId id="261" r:id="rId13"/>
    <p:sldId id="262" r:id="rId14"/>
    <p:sldId id="271" r:id="rId15"/>
    <p:sldId id="263" r:id="rId16"/>
    <p:sldId id="277" r:id="rId17"/>
    <p:sldId id="278" r:id="rId18"/>
    <p:sldId id="279" r:id="rId19"/>
    <p:sldId id="280" r:id="rId20"/>
    <p:sldId id="264" r:id="rId21"/>
    <p:sldId id="265" r:id="rId22"/>
    <p:sldId id="268" r:id="rId23"/>
    <p:sldId id="266" r:id="rId24"/>
    <p:sldId id="26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690" y="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2AE5F-8606-4973-8EDA-3D12EFC99B7A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FFF62-B767-4DC4-A859-C2C84F24E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FFF62-B767-4DC4-A859-C2C84F24EF1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80584-358D-4974-B1AD-6660D9876C1E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14830-3A3F-44E2-88F5-910170DAC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80584-358D-4974-B1AD-6660D9876C1E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14830-3A3F-44E2-88F5-910170DAC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80584-358D-4974-B1AD-6660D9876C1E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14830-3A3F-44E2-88F5-910170DAC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80584-358D-4974-B1AD-6660D9876C1E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14830-3A3F-44E2-88F5-910170DAC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80584-358D-4974-B1AD-6660D9876C1E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14830-3A3F-44E2-88F5-910170DAC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80584-358D-4974-B1AD-6660D9876C1E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14830-3A3F-44E2-88F5-910170DAC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80584-358D-4974-B1AD-6660D9876C1E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14830-3A3F-44E2-88F5-910170DAC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80584-358D-4974-B1AD-6660D9876C1E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14830-3A3F-44E2-88F5-910170DAC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80584-358D-4974-B1AD-6660D9876C1E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14830-3A3F-44E2-88F5-910170DAC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80584-358D-4974-B1AD-6660D9876C1E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14830-3A3F-44E2-88F5-910170DAC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80584-358D-4974-B1AD-6660D9876C1E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14830-3A3F-44E2-88F5-910170DAC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80584-358D-4974-B1AD-6660D9876C1E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14830-3A3F-44E2-88F5-910170DAC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Моделирование фартука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16832"/>
            <a:ext cx="6400800" cy="42484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9" descr="467721_w640_h640_povar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916832"/>
            <a:ext cx="273630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Моделирование фартука</a:t>
            </a:r>
            <a:endParaRPr lang="ru-RU" dirty="0"/>
          </a:p>
        </p:txBody>
      </p:sp>
      <p:pic>
        <p:nvPicPr>
          <p:cNvPr id="4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1700808"/>
            <a:ext cx="4032447" cy="4525963"/>
          </a:xfrm>
          <a:noFill/>
        </p:spPr>
      </p:pic>
      <p:pic>
        <p:nvPicPr>
          <p:cNvPr id="5" name="Picture 12" descr="fartuk-1-300x2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2132856"/>
            <a:ext cx="4032250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Моделирование фартука</a:t>
            </a:r>
            <a:endParaRPr lang="ru-RU" dirty="0"/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399009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 Модель фарту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420888"/>
            <a:ext cx="3240286" cy="32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ФОРМА НАКЛАДНЫХ  КАРМАНОВ </a:t>
            </a:r>
            <a:endParaRPr lang="ru-RU" sz="2000" b="1" dirty="0">
              <a:solidFill>
                <a:srgbClr val="800000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Содержимое 3" descr="сканирование005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24744"/>
            <a:ext cx="2638425" cy="1076325"/>
          </a:xfrm>
          <a:prstGeom prst="rect">
            <a:avLst/>
          </a:prstGeom>
          <a:noFill/>
          <a:ln w="9525">
            <a:solidFill>
              <a:srgbClr val="8A5C2E"/>
            </a:solidFill>
            <a:miter lim="800000"/>
            <a:headEnd/>
            <a:tailEnd/>
          </a:ln>
        </p:spPr>
      </p:pic>
      <p:pic>
        <p:nvPicPr>
          <p:cNvPr id="6" name="Рисунок 17" descr="сканирование005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124744"/>
            <a:ext cx="2447925" cy="1090613"/>
          </a:xfrm>
          <a:prstGeom prst="rect">
            <a:avLst/>
          </a:prstGeom>
          <a:noFill/>
          <a:ln w="9525">
            <a:solidFill>
              <a:srgbClr val="8A5C2E"/>
            </a:solidFill>
            <a:miter lim="800000"/>
            <a:headEnd/>
            <a:tailEnd/>
          </a:ln>
        </p:spPr>
      </p:pic>
      <p:pic>
        <p:nvPicPr>
          <p:cNvPr id="7" name="Рисунок 15" descr="сканирование0055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1124744"/>
            <a:ext cx="2652712" cy="1079500"/>
          </a:xfrm>
          <a:prstGeom prst="rect">
            <a:avLst/>
          </a:prstGeom>
          <a:noFill/>
          <a:ln w="9525">
            <a:solidFill>
              <a:srgbClr val="8A5C2E"/>
            </a:solidFill>
            <a:miter lim="800000"/>
            <a:headEnd/>
            <a:tailEnd/>
          </a:ln>
        </p:spPr>
      </p:pic>
      <p:pic>
        <p:nvPicPr>
          <p:cNvPr id="10" name="Picture 7" descr="70кухонный фартук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2852936"/>
            <a:ext cx="1872208" cy="251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3 Модель фартук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760" y="2780928"/>
            <a:ext cx="216024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фартук-рис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0272" y="2780928"/>
            <a:ext cx="1857375" cy="2406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фартук-рис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2780928"/>
            <a:ext cx="1970087" cy="241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Моделирование фартука</a:t>
            </a:r>
            <a:endParaRPr lang="ru-RU" dirty="0"/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410445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3 Модель фарту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060848"/>
            <a:ext cx="3529459" cy="3627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Моделирование фартука</a:t>
            </a:r>
            <a:endParaRPr lang="ru-RU" dirty="0"/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40850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4 Модель фарту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36911"/>
            <a:ext cx="3528765" cy="316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hlink"/>
                </a:solidFill>
              </a:rPr>
              <a:t>Правила моделирования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92500" lnSpcReduction="20000"/>
          </a:bodyPr>
          <a:lstStyle/>
          <a:p>
            <a:pPr marL="533400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dirty="0" smtClean="0"/>
              <a:t>При изменении линий фартука, необходимо помнить, что форма деталей не должна быть разной: если нижняя часть имеет полукруглую, треугольную, или прямоугольную форму, то карманы, или нагрудник должны иметь ту же форму.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dirty="0" smtClean="0"/>
              <a:t>Если фартук шьется из пестрой ткани, отделку следует сделать одноцветной, причем она должна совпадать с одной из красок ткани. 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dirty="0" smtClean="0"/>
              <a:t>Чем ярче и крупнее рисунок основной ткани, тем меньше должно быть отделочной ткани. 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dirty="0" smtClean="0"/>
              <a:t>Ткани ярких расцветок лучше сочетать с менее ярким, белым, черным или серым цветом. 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dirty="0" smtClean="0"/>
              <a:t>Бледные бесцветные ткани хорошо оживить яркой отделкой: аппликация, вышивка, тесьма и т.п..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hlink"/>
                </a:solidFill>
              </a:rPr>
              <a:t>Эскиз 1</a:t>
            </a:r>
            <a:endParaRPr lang="ru-RU" dirty="0"/>
          </a:p>
        </p:txBody>
      </p:sp>
      <p:pic>
        <p:nvPicPr>
          <p:cNvPr id="4" name="Picture 4" descr="Отсканировано 2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3612" y="1447006"/>
            <a:ext cx="467677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hlink"/>
                </a:solidFill>
              </a:rPr>
              <a:t>Сравнить чертеж с эскизом.</a:t>
            </a:r>
            <a:r>
              <a:rPr lang="ru-RU" sz="3200" i="1" dirty="0" smtClean="0">
                <a:solidFill>
                  <a:schemeClr val="hlink"/>
                </a:solidFill>
              </a:rPr>
              <a:t> </a:t>
            </a:r>
            <a:r>
              <a:rPr lang="ru-RU" sz="3200" dirty="0" smtClean="0">
                <a:solidFill>
                  <a:schemeClr val="hlink"/>
                </a:solidFill>
              </a:rPr>
              <a:t/>
            </a:r>
            <a:br>
              <a:rPr lang="ru-RU" sz="3200" dirty="0" smtClean="0">
                <a:solidFill>
                  <a:schemeClr val="hlink"/>
                </a:solidFill>
              </a:rPr>
            </a:br>
            <a:r>
              <a:rPr lang="ru-RU" sz="3200" dirty="0" smtClean="0">
                <a:solidFill>
                  <a:schemeClr val="hlink"/>
                </a:solidFill>
              </a:rPr>
              <a:t>Нанести новые линии</a:t>
            </a:r>
            <a:endParaRPr lang="ru-RU" sz="3200" dirty="0"/>
          </a:p>
        </p:txBody>
      </p:sp>
      <p:pic>
        <p:nvPicPr>
          <p:cNvPr id="4" name="Picture 4" descr="Отсканировано 2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3816425" cy="418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11560" y="1556792"/>
            <a:ext cx="4123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Вырезать из цветной бумаги и наклеить</a:t>
            </a:r>
          </a:p>
        </p:txBody>
      </p:sp>
      <p:pic>
        <p:nvPicPr>
          <p:cNvPr id="6" name="Picture 8" descr="Отсканировано 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060848"/>
            <a:ext cx="3733800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hlink"/>
                </a:solidFill>
              </a:rPr>
              <a:t>Эскиз 2</a:t>
            </a:r>
            <a:endParaRPr lang="ru-RU" dirty="0"/>
          </a:p>
        </p:txBody>
      </p:sp>
      <p:pic>
        <p:nvPicPr>
          <p:cNvPr id="4" name="Picture 4" descr="Отсканировано 2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3"/>
            <a:ext cx="3600400" cy="4320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Отсканировано 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1196753"/>
            <a:ext cx="3816994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hlink"/>
                </a:solidFill>
              </a:rPr>
              <a:t>Эскиз 3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3244334"/>
            <a:ext cx="1589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5" name="Picture 4" descr="Отсканировано 2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255713"/>
            <a:ext cx="425956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Моделирование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682752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процесс изменения чертежа выкройки в соответствии с выбранной моделью   </a:t>
            </a:r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5" y="1412776"/>
            <a:ext cx="396044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Инструктаж по технике безопасности.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525963"/>
          </a:xfrm>
        </p:spPr>
        <p:txBody>
          <a:bodyPr>
            <a:normAutofit/>
          </a:bodyPr>
          <a:lstStyle/>
          <a:p>
            <a:pPr>
              <a:buFontTx/>
              <a:buAutoNum type="arabicPeriod"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Класть ножницы сомкнутыми лезвиями от работающего.</a:t>
            </a:r>
          </a:p>
          <a:p>
            <a:pPr>
              <a:buFontTx/>
              <a:buAutoNum type="arabicPeriod"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Передают ножницы кольцами вперёд, держась за сомкнутые лезвия.</a:t>
            </a:r>
          </a:p>
          <a:p>
            <a:pPr>
              <a:buNone/>
            </a:pPr>
            <a:endParaRPr lang="ru-RU" dirty="0"/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5364088" y="1628775"/>
            <a:ext cx="3329062" cy="4824413"/>
            <a:chOff x="431" y="1026"/>
            <a:chExt cx="1689" cy="2427"/>
          </a:xfrm>
        </p:grpSpPr>
        <p:pic>
          <p:nvPicPr>
            <p:cNvPr id="5" name="Picture 4" descr="File35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1" y="1026"/>
              <a:ext cx="1689" cy="2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431" y="1026"/>
              <a:ext cx="998" cy="8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431" y="1842"/>
              <a:ext cx="680" cy="81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31" y="2659"/>
              <a:ext cx="226" cy="77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292" y="1344"/>
              <a:ext cx="363" cy="49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111" y="1162"/>
              <a:ext cx="409" cy="18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 rot="2549694">
              <a:off x="839" y="2704"/>
              <a:ext cx="227" cy="49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 rot="2326571">
              <a:off x="567" y="2387"/>
              <a:ext cx="409" cy="907"/>
            </a:xfrm>
            <a:prstGeom prst="moon">
              <a:avLst>
                <a:gd name="adj" fmla="val 5000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 rot="15772830">
              <a:off x="725" y="3000"/>
              <a:ext cx="227" cy="544"/>
            </a:xfrm>
            <a:prstGeom prst="moon">
              <a:avLst>
                <a:gd name="adj" fmla="val 5000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1429" y="1026"/>
              <a:ext cx="181" cy="4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 rot="-1377524">
              <a:off x="1338" y="1071"/>
              <a:ext cx="226" cy="4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Организация рабочего места.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988840"/>
            <a:ext cx="4572000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ru-RU" sz="24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Рабочее место должно быть хорошо освещено, свет должен падать с левой стороны.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ru-RU" sz="24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Расстояние от глаз до работы должно составлять примерно 30 сантиметров.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ru-RU" sz="24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Сидеть надо прямо, касаясь корпусом спинки стула.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ru-RU" sz="24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Во время работы соблюдать порядок на рабочем месте</a:t>
            </a:r>
            <a:endParaRPr lang="ru-RU" sz="24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5364088" y="1556792"/>
            <a:ext cx="3441948" cy="44644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ПРАКТИЧЕСКАЯ РАБОТА: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Выполнение образца</a:t>
            </a:r>
            <a:r>
              <a:rPr lang="ru-RU" dirty="0"/>
              <a:t> Ваша задача при помощи лекала вырезать модель фартука из цветной бумаги, нанести линии нужного вам фасона, изготовить задуманное лекало. Вырезать его и оформить работу в тетради. Приклеить изготовленное лекало фартука в тетрадь в соответствии с вашим эскизом. </a:t>
            </a:r>
          </a:p>
          <a:p>
            <a:r>
              <a:rPr lang="ru-RU" dirty="0" smtClean="0"/>
              <a:t>Результатом </a:t>
            </a:r>
            <a:r>
              <a:rPr lang="ru-RU" dirty="0"/>
              <a:t>выполнения практической работы должен быть образец модели.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Рефлексия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0" hangingPunc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было интересно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</a:rPr>
              <a:t>…</a:t>
            </a:r>
            <a:r>
              <a:rPr lang="ru-RU" dirty="0" smtClean="0">
                <a:solidFill>
                  <a:srgbClr val="C05E00"/>
                </a:solidFill>
                <a:latin typeface="Times New Roman" pitchFamily="18" charset="0"/>
              </a:rPr>
              <a:t>      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было трудно…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  <a:p>
            <a:pPr eaLnBrk="0" hangingPunct="0"/>
            <a:endParaRPr lang="ru-RU" dirty="0">
              <a:solidFill>
                <a:srgbClr val="C05E00"/>
              </a:solidFill>
              <a:latin typeface="Times New Roman" pitchFamily="18" charset="0"/>
            </a:endParaRPr>
          </a:p>
        </p:txBody>
      </p:sp>
      <p:pic>
        <p:nvPicPr>
          <p:cNvPr id="4" name="Picture 29" descr="Большие смайлики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692696"/>
            <a:ext cx="1582539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11560" y="3068960"/>
            <a:ext cx="1740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я научилась…</a:t>
            </a:r>
            <a:r>
              <a:rPr lang="ru-RU" b="1" dirty="0" smtClean="0">
                <a:solidFill>
                  <a:srgbClr val="C05E00"/>
                </a:solidFill>
                <a:latin typeface="Times New Roman" pitchFamily="18" charset="0"/>
              </a:rPr>
              <a:t> </a:t>
            </a:r>
            <a:endParaRPr lang="ru-RU" b="1" dirty="0">
              <a:solidFill>
                <a:srgbClr val="C05E00"/>
              </a:solidFill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84168" y="3212976"/>
            <a:ext cx="1904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теперь я могу…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8" name="Picture 22" descr="278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420888"/>
            <a:ext cx="2016224" cy="215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 rot="10800000" flipV="1">
            <a:off x="539552" y="4653136"/>
            <a:ext cx="20162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мне захотелось… </a:t>
            </a:r>
            <a:endParaRPr lang="ru-RU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84168" y="4509120"/>
            <a:ext cx="2160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меня удивило…</a:t>
            </a:r>
            <a:r>
              <a:rPr lang="ru-RU" dirty="0" smtClean="0">
                <a:solidFill>
                  <a:srgbClr val="C05E00"/>
                </a:solidFill>
                <a:latin typeface="Times New Roman" pitchFamily="18" charset="0"/>
              </a:rPr>
              <a:t> </a:t>
            </a:r>
            <a:endParaRPr lang="ru-RU" dirty="0">
              <a:solidFill>
                <a:srgbClr val="C05E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Домашнее задание: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Найти в интернете краткие истории знаменитых модельеров.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Принести </a:t>
            </a:r>
            <a:r>
              <a:rPr lang="ru-RU" dirty="0"/>
              <a:t>ткань, выкройку своего фартука. 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Профессии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Художник-модельер – моделирует одежду </a:t>
            </a:r>
          </a:p>
          <a:p>
            <a:r>
              <a:rPr lang="ru-RU" dirty="0" smtClean="0"/>
              <a:t>Художник – конструктор – изготовляет чертежи и выкройки.</a:t>
            </a:r>
          </a:p>
          <a:p>
            <a:r>
              <a:rPr lang="ru-RU" dirty="0" smtClean="0"/>
              <a:t>Технолог швейного производства – разрабатывает последовательность изготовления одежды, согласно чертежам.</a:t>
            </a:r>
          </a:p>
          <a:p>
            <a:r>
              <a:rPr lang="ru-RU" dirty="0" smtClean="0"/>
              <a:t>Швея – выполняет швейные операции.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Модели фартуков</a:t>
            </a:r>
            <a:endParaRPr lang="ru-RU" dirty="0"/>
          </a:p>
        </p:txBody>
      </p:sp>
      <p:pic>
        <p:nvPicPr>
          <p:cNvPr id="4" name="Picture 7" descr="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996952"/>
            <a:ext cx="252028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924944"/>
            <a:ext cx="252028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idei_fartukov-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268760"/>
            <a:ext cx="331236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Моделирование  деталей фартука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435280" cy="485740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Нижней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части фартука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059832" y="1916832"/>
            <a:ext cx="2879725" cy="2089150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dirty="0" err="1">
                <a:solidFill>
                  <a:schemeClr val="tx1"/>
                </a:solidFill>
                <a:latin typeface="Arial" charset="0"/>
              </a:rPr>
              <a:t>Основа-выкройки</a:t>
            </a:r>
            <a:r>
              <a:rPr lang="ru-RU" dirty="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Arial" charset="0"/>
              </a:rPr>
              <a:t>нижней части фартука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23528" y="2276872"/>
            <a:ext cx="2017713" cy="1368425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660232" y="2276872"/>
            <a:ext cx="2017712" cy="1368227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23528" y="4437112"/>
            <a:ext cx="2017713" cy="1368425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  <a:extLst>
            <a:ext uri="{AF507438-7753-43E0-B8FC-AC1667EBCBE1}"/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ru-RU" dirty="0">
              <a:latin typeface="Arial" charset="0"/>
            </a:endParaRPr>
          </a:p>
          <a:p>
            <a:pPr algn="ctr">
              <a:defRPr/>
            </a:pPr>
            <a:endParaRPr lang="ru-RU" dirty="0">
              <a:latin typeface="Arial" charset="0"/>
            </a:endParaRPr>
          </a:p>
          <a:p>
            <a:pPr algn="ctr">
              <a:defRPr/>
            </a:pPr>
            <a:endParaRPr lang="ru-RU" dirty="0">
              <a:latin typeface="Arial" charset="0"/>
            </a:endParaRPr>
          </a:p>
          <a:p>
            <a:pPr algn="ctr">
              <a:defRPr/>
            </a:pPr>
            <a:r>
              <a:rPr lang="ru-RU" b="1" dirty="0">
                <a:latin typeface="+mn-lt"/>
              </a:rPr>
              <a:t>оборка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563888" y="4437112"/>
            <a:ext cx="2017712" cy="1368425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948265" y="4365104"/>
            <a:ext cx="1800200" cy="1368425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>
                <a:latin typeface="Arial" charset="0"/>
              </a:rPr>
              <a:t>?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83568" y="4005064"/>
            <a:ext cx="1050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/>
              <a:t>отрезать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827584" y="3501008"/>
            <a:ext cx="216024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7" idx="1"/>
            <a:endCxn id="7" idx="2"/>
          </p:cNvCxnSpPr>
          <p:nvPr/>
        </p:nvCxnSpPr>
        <p:spPr>
          <a:xfrm>
            <a:off x="323528" y="2961085"/>
            <a:ext cx="1008857" cy="6842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7" idx="3"/>
            <a:endCxn id="7" idx="2"/>
          </p:cNvCxnSpPr>
          <p:nvPr/>
        </p:nvCxnSpPr>
        <p:spPr>
          <a:xfrm flipH="1">
            <a:off x="1332385" y="2961085"/>
            <a:ext cx="1008856" cy="6842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7308304" y="2276872"/>
            <a:ext cx="0" cy="136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8028384" y="2276872"/>
            <a:ext cx="0" cy="136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>
            <a:off x="6660232" y="2780928"/>
            <a:ext cx="648072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8028384" y="2780928"/>
            <a:ext cx="648072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олилиния 59"/>
          <p:cNvSpPr/>
          <p:nvPr/>
        </p:nvSpPr>
        <p:spPr>
          <a:xfrm>
            <a:off x="3563888" y="5373216"/>
            <a:ext cx="2092491" cy="410028"/>
          </a:xfrm>
          <a:custGeom>
            <a:avLst/>
            <a:gdLst>
              <a:gd name="connsiteX0" fmla="*/ 0 w 2171699"/>
              <a:gd name="connsiteY0" fmla="*/ 70757 h 410028"/>
              <a:gd name="connsiteX1" fmla="*/ 1153885 w 2171699"/>
              <a:gd name="connsiteY1" fmla="*/ 408214 h 410028"/>
              <a:gd name="connsiteX2" fmla="*/ 2024742 w 2171699"/>
              <a:gd name="connsiteY2" fmla="*/ 59871 h 410028"/>
              <a:gd name="connsiteX3" fmla="*/ 2035628 w 2171699"/>
              <a:gd name="connsiteY3" fmla="*/ 48985 h 410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1699" h="410028">
                <a:moveTo>
                  <a:pt x="0" y="70757"/>
                </a:moveTo>
                <a:cubicBezTo>
                  <a:pt x="408214" y="240392"/>
                  <a:pt x="816428" y="410028"/>
                  <a:pt x="1153885" y="408214"/>
                </a:cubicBezTo>
                <a:cubicBezTo>
                  <a:pt x="1491342" y="406400"/>
                  <a:pt x="1877785" y="119743"/>
                  <a:pt x="2024742" y="59871"/>
                </a:cubicBezTo>
                <a:cubicBezTo>
                  <a:pt x="2171699" y="0"/>
                  <a:pt x="2103663" y="24492"/>
                  <a:pt x="2035628" y="4898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Rectangle 20"/>
          <p:cNvSpPr>
            <a:spLocks noChangeArrowheads="1"/>
          </p:cNvSpPr>
          <p:nvPr/>
        </p:nvSpPr>
        <p:spPr bwMode="auto">
          <a:xfrm>
            <a:off x="4067944" y="4869160"/>
            <a:ext cx="1081088" cy="5048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72" name="Полилиния 71"/>
          <p:cNvSpPr/>
          <p:nvPr/>
        </p:nvSpPr>
        <p:spPr>
          <a:xfrm>
            <a:off x="4067944" y="5085184"/>
            <a:ext cx="1099458" cy="288032"/>
          </a:xfrm>
          <a:custGeom>
            <a:avLst/>
            <a:gdLst>
              <a:gd name="connsiteX0" fmla="*/ 0 w 1099458"/>
              <a:gd name="connsiteY0" fmla="*/ 32657 h 136071"/>
              <a:gd name="connsiteX1" fmla="*/ 620486 w 1099458"/>
              <a:gd name="connsiteY1" fmla="*/ 130628 h 136071"/>
              <a:gd name="connsiteX2" fmla="*/ 1099458 w 1099458"/>
              <a:gd name="connsiteY2" fmla="*/ 0 h 13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9458" h="136071">
                <a:moveTo>
                  <a:pt x="0" y="32657"/>
                </a:moveTo>
                <a:cubicBezTo>
                  <a:pt x="218621" y="84364"/>
                  <a:pt x="437243" y="136071"/>
                  <a:pt x="620486" y="130628"/>
                </a:cubicBezTo>
                <a:cubicBezTo>
                  <a:pt x="803729" y="125185"/>
                  <a:pt x="1023258" y="23586"/>
                  <a:pt x="1099458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6804248" y="4005064"/>
            <a:ext cx="1693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/>
              <a:t>место кармана</a:t>
            </a:r>
          </a:p>
        </p:txBody>
      </p:sp>
      <p:cxnSp>
        <p:nvCxnSpPr>
          <p:cNvPr id="75" name="Прямая со стрелкой 74"/>
          <p:cNvCxnSpPr/>
          <p:nvPr/>
        </p:nvCxnSpPr>
        <p:spPr>
          <a:xfrm flipV="1">
            <a:off x="7884368" y="3284984"/>
            <a:ext cx="44963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 flipV="1">
            <a:off x="6948264" y="3212976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>
            <a:off x="4788024" y="5013176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Прямоугольник 81"/>
          <p:cNvSpPr/>
          <p:nvPr/>
        </p:nvSpPr>
        <p:spPr>
          <a:xfrm rot="10800000" flipV="1">
            <a:off x="2411760" y="4820961"/>
            <a:ext cx="1296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/>
              <a:t>разрезать</a:t>
            </a:r>
          </a:p>
        </p:txBody>
      </p:sp>
      <p:cxnSp>
        <p:nvCxnSpPr>
          <p:cNvPr id="87" name="Прямая соединительная линия 86"/>
          <p:cNvCxnSpPr/>
          <p:nvPr/>
        </p:nvCxnSpPr>
        <p:spPr>
          <a:xfrm>
            <a:off x="323528" y="5373216"/>
            <a:ext cx="31683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3491880" y="5517232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2267744" y="5805264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>
            <a:stCxn id="82" idx="3"/>
          </p:cNvCxnSpPr>
          <p:nvPr/>
        </p:nvCxnSpPr>
        <p:spPr>
          <a:xfrm flipH="1">
            <a:off x="1187624" y="5005627"/>
            <a:ext cx="1224136" cy="5836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Прямоугольник 93"/>
          <p:cNvSpPr/>
          <p:nvPr/>
        </p:nvSpPr>
        <p:spPr>
          <a:xfrm>
            <a:off x="3950676" y="3244334"/>
            <a:ext cx="11253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b="1" dirty="0"/>
          </a:p>
        </p:txBody>
      </p:sp>
      <p:cxnSp>
        <p:nvCxnSpPr>
          <p:cNvPr id="101" name="Прямая соединительная линия 100"/>
          <p:cNvCxnSpPr/>
          <p:nvPr/>
        </p:nvCxnSpPr>
        <p:spPr>
          <a:xfrm flipV="1">
            <a:off x="3491880" y="537321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2267744" y="5949280"/>
            <a:ext cx="124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/>
              <a:t>прибавить</a:t>
            </a:r>
          </a:p>
        </p:txBody>
      </p:sp>
      <p:cxnSp>
        <p:nvCxnSpPr>
          <p:cNvPr id="37" name="Прямая со стрелкой 36"/>
          <p:cNvCxnSpPr/>
          <p:nvPr/>
        </p:nvCxnSpPr>
        <p:spPr>
          <a:xfrm flipV="1">
            <a:off x="2771800" y="566124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3995936" y="3212976"/>
            <a:ext cx="360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Arial" charset="0"/>
            </a:endParaRPr>
          </a:p>
        </p:txBody>
      </p:sp>
      <p:cxnSp>
        <p:nvCxnSpPr>
          <p:cNvPr id="50" name="Прямая со стрелкой 49"/>
          <p:cNvCxnSpPr/>
          <p:nvPr/>
        </p:nvCxnSpPr>
        <p:spPr>
          <a:xfrm flipH="1">
            <a:off x="4572000" y="4221088"/>
            <a:ext cx="237626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5724128" y="4941168"/>
            <a:ext cx="1120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charset="0"/>
              </a:rPr>
              <a:t>отрезать</a:t>
            </a:r>
            <a:endParaRPr lang="ru-RU" dirty="0">
              <a:latin typeface="Arial" charset="0"/>
            </a:endParaRPr>
          </a:p>
        </p:txBody>
      </p:sp>
      <p:cxnSp>
        <p:nvCxnSpPr>
          <p:cNvPr id="55" name="Прямая со стрелкой 54"/>
          <p:cNvCxnSpPr>
            <a:stCxn id="53" idx="1"/>
          </p:cNvCxnSpPr>
          <p:nvPr/>
        </p:nvCxnSpPr>
        <p:spPr>
          <a:xfrm flipH="1">
            <a:off x="5076056" y="5125834"/>
            <a:ext cx="648072" cy="1753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H="1">
            <a:off x="5364088" y="5157192"/>
            <a:ext cx="57606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3707904" y="594928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V="1">
            <a:off x="3563888" y="5589240"/>
            <a:ext cx="216024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V="1">
            <a:off x="3851920" y="5661248"/>
            <a:ext cx="72008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H="1" flipV="1">
            <a:off x="5292080" y="5661248"/>
            <a:ext cx="72008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V="1">
            <a:off x="4139952" y="5229200"/>
            <a:ext cx="72008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H="1" flipV="1">
            <a:off x="5004048" y="5301208"/>
            <a:ext cx="72008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Моделирование  деталей фартука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Нагрудник                                                    </a:t>
            </a:r>
            <a:r>
              <a:rPr lang="ru-RU" sz="1600" dirty="0" smtClean="0">
                <a:latin typeface="Arial" charset="0"/>
              </a:rPr>
              <a:t>отрезать</a:t>
            </a:r>
            <a:endParaRPr lang="ru-RU" sz="1600" dirty="0" smtClean="0">
              <a:latin typeface="Arial" charset="0"/>
            </a:endParaRPr>
          </a:p>
          <a:p>
            <a:pPr>
              <a:buNone/>
            </a:pPr>
            <a:endParaRPr lang="ru-RU" b="1" dirty="0" smtClean="0"/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 rot="10800000">
            <a:off x="611560" y="2564904"/>
            <a:ext cx="1296987" cy="11525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2132856"/>
            <a:ext cx="1242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 smtClean="0"/>
              <a:t>прибавить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619672" y="2564904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907704" y="2564904"/>
            <a:ext cx="0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611560" y="2564904"/>
            <a:ext cx="0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11560" y="2564904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utoShape 5"/>
          <p:cNvSpPr>
            <a:spLocks noChangeArrowheads="1"/>
          </p:cNvSpPr>
          <p:nvPr/>
        </p:nvSpPr>
        <p:spPr bwMode="auto">
          <a:xfrm rot="10800000">
            <a:off x="3563938" y="1989138"/>
            <a:ext cx="2305050" cy="1655762"/>
          </a:xfrm>
          <a:custGeom>
            <a:avLst/>
            <a:gdLst>
              <a:gd name="T0" fmla="*/ 2016919 w 21600"/>
              <a:gd name="T1" fmla="*/ 827881 h 21600"/>
              <a:gd name="T2" fmla="*/ 1152525 w 21600"/>
              <a:gd name="T3" fmla="*/ 1655762 h 21600"/>
              <a:gd name="T4" fmla="*/ 288131 w 21600"/>
              <a:gd name="T5" fmla="*/ 827881 h 21600"/>
              <a:gd name="T6" fmla="*/ 115252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  <a:extLst>
            <a:ext uri="{AF507438-7753-43E0-B8FC-AC1667EBCBE1}"/>
          </a:ex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10800000" wrap="none" anchor="ctr"/>
          <a:lstStyle/>
          <a:p>
            <a:pPr algn="ctr">
              <a:defRPr/>
            </a:pPr>
            <a:endParaRPr lang="ru-RU" dirty="0">
              <a:latin typeface="Arial" charset="0"/>
            </a:endParaRPr>
          </a:p>
          <a:p>
            <a:pPr algn="ctr">
              <a:defRPr/>
            </a:pPr>
            <a:endParaRPr lang="ru-RU" dirty="0">
              <a:latin typeface="Arial" charset="0"/>
            </a:endParaRPr>
          </a:p>
          <a:p>
            <a:pPr algn="ctr">
              <a:defRPr/>
            </a:pPr>
            <a:endParaRPr lang="ru-RU" dirty="0">
              <a:latin typeface="Arial" charset="0"/>
            </a:endParaRPr>
          </a:p>
          <a:p>
            <a:pPr algn="ctr">
              <a:defRPr/>
            </a:pPr>
            <a:endParaRPr lang="ru-RU" dirty="0">
              <a:latin typeface="Arial" charset="0"/>
            </a:endParaRPr>
          </a:p>
          <a:p>
            <a:pPr algn="ctr">
              <a:defRPr/>
            </a:pPr>
            <a:r>
              <a:rPr lang="ru-RU" b="1" dirty="0">
                <a:latin typeface="+mn-lt"/>
              </a:rPr>
              <a:t>Основа-выкройки</a:t>
            </a:r>
          </a:p>
          <a:p>
            <a:pPr algn="ctr">
              <a:defRPr/>
            </a:pPr>
            <a:r>
              <a:rPr lang="ru-RU" b="1" dirty="0">
                <a:latin typeface="+mn-lt"/>
              </a:rPr>
              <a:t>нагрудника</a:t>
            </a:r>
          </a:p>
        </p:txBody>
      </p:sp>
      <p:sp>
        <p:nvSpPr>
          <p:cNvPr id="23" name="AutoShape 10"/>
          <p:cNvSpPr>
            <a:spLocks noChangeArrowheads="1"/>
          </p:cNvSpPr>
          <p:nvPr/>
        </p:nvSpPr>
        <p:spPr bwMode="auto">
          <a:xfrm rot="10800000">
            <a:off x="7019925" y="2276475"/>
            <a:ext cx="1296988" cy="11525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4" name="AutoShape 7"/>
          <p:cNvSpPr>
            <a:spLocks noChangeArrowheads="1"/>
          </p:cNvSpPr>
          <p:nvPr/>
        </p:nvSpPr>
        <p:spPr bwMode="auto">
          <a:xfrm rot="10800000">
            <a:off x="611188" y="4581525"/>
            <a:ext cx="1296987" cy="11525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5" name="AutoShape 8"/>
          <p:cNvSpPr>
            <a:spLocks noChangeArrowheads="1"/>
          </p:cNvSpPr>
          <p:nvPr/>
        </p:nvSpPr>
        <p:spPr bwMode="auto">
          <a:xfrm rot="10800000">
            <a:off x="3851275" y="4652963"/>
            <a:ext cx="1296988" cy="11525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6" name="Rectangle 14"/>
          <p:cNvSpPr>
            <a:spLocks noChangeArrowheads="1"/>
          </p:cNvSpPr>
          <p:nvPr/>
        </p:nvSpPr>
        <p:spPr bwMode="auto">
          <a:xfrm>
            <a:off x="4067175" y="5084763"/>
            <a:ext cx="865188" cy="720725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  <a:extLst>
            <a:ext uri="{AF507438-7753-43E0-B8FC-AC1667EBCBE1}"/>
          </a:ex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dirty="0">
                <a:latin typeface="Arial" charset="0"/>
              </a:rPr>
              <a:t>карман</a:t>
            </a:r>
          </a:p>
        </p:txBody>
      </p:sp>
      <p:sp>
        <p:nvSpPr>
          <p:cNvPr id="27" name="AutoShape 9"/>
          <p:cNvSpPr>
            <a:spLocks noChangeArrowheads="1"/>
          </p:cNvSpPr>
          <p:nvPr/>
        </p:nvSpPr>
        <p:spPr bwMode="auto">
          <a:xfrm rot="10800000">
            <a:off x="7164388" y="4581525"/>
            <a:ext cx="1296987" cy="11525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6228184" y="3501008"/>
            <a:ext cx="13033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ru-RU" b="1" dirty="0" smtClean="0">
                <a:latin typeface="+mn-lt"/>
              </a:rPr>
              <a:t>прибавить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292080" y="5013176"/>
            <a:ext cx="1152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/>
              <a:t>добавить</a:t>
            </a:r>
          </a:p>
          <a:p>
            <a:pPr>
              <a:defRPr/>
            </a:pPr>
            <a:r>
              <a:rPr lang="ru-RU" b="1" dirty="0" smtClean="0"/>
              <a:t>карман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195736" y="4005064"/>
            <a:ext cx="1050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/>
              <a:t>отрезать</a:t>
            </a:r>
          </a:p>
        </p:txBody>
      </p:sp>
      <p:cxnSp>
        <p:nvCxnSpPr>
          <p:cNvPr id="36" name="Прямая со стрелкой 35"/>
          <p:cNvCxnSpPr>
            <a:stCxn id="5" idx="1"/>
          </p:cNvCxnSpPr>
          <p:nvPr/>
        </p:nvCxnSpPr>
        <p:spPr>
          <a:xfrm flipH="1">
            <a:off x="755576" y="2317522"/>
            <a:ext cx="1368152" cy="3913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1763688" y="2348880"/>
            <a:ext cx="50405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олилиния 38"/>
          <p:cNvSpPr/>
          <p:nvPr/>
        </p:nvSpPr>
        <p:spPr>
          <a:xfrm>
            <a:off x="892629" y="4570186"/>
            <a:ext cx="751114" cy="165100"/>
          </a:xfrm>
          <a:custGeom>
            <a:avLst/>
            <a:gdLst>
              <a:gd name="connsiteX0" fmla="*/ 0 w 751114"/>
              <a:gd name="connsiteY0" fmla="*/ 154214 h 165100"/>
              <a:gd name="connsiteX1" fmla="*/ 359228 w 751114"/>
              <a:gd name="connsiteY1" fmla="*/ 1814 h 165100"/>
              <a:gd name="connsiteX2" fmla="*/ 751114 w 751114"/>
              <a:gd name="connsiteY2" fmla="*/ 165100 h 16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1114" h="165100">
                <a:moveTo>
                  <a:pt x="0" y="154214"/>
                </a:moveTo>
                <a:cubicBezTo>
                  <a:pt x="117021" y="77107"/>
                  <a:pt x="234042" y="0"/>
                  <a:pt x="359228" y="1814"/>
                </a:cubicBezTo>
                <a:cubicBezTo>
                  <a:pt x="484414" y="3628"/>
                  <a:pt x="689428" y="136072"/>
                  <a:pt x="751114" y="16510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3" name="Прямая со стрелкой 42"/>
          <p:cNvCxnSpPr>
            <a:stCxn id="30" idx="1"/>
          </p:cNvCxnSpPr>
          <p:nvPr/>
        </p:nvCxnSpPr>
        <p:spPr>
          <a:xfrm flipH="1">
            <a:off x="971600" y="4189730"/>
            <a:ext cx="1224136" cy="4634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H="1">
            <a:off x="1547664" y="4293096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7380312" y="2276872"/>
            <a:ext cx="36004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H="1">
            <a:off x="7740352" y="2276872"/>
            <a:ext cx="216024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7740352" y="198884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H="1">
            <a:off x="4644008" y="5229200"/>
            <a:ext cx="792088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V="1">
            <a:off x="8028384" y="4005064"/>
            <a:ext cx="144016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8172400" y="4005064"/>
            <a:ext cx="432048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H="1">
            <a:off x="8460432" y="4221088"/>
            <a:ext cx="144016" cy="151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flipH="1" flipV="1">
            <a:off x="7452320" y="4005064"/>
            <a:ext cx="144016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flipH="1">
            <a:off x="7020272" y="4005064"/>
            <a:ext cx="432048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7020272" y="4221088"/>
            <a:ext cx="144016" cy="151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>
            <a:off x="7308304" y="3717032"/>
            <a:ext cx="100811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>
            <a:off x="7020272" y="3789040"/>
            <a:ext cx="14401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Моделирование  деталей фартука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Карман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259632" y="2564904"/>
            <a:ext cx="1150937" cy="1150938"/>
          </a:xfrm>
          <a:prstGeom prst="rect">
            <a:avLst/>
          </a:prstGeom>
          <a:ln>
            <a:prstDash val="solid"/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563888" y="2060575"/>
            <a:ext cx="2160240" cy="16557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dirty="0">
                <a:latin typeface="Arial" charset="0"/>
              </a:rPr>
              <a:t>Основа-выкройка</a:t>
            </a:r>
          </a:p>
          <a:p>
            <a:pPr algn="ctr"/>
            <a:r>
              <a:rPr lang="ru-RU" dirty="0">
                <a:latin typeface="Arial" charset="0"/>
              </a:rPr>
              <a:t>кармана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804248" y="2492896"/>
            <a:ext cx="1224136" cy="11525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59632" y="4293096"/>
            <a:ext cx="1152525" cy="1223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4067944" y="4221088"/>
            <a:ext cx="1079500" cy="11525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444208" y="4365104"/>
            <a:ext cx="1008062" cy="11525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7452320" y="4365104"/>
            <a:ext cx="1008063" cy="11525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cxnSp>
        <p:nvCxnSpPr>
          <p:cNvPr id="12" name="Прямая соединительная линия 11"/>
          <p:cNvCxnSpPr>
            <a:endCxn id="4" idx="3"/>
          </p:cNvCxnSpPr>
          <p:nvPr/>
        </p:nvCxnSpPr>
        <p:spPr>
          <a:xfrm>
            <a:off x="1259632" y="2564904"/>
            <a:ext cx="1150937" cy="5754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804248" y="2924944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endCxn id="7" idx="2"/>
          </p:cNvCxnSpPr>
          <p:nvPr/>
        </p:nvCxnSpPr>
        <p:spPr>
          <a:xfrm>
            <a:off x="1260252" y="5156795"/>
            <a:ext cx="575643" cy="360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endCxn id="7" idx="2"/>
          </p:cNvCxnSpPr>
          <p:nvPr/>
        </p:nvCxnSpPr>
        <p:spPr>
          <a:xfrm flipH="1">
            <a:off x="1835895" y="5156795"/>
            <a:ext cx="576485" cy="360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endCxn id="9" idx="2"/>
          </p:cNvCxnSpPr>
          <p:nvPr/>
        </p:nvCxnSpPr>
        <p:spPr>
          <a:xfrm>
            <a:off x="6444753" y="5301381"/>
            <a:ext cx="503486" cy="216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endCxn id="10" idx="2"/>
          </p:cNvCxnSpPr>
          <p:nvPr/>
        </p:nvCxnSpPr>
        <p:spPr>
          <a:xfrm flipH="1">
            <a:off x="7956352" y="5301381"/>
            <a:ext cx="504675" cy="216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3779912" y="5661249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charset="0"/>
              </a:rPr>
              <a:t>примеры</a:t>
            </a:r>
            <a:endParaRPr lang="ru-RU" sz="2400" dirty="0">
              <a:latin typeface="Arial" charset="0"/>
            </a:endParaRPr>
          </a:p>
        </p:txBody>
      </p:sp>
      <p:sp>
        <p:nvSpPr>
          <p:cNvPr id="31" name="Полилиния 30"/>
          <p:cNvSpPr/>
          <p:nvPr/>
        </p:nvSpPr>
        <p:spPr>
          <a:xfrm>
            <a:off x="4049486" y="4865914"/>
            <a:ext cx="1088571" cy="507302"/>
          </a:xfrm>
          <a:custGeom>
            <a:avLst/>
            <a:gdLst>
              <a:gd name="connsiteX0" fmla="*/ 0 w 1088571"/>
              <a:gd name="connsiteY0" fmla="*/ 0 h 649514"/>
              <a:gd name="connsiteX1" fmla="*/ 272143 w 1088571"/>
              <a:gd name="connsiteY1" fmla="*/ 522515 h 649514"/>
              <a:gd name="connsiteX2" fmla="*/ 794657 w 1088571"/>
              <a:gd name="connsiteY2" fmla="*/ 566057 h 649514"/>
              <a:gd name="connsiteX3" fmla="*/ 1088571 w 1088571"/>
              <a:gd name="connsiteY3" fmla="*/ 21772 h 649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8571" h="649514">
                <a:moveTo>
                  <a:pt x="0" y="0"/>
                </a:moveTo>
                <a:cubicBezTo>
                  <a:pt x="69850" y="214086"/>
                  <a:pt x="139700" y="428172"/>
                  <a:pt x="272143" y="522515"/>
                </a:cubicBezTo>
                <a:cubicBezTo>
                  <a:pt x="404586" y="616858"/>
                  <a:pt x="658586" y="649514"/>
                  <a:pt x="794657" y="566057"/>
                </a:cubicBezTo>
                <a:cubicBezTo>
                  <a:pt x="930728" y="482600"/>
                  <a:pt x="1037771" y="114301"/>
                  <a:pt x="1088571" y="2177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Моделирование  деталей фартука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Пример моделирования всей выкройки фартука</a:t>
            </a:r>
            <a:endParaRPr lang="ru-RU" sz="2000" dirty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683568" y="4077072"/>
            <a:ext cx="1800225" cy="194357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ru-RU">
              <a:latin typeface="Arial" charset="0"/>
            </a:endParaRPr>
          </a:p>
          <a:p>
            <a:pPr algn="ctr"/>
            <a:endParaRPr lang="ru-RU">
              <a:latin typeface="Arial" charset="0"/>
            </a:endParaRPr>
          </a:p>
          <a:p>
            <a:pPr algn="ctr"/>
            <a:r>
              <a:rPr lang="ru-RU">
                <a:latin typeface="Arial" charset="0"/>
              </a:rPr>
              <a:t>Нижняя часть</a:t>
            </a:r>
          </a:p>
          <a:p>
            <a:pPr algn="ctr"/>
            <a:r>
              <a:rPr lang="ru-RU">
                <a:latin typeface="Arial" charset="0"/>
              </a:rPr>
              <a:t>1 дет.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619672" y="2492896"/>
            <a:ext cx="864096" cy="158417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Нагрудник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  2 дет.</a:t>
            </a:r>
            <a:endParaRPr lang="ru-RU" sz="1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3347864" y="4437112"/>
            <a:ext cx="2520380" cy="151288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ru-RU">
              <a:latin typeface="Arial" charset="0"/>
            </a:endParaRPr>
          </a:p>
          <a:p>
            <a:pPr algn="ctr"/>
            <a:endParaRPr lang="ru-RU">
              <a:latin typeface="Arial" charset="0"/>
            </a:endParaRPr>
          </a:p>
          <a:p>
            <a:pPr algn="ctr"/>
            <a:r>
              <a:rPr lang="ru-RU">
                <a:latin typeface="Arial" charset="0"/>
              </a:rPr>
              <a:t>ВЫКРОЙКА-ОСНОВА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635896" y="4725144"/>
            <a:ext cx="576262" cy="57626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4788024" y="4725144"/>
            <a:ext cx="576262" cy="57626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2771800" y="4293096"/>
            <a:ext cx="3527425" cy="1428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1" name="AutoShape 13"/>
          <p:cNvSpPr>
            <a:spLocks noChangeArrowheads="1"/>
          </p:cNvSpPr>
          <p:nvPr/>
        </p:nvSpPr>
        <p:spPr bwMode="auto">
          <a:xfrm rot="10800000">
            <a:off x="3923928" y="3212976"/>
            <a:ext cx="1225550" cy="11303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4211960" y="1988840"/>
            <a:ext cx="144463" cy="122396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4644008" y="1988840"/>
            <a:ext cx="144015" cy="120173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7092280" y="4653136"/>
            <a:ext cx="1079500" cy="115252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dirty="0">
                <a:latin typeface="Arial" charset="0"/>
              </a:rPr>
              <a:t>Карман</a:t>
            </a:r>
          </a:p>
          <a:p>
            <a:pPr algn="ctr"/>
            <a:r>
              <a:rPr lang="ru-RU" dirty="0">
                <a:latin typeface="Arial" charset="0"/>
              </a:rPr>
              <a:t>2 дет.</a:t>
            </a: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5796136" y="2060848"/>
            <a:ext cx="2952750" cy="2159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dirty="0">
                <a:latin typeface="Arial" charset="0"/>
              </a:rPr>
              <a:t>Бретель 2 дет.</a:t>
            </a: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5004048" y="2780928"/>
            <a:ext cx="3889375" cy="28892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dirty="0">
                <a:latin typeface="Arial" charset="0"/>
              </a:rPr>
              <a:t>Пояс 1 дет.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Моделирование фартука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>
              <a:latin typeface="Arial" charset="0"/>
            </a:endParaRPr>
          </a:p>
          <a:p>
            <a:endParaRPr lang="ru-RU" dirty="0"/>
          </a:p>
        </p:txBody>
      </p:sp>
      <p:pic>
        <p:nvPicPr>
          <p:cNvPr id="4" name="Picture 10" descr="osnova_fartuka-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412776"/>
            <a:ext cx="40767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419</Words>
  <Application>Microsoft Office PowerPoint</Application>
  <PresentationFormat>Экран (4:3)</PresentationFormat>
  <Paragraphs>96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Моделирование фартука</vt:lpstr>
      <vt:lpstr>Моделирование</vt:lpstr>
      <vt:lpstr>Профессии</vt:lpstr>
      <vt:lpstr>Модели фартуков</vt:lpstr>
      <vt:lpstr>Моделирование  деталей фартука</vt:lpstr>
      <vt:lpstr>Моделирование  деталей фартука</vt:lpstr>
      <vt:lpstr>Моделирование  деталей фартука</vt:lpstr>
      <vt:lpstr>Моделирование  деталей фартука</vt:lpstr>
      <vt:lpstr>Моделирование фартука</vt:lpstr>
      <vt:lpstr>Моделирование фартука</vt:lpstr>
      <vt:lpstr>Моделирование фартука</vt:lpstr>
      <vt:lpstr>ФОРМА НАКЛАДНЫХ  КАРМАНОВ </vt:lpstr>
      <vt:lpstr>Моделирование фартука</vt:lpstr>
      <vt:lpstr>Моделирование фартука</vt:lpstr>
      <vt:lpstr>Правила моделирования</vt:lpstr>
      <vt:lpstr>Эскиз 1</vt:lpstr>
      <vt:lpstr>Сравнить чертеж с эскизом.  Нанести новые линии</vt:lpstr>
      <vt:lpstr>Эскиз 2</vt:lpstr>
      <vt:lpstr>Эскиз 3</vt:lpstr>
      <vt:lpstr>Инструктаж по технике безопасности.</vt:lpstr>
      <vt:lpstr>Организация рабочего места.</vt:lpstr>
      <vt:lpstr>ПРАКТИЧЕСКАЯ РАБОТА:</vt:lpstr>
      <vt:lpstr>Рефлексия</vt:lpstr>
      <vt:lpstr>Домашнее задание: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Моделирование фартука</dc:title>
  <dc:creator>Жакиянова</dc:creator>
  <cp:lastModifiedBy>Жакиянова</cp:lastModifiedBy>
  <cp:revision>27</cp:revision>
  <dcterms:created xsi:type="dcterms:W3CDTF">2015-04-16T04:45:38Z</dcterms:created>
  <dcterms:modified xsi:type="dcterms:W3CDTF">2015-04-16T14:29:56Z</dcterms:modified>
</cp:coreProperties>
</file>