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64" r:id="rId5"/>
    <p:sldId id="265" r:id="rId6"/>
    <p:sldId id="300" r:id="rId7"/>
    <p:sldId id="299" r:id="rId8"/>
    <p:sldId id="274" r:id="rId9"/>
    <p:sldId id="27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63" r:id="rId18"/>
    <p:sldId id="272" r:id="rId19"/>
    <p:sldId id="261" r:id="rId20"/>
    <p:sldId id="262" r:id="rId21"/>
    <p:sldId id="276" r:id="rId22"/>
    <p:sldId id="277" r:id="rId23"/>
    <p:sldId id="278" r:id="rId24"/>
    <p:sldId id="279" r:id="rId25"/>
    <p:sldId id="280" r:id="rId26"/>
    <p:sldId id="281" r:id="rId27"/>
    <p:sldId id="289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3" r:id="rId36"/>
    <p:sldId id="294" r:id="rId37"/>
    <p:sldId id="295" r:id="rId38"/>
    <p:sldId id="296" r:id="rId39"/>
    <p:sldId id="292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1A15-701E-4B1B-850D-FDC576DD96E1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7AC7E-FE61-4F82-A6D7-6B9D94C42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AC7E-FE61-4F82-A6D7-6B9D94C42CE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AC7E-FE61-4F82-A6D7-6B9D94C42CE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AC7E-FE61-4F82-A6D7-6B9D94C42CE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obzor.westsib.ru/news/325593" TargetMode="External"/><Relationship Id="rId13" Type="http://schemas.openxmlformats.org/officeDocument/2006/relationships/hyperlink" Target="http://insider.tomsk.ru/culture.html" TargetMode="External"/><Relationship Id="rId3" Type="http://schemas.openxmlformats.org/officeDocument/2006/relationships/image" Target="../media/image51.jpeg"/><Relationship Id="rId7" Type="http://schemas.openxmlformats.org/officeDocument/2006/relationships/hyperlink" Target="http://www.commercialrealty.ru/regions/tomskaya_oblast/tomsk/" TargetMode="External"/><Relationship Id="rId12" Type="http://schemas.openxmlformats.org/officeDocument/2006/relationships/hyperlink" Target="http://news.vtomske.ru/news/2475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msk.gov.ru/ru/science_education/infrastructure/scientific_center/nii.html" TargetMode="External"/><Relationship Id="rId11" Type="http://schemas.openxmlformats.org/officeDocument/2006/relationships/hyperlink" Target="http://images.yandex.ru/yandsearch?text=&#1087;" TargetMode="External"/><Relationship Id="rId5" Type="http://schemas.openxmlformats.org/officeDocument/2006/relationships/hyperlink" Target="http://foxrecord.ucoz.ru/photo/10" TargetMode="External"/><Relationship Id="rId10" Type="http://schemas.openxmlformats.org/officeDocument/2006/relationships/hyperlink" Target="http://www.astro.tsu.ru/index.php?n=foto_sibeclipse2008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zdrav.tomsk.ru/Pacient/institutions/education/NII_akusher/" TargetMode="External"/><Relationship Id="rId14" Type="http://schemas.openxmlformats.org/officeDocument/2006/relationships/hyperlink" Target="http://tomsk.gov.ru/ru/links/links_to/nii.html?version=prin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png"/>
          <p:cNvPicPr>
            <a:picLocks noChangeAspect="1"/>
          </p:cNvPicPr>
          <p:nvPr/>
        </p:nvPicPr>
        <p:blipFill>
          <a:blip r:embed="rId2" cstate="print"/>
          <a:srcRect l="1963" r="3538" b="173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976664" cy="252028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Gabriola" pitchFamily="82" charset="0"/>
              </a:rPr>
              <a:t>История России </a:t>
            </a:r>
            <a:r>
              <a:rPr lang="en-US" b="1" dirty="0" smtClean="0">
                <a:latin typeface="Gabriola" pitchFamily="82" charset="0"/>
              </a:rPr>
              <a:t>XVII </a:t>
            </a:r>
            <a:r>
              <a:rPr lang="ru-RU" b="1" dirty="0" smtClean="0">
                <a:latin typeface="Gabriola" pitchFamily="82" charset="0"/>
              </a:rPr>
              <a:t>в. </a:t>
            </a:r>
            <a:r>
              <a:rPr lang="ru-RU" sz="5400" b="1" dirty="0" smtClean="0">
                <a:latin typeface="Gabriola" pitchFamily="82" charset="0"/>
              </a:rPr>
              <a:t/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 Экскурсия </a:t>
            </a:r>
            <a:r>
              <a:rPr lang="ru-RU" sz="5400" b="1" dirty="0" smtClean="0">
                <a:latin typeface="Gabriola" pitchFamily="82" charset="0"/>
              </a:rPr>
              <a:t>по Томску</a:t>
            </a:r>
            <a:r>
              <a:rPr lang="ru-RU" sz="5400" b="1" dirty="0" smtClean="0">
                <a:latin typeface="Gabriola" pitchFamily="82" charset="0"/>
              </a:rPr>
              <a:t>. </a:t>
            </a:r>
            <a:r>
              <a:rPr lang="ru-RU" sz="5400" b="1" dirty="0" smtClean="0">
                <a:latin typeface="Gabriola" pitchFamily="82" charset="0"/>
              </a:rPr>
              <a:t/>
            </a:r>
            <a:br>
              <a:rPr lang="ru-RU" sz="5400" b="1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Основание </a:t>
            </a:r>
            <a:r>
              <a:rPr lang="ru-RU" sz="5400" b="1" dirty="0" smtClean="0">
                <a:latin typeface="Gabriola" pitchFamily="82" charset="0"/>
              </a:rPr>
              <a:t>и современность 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09120"/>
            <a:ext cx="5112568" cy="11296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Подготовила: </a:t>
            </a:r>
          </a:p>
          <a:p>
            <a:pPr algn="just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квалификационной  категории </a:t>
            </a:r>
          </a:p>
          <a:p>
            <a:pPr algn="just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Горбунова Радда Александровна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Воскресенский взвоз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" name="Рисунок 6" descr="Рисунок9.jpg"/>
          <p:cNvPicPr>
            <a:picLocks noChangeAspect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Рисунок9.jpg"/>
          <p:cNvPicPr>
            <a:picLocks noChangeAspect="1"/>
          </p:cNvPicPr>
          <p:nvPr/>
        </p:nvPicPr>
        <p:blipFill>
          <a:blip r:embed="rId3" cstate="print"/>
          <a:srcRect l="90858" b="-2438"/>
          <a:stretch>
            <a:fillRect/>
          </a:stretch>
        </p:blipFill>
        <p:spPr bwMode="auto">
          <a:xfrm>
            <a:off x="8308032" y="1916832"/>
            <a:ext cx="8359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Рисунок9.jpg"/>
          <p:cNvPicPr>
            <a:picLocks noChangeAspect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Воскресенская церковь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" name="Рисунок 5" descr="Рисунок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426" r="11438" b="16909"/>
          <a:stretch>
            <a:fillRect/>
          </a:stretch>
        </p:blipFill>
        <p:spPr bwMode="auto">
          <a:xfrm>
            <a:off x="1187624" y="1916832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6250" r="85265" b="16909"/>
          <a:stretch>
            <a:fillRect/>
          </a:stretch>
        </p:blipFill>
        <p:spPr bwMode="auto">
          <a:xfrm>
            <a:off x="0" y="1916832"/>
            <a:ext cx="8275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515" b="16909"/>
          <a:stretch>
            <a:fillRect/>
          </a:stretch>
        </p:blipFill>
        <p:spPr bwMode="auto">
          <a:xfrm>
            <a:off x="8316416" y="1916832"/>
            <a:ext cx="8275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Белое озеро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2050" name="Picture 2" descr="D:\Горбунова\Конкурсы Олимпиады\15-16\ОТКрытый урок\история ТО\l8OAD-wdiD4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104456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l8OAD-wdiD4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104456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l8OAD-wdiD4.jpg"/>
          <p:cNvPicPr>
            <a:picLocks noChangeAspect="1" noChangeArrowheads="1"/>
          </p:cNvPicPr>
          <p:nvPr/>
        </p:nvPicPr>
        <p:blipFill>
          <a:blip r:embed="rId3" cstate="print"/>
          <a:srcRect l="9838" r="15351"/>
          <a:stretch>
            <a:fillRect/>
          </a:stretch>
        </p:blipFill>
        <p:spPr bwMode="auto">
          <a:xfrm>
            <a:off x="1187624" y="1916832"/>
            <a:ext cx="684076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Белое озеро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074" name="Picture 2" descr="D:\Горбунова\Конкурсы Олимпиады\15-16\ОТКрытый урок\история ТО\526643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  <p:pic>
        <p:nvPicPr>
          <p:cNvPr id="10" name="Picture 2" descr="D:\Горбунова\Конкурсы Олимпиады\15-16\ОТКрытый урок\история ТО\526643.jpg"/>
          <p:cNvPicPr>
            <a:picLocks noChangeAspect="1" noChangeArrowheads="1"/>
          </p:cNvPicPr>
          <p:nvPr/>
        </p:nvPicPr>
        <p:blipFill>
          <a:blip r:embed="rId3" cstate="print"/>
          <a:srcRect l="90949"/>
          <a:stretch>
            <a:fillRect/>
          </a:stretch>
        </p:blipFill>
        <p:spPr bwMode="auto">
          <a:xfrm>
            <a:off x="8316416" y="1988840"/>
            <a:ext cx="827584" cy="4032448"/>
          </a:xfrm>
          <a:prstGeom prst="rect">
            <a:avLst/>
          </a:prstGeom>
          <a:noFill/>
        </p:spPr>
      </p:pic>
      <p:pic>
        <p:nvPicPr>
          <p:cNvPr id="11" name="Picture 2" descr="D:\Горбунова\Конкурсы Олимпиады\15-16\ОТКрытый урок\история ТО\526643.jpg"/>
          <p:cNvPicPr>
            <a:picLocks noChangeAspect="1" noChangeArrowheads="1"/>
          </p:cNvPicPr>
          <p:nvPr/>
        </p:nvPicPr>
        <p:blipFill>
          <a:blip r:embed="rId3" cstate="print"/>
          <a:srcRect r="90162" b="-3572"/>
          <a:stretch>
            <a:fillRect/>
          </a:stretch>
        </p:blipFill>
        <p:spPr bwMode="auto">
          <a:xfrm>
            <a:off x="0" y="1916832"/>
            <a:ext cx="89959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Дом Второва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122" name="Picture 2" descr="D:\Горбунова\Конкурсы Олимпиады\15-16\ОТКрытый урок\история ТО\0_138260_d9588eea_XXXL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119119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0_138260_d9588eea_XXXL.jpg"/>
          <p:cNvPicPr>
            <a:picLocks noChangeAspect="1" noChangeArrowheads="1"/>
          </p:cNvPicPr>
          <p:nvPr/>
        </p:nvPicPr>
        <p:blipFill>
          <a:blip r:embed="rId3" cstate="print"/>
          <a:srcRect l="90858"/>
          <a:stretch>
            <a:fillRect/>
          </a:stretch>
        </p:blipFill>
        <p:spPr bwMode="auto">
          <a:xfrm>
            <a:off x="8308032" y="1916832"/>
            <a:ext cx="835968" cy="4119119"/>
          </a:xfrm>
          <a:prstGeom prst="rect">
            <a:avLst/>
          </a:prstGeom>
          <a:noFill/>
        </p:spPr>
      </p:pic>
      <p:pic>
        <p:nvPicPr>
          <p:cNvPr id="10" name="Picture 2" descr="D:\Горбунова\Конкурсы Олимпиады\15-16\ОТКрытый урок\история ТО\0_138260_d9588eea_XXXL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11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Дом Второва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098" name="Picture 2" descr="D:\Горбунова\Конкурсы Олимпиады\15-16\ОТКрытый урок\история ТО\14277395572801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56112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14277395572801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56112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14277395572801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5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Торговый дом "Голованов и сыновья" </a:t>
            </a:r>
            <a:endParaRPr lang="ru-RU" sz="48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6146" name="Picture 2" descr="D:\Горбунова\Конкурсы Олимпиады\15-16\ОТКрытый урок\история ТО\i (1)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85693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i (1).jpg"/>
          <p:cNvPicPr>
            <a:picLocks noChangeAspect="1" noChangeArrowheads="1"/>
          </p:cNvPicPr>
          <p:nvPr/>
        </p:nvPicPr>
        <p:blipFill>
          <a:blip r:embed="rId3" cstate="print"/>
          <a:srcRect r="90949"/>
          <a:stretch>
            <a:fillRect/>
          </a:stretch>
        </p:blipFill>
        <p:spPr bwMode="auto">
          <a:xfrm>
            <a:off x="0" y="1916832"/>
            <a:ext cx="827584" cy="4085693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i (1)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8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Торговый дом "Голованов и сыновья" </a:t>
            </a:r>
            <a:endParaRPr lang="ru-RU" sz="48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7170" name="Picture 2" descr="D:\Горбунова\Конкурсы Олимпиады\15-16\ОТКрытый урок\история ТО\637c63u-960.jpg"/>
          <p:cNvPicPr>
            <a:picLocks noChangeAspect="1" noChangeArrowheads="1"/>
          </p:cNvPicPr>
          <p:nvPr/>
        </p:nvPicPr>
        <p:blipFill>
          <a:blip r:embed="rId4" cstate="print"/>
          <a:srcRect l="12988" r="12201"/>
          <a:stretch>
            <a:fillRect/>
          </a:stretch>
        </p:blipFill>
        <p:spPr bwMode="auto">
          <a:xfrm>
            <a:off x="1187624" y="1888194"/>
            <a:ext cx="6840760" cy="4076763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637c63u-960.jpg"/>
          <p:cNvPicPr>
            <a:picLocks noChangeAspect="1" noChangeArrowheads="1"/>
          </p:cNvPicPr>
          <p:nvPr/>
        </p:nvPicPr>
        <p:blipFill>
          <a:blip r:embed="rId4" cstate="print"/>
          <a:srcRect l="89283"/>
          <a:stretch>
            <a:fillRect/>
          </a:stretch>
        </p:blipFill>
        <p:spPr bwMode="auto">
          <a:xfrm>
            <a:off x="8316416" y="1844824"/>
            <a:ext cx="827584" cy="4120133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637c63u-960.jpg"/>
          <p:cNvPicPr>
            <a:picLocks noChangeAspect="1" noChangeArrowheads="1"/>
          </p:cNvPicPr>
          <p:nvPr/>
        </p:nvPicPr>
        <p:blipFill>
          <a:blip r:embed="rId4" cstate="print"/>
          <a:srcRect r="90949"/>
          <a:stretch>
            <a:fillRect/>
          </a:stretch>
        </p:blipFill>
        <p:spPr bwMode="auto">
          <a:xfrm>
            <a:off x="0" y="1916832"/>
            <a:ext cx="899592" cy="40481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Деревянное кружево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Горбунова\Конкурсы Олимпиады\15-16\ОТКрытый урок\история ТО\jkh2GzhOkg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104456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jkh2GzhOkgY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104456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jkh2GzhOkgY.jpg"/>
          <p:cNvPicPr>
            <a:picLocks noChangeAspect="1" noChangeArrowheads="1"/>
          </p:cNvPicPr>
          <p:nvPr/>
        </p:nvPicPr>
        <p:blipFill>
          <a:blip r:embed="rId3" cstate="print"/>
          <a:srcRect l="90949"/>
          <a:stretch>
            <a:fillRect/>
          </a:stretch>
        </p:blipFill>
        <p:spPr bwMode="auto">
          <a:xfrm>
            <a:off x="8316416" y="1916832"/>
            <a:ext cx="82758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Деревянное кружево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7" name="Picture 3" descr="D:\Горбунова\Конкурсы Олимпиады\15-16\ОТКрытый урок\история ТО\bfvgHLIty88.jpg"/>
          <p:cNvPicPr>
            <a:picLocks noChangeAspect="1" noChangeArrowheads="1"/>
          </p:cNvPicPr>
          <p:nvPr/>
        </p:nvPicPr>
        <p:blipFill>
          <a:blip r:embed="rId3" cstate="print"/>
          <a:srcRect r="27397"/>
          <a:stretch>
            <a:fillRect/>
          </a:stretch>
        </p:blipFill>
        <p:spPr bwMode="auto">
          <a:xfrm>
            <a:off x="5071898" y="1916832"/>
            <a:ext cx="2956486" cy="4032448"/>
          </a:xfrm>
          <a:prstGeom prst="rect">
            <a:avLst/>
          </a:prstGeom>
          <a:noFill/>
        </p:spPr>
      </p:pic>
      <p:pic>
        <p:nvPicPr>
          <p:cNvPr id="11268" name="Picture 4" descr="D:\Горбунова\Конкурсы Олимпиады\15-16\ОТКрытый урок\история ТО\LWBog396PE4.jpg"/>
          <p:cNvPicPr>
            <a:picLocks noChangeAspect="1" noChangeArrowheads="1"/>
          </p:cNvPicPr>
          <p:nvPr/>
        </p:nvPicPr>
        <p:blipFill>
          <a:blip r:embed="rId4" cstate="print"/>
          <a:srcRect l="25183"/>
          <a:stretch>
            <a:fillRect/>
          </a:stretch>
        </p:blipFill>
        <p:spPr bwMode="auto">
          <a:xfrm>
            <a:off x="1187624" y="1916832"/>
            <a:ext cx="3528392" cy="4032448"/>
          </a:xfrm>
          <a:prstGeom prst="rect">
            <a:avLst/>
          </a:prstGeom>
          <a:noFill/>
        </p:spPr>
      </p:pic>
      <p:pic>
        <p:nvPicPr>
          <p:cNvPr id="11269" name="Picture 5" descr="D:\Горбунова\Конкурсы Олимпиады\15-16\ОТКрытый урок\история ТО\1364797634_255029_7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916832"/>
            <a:ext cx="4116178" cy="399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Горбунова\Конкурсы Олимпиады\15-16\ОТКрытый урок\история ТО\bfvgHLIty88.jpg"/>
          <p:cNvPicPr>
            <a:picLocks noChangeAspect="1" noChangeArrowheads="1"/>
          </p:cNvPicPr>
          <p:nvPr/>
        </p:nvPicPr>
        <p:blipFill>
          <a:blip r:embed="rId3" cstate="print"/>
          <a:srcRect l="81445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</p:spPr>
      </p:pic>
      <p:pic>
        <p:nvPicPr>
          <p:cNvPr id="11" name="Picture 4" descr="D:\Горбунова\Конкурсы Олимпиады\15-16\ОТКрытый урок\история ТО\LWBog396PE4.jpg"/>
          <p:cNvPicPr>
            <a:picLocks noChangeAspect="1" noChangeArrowheads="1"/>
          </p:cNvPicPr>
          <p:nvPr/>
        </p:nvPicPr>
        <p:blipFill>
          <a:blip r:embed="rId4" cstate="print"/>
          <a:srcRect r="80925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factruz.ru/history_mistery_2/images/development-siberia-1.jpg"/>
          <p:cNvPicPr/>
          <p:nvPr/>
        </p:nvPicPr>
        <p:blipFill>
          <a:blip r:embed="rId2" cstate="print">
            <a:lum bright="28000"/>
          </a:blip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Освоение Сибири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 fontScale="92500" lnSpcReduction="20000"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3900" b="1" dirty="0" smtClean="0">
                <a:latin typeface="Gabriola" pitchFamily="82" charset="0"/>
              </a:rPr>
              <a:t>У французов есть любовь к изяществу,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ru-RU" sz="3900" b="1" dirty="0" smtClean="0">
                <a:latin typeface="Gabriola" pitchFamily="82" charset="0"/>
              </a:rPr>
              <a:t> у испанцев есть ревность,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ru-RU" sz="3900" b="1" dirty="0" smtClean="0">
                <a:latin typeface="Gabriola" pitchFamily="82" charset="0"/>
              </a:rPr>
              <a:t> у немцев – аккуратность,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ru-RU" sz="3900" b="1" dirty="0" smtClean="0">
                <a:latin typeface="Gabriola" pitchFamily="82" charset="0"/>
              </a:rPr>
              <a:t> у англичан – дотошность, 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ru-RU" sz="3900" b="1" dirty="0" smtClean="0">
                <a:latin typeface="Gabriola" pitchFamily="82" charset="0"/>
              </a:rPr>
              <a:t>а русские сильны умением понимать и принимать другие народы. </a:t>
            </a:r>
          </a:p>
          <a:p>
            <a:pPr indent="342900" algn="r">
              <a:buNone/>
            </a:pPr>
            <a:endParaRPr lang="ru-RU" sz="2800" dirty="0" smtClean="0"/>
          </a:p>
          <a:p>
            <a:pPr indent="342900" algn="r">
              <a:buNone/>
            </a:pPr>
            <a:r>
              <a:rPr lang="ru-RU" sz="2800" dirty="0" smtClean="0"/>
              <a:t>Русский писатель Ф. М. Достоевский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" name="Рисунок 4" descr="http://www.factruz.ru/history_mistery_2/images/development-siberia-1.jpg"/>
          <p:cNvPicPr/>
          <p:nvPr/>
        </p:nvPicPr>
        <p:blipFill>
          <a:blip r:embed="rId2" cstate="print"/>
          <a:srcRect r="90161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factruz.ru/history_mistery_2/images/development-siberia-1.jpg"/>
          <p:cNvPicPr/>
          <p:nvPr/>
        </p:nvPicPr>
        <p:blipFill>
          <a:blip r:embed="rId2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 сегодня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2290" name="Picture 2" descr="D:\Горбунова\Конкурсы Олимпиады\15-16\ОТКрытый урок\история ТО\i (2)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79811"/>
          </a:xfrm>
          <a:prstGeom prst="rect">
            <a:avLst/>
          </a:prstGeom>
          <a:noFill/>
        </p:spPr>
      </p:pic>
      <p:pic>
        <p:nvPicPr>
          <p:cNvPr id="10" name="Picture 2" descr="D:\Горбунова\Конкурсы Олимпиады\15-16\ОТКрытый урок\история ТО\i (2).jpg"/>
          <p:cNvPicPr>
            <a:picLocks noChangeAspect="1" noChangeArrowheads="1"/>
          </p:cNvPicPr>
          <p:nvPr/>
        </p:nvPicPr>
        <p:blipFill>
          <a:blip r:embed="rId3" cstate="print"/>
          <a:srcRect l="90858"/>
          <a:stretch>
            <a:fillRect/>
          </a:stretch>
        </p:blipFill>
        <p:spPr bwMode="auto">
          <a:xfrm>
            <a:off x="8308032" y="1916832"/>
            <a:ext cx="835968" cy="4079811"/>
          </a:xfrm>
          <a:prstGeom prst="rect">
            <a:avLst/>
          </a:prstGeom>
          <a:noFill/>
        </p:spPr>
      </p:pic>
      <p:pic>
        <p:nvPicPr>
          <p:cNvPr id="11" name="Picture 2" descr="D:\Горбунова\Конкурсы Олимпиады\15-16\ОТКрытый урок\история ТО\i (2)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7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Томский государственный университет  имени  В.В. Куйбышева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 descr="D:\Горбунова\Конкурсы Олимпиады\15-16\ОТКрытый урок\история ТО\tomskiy-gosudarstvenny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949"/>
          <a:stretch>
            <a:fillRect/>
          </a:stretch>
        </p:blipFill>
        <p:spPr bwMode="auto">
          <a:xfrm>
            <a:off x="8316416" y="1916832"/>
            <a:ext cx="827584" cy="4054304"/>
          </a:xfrm>
          <a:prstGeom prst="rect">
            <a:avLst/>
          </a:prstGeom>
          <a:noFill/>
        </p:spPr>
      </p:pic>
      <p:pic>
        <p:nvPicPr>
          <p:cNvPr id="5" name="Picture 2" descr="D:\Горбунова\Конкурсы Олимпиады\15-16\ОТКрытый урок\история ТО\tomskiy-gosudarstvennyy.jpg"/>
          <p:cNvPicPr>
            <a:picLocks noChangeAspect="1" noChangeArrowheads="1"/>
          </p:cNvPicPr>
          <p:nvPr/>
        </p:nvPicPr>
        <p:blipFill>
          <a:blip r:embed="rId3" cstate="print"/>
          <a:srcRect r="90161"/>
          <a:stretch>
            <a:fillRect/>
          </a:stretch>
        </p:blipFill>
        <p:spPr bwMode="auto">
          <a:xfrm>
            <a:off x="0" y="1916832"/>
            <a:ext cx="899592" cy="4054304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tomskiy-gosudarstvennyy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5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Сибирский государственный медицинский университет - СГМУ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8" name="Picture 2" descr="D:\Горбунова\Конкурсы Олимпиады\15-16\ОТКрытый урок\история ТО\i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950"/>
          <a:stretch>
            <a:fillRect/>
          </a:stretch>
        </p:blipFill>
        <p:spPr bwMode="auto">
          <a:xfrm>
            <a:off x="8316416" y="1916832"/>
            <a:ext cx="827584" cy="4058151"/>
          </a:xfrm>
          <a:prstGeom prst="rect">
            <a:avLst/>
          </a:prstGeom>
          <a:noFill/>
        </p:spPr>
      </p:pic>
      <p:pic>
        <p:nvPicPr>
          <p:cNvPr id="5" name="Picture 2" descr="D:\Горбунова\Конкурсы Олимпиады\15-16\ОТКрытый урок\история ТО\i (3)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58151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i (3).jpg"/>
          <p:cNvPicPr>
            <a:picLocks noChangeAspect="1" noChangeArrowheads="1"/>
          </p:cNvPicPr>
          <p:nvPr/>
        </p:nvPicPr>
        <p:blipFill>
          <a:blip r:embed="rId3" cstate="print"/>
          <a:srcRect l="12988" r="12200"/>
          <a:stretch>
            <a:fillRect/>
          </a:stretch>
        </p:blipFill>
        <p:spPr bwMode="auto">
          <a:xfrm>
            <a:off x="1187624" y="1916832"/>
            <a:ext cx="6840760" cy="405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Томский государственный педагогический университет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Томский Государственный</a:t>
            </a:r>
            <a:b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архитектурно-строительный университет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91737" t="7875" b="2351"/>
          <a:stretch>
            <a:fillRect/>
          </a:stretch>
        </p:blipFill>
        <p:spPr bwMode="auto">
          <a:xfrm>
            <a:off x="8388424" y="1916832"/>
            <a:ext cx="755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7875" r="90162" b="2351"/>
          <a:stretch>
            <a:fillRect/>
          </a:stretch>
        </p:blipFill>
        <p:spPr bwMode="auto">
          <a:xfrm>
            <a:off x="0" y="1916832"/>
            <a:ext cx="8995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988" t="7875" r="12201" b="2351"/>
          <a:stretch>
            <a:fillRect/>
          </a:stretch>
        </p:blipFill>
        <p:spPr bwMode="auto">
          <a:xfrm>
            <a:off x="1187624" y="1916832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Томский Университет Систем управления и радиоэлектроники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 descr="D:\Горбунова\Конкурсы Олимпиады\15-16\ОТКрытый урок\история ТО\4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1"/>
            <a:ext cx="899592" cy="4070569"/>
          </a:xfrm>
          <a:prstGeom prst="rect">
            <a:avLst/>
          </a:prstGeom>
          <a:noFill/>
        </p:spPr>
      </p:pic>
      <p:pic>
        <p:nvPicPr>
          <p:cNvPr id="5" name="Picture 2" descr="D:\Горбунова\Конкурсы Олимпиады\15-16\ОТКрытый урок\история ТО\489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70569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489.jpg"/>
          <p:cNvPicPr>
            <a:picLocks noChangeAspect="1" noChangeArrowheads="1"/>
          </p:cNvPicPr>
          <p:nvPr/>
        </p:nvPicPr>
        <p:blipFill>
          <a:blip r:embed="rId3" cstate="print"/>
          <a:srcRect l="12988" r="11413"/>
          <a:stretch>
            <a:fillRect/>
          </a:stretch>
        </p:blipFill>
        <p:spPr bwMode="auto">
          <a:xfrm>
            <a:off x="1187624" y="1916831"/>
            <a:ext cx="6912768" cy="407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Томский политехнический университет</a:t>
            </a:r>
            <a:endParaRPr lang="ru-RU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949"/>
          <a:stretch>
            <a:fillRect/>
          </a:stretch>
        </p:blipFill>
        <p:spPr bwMode="auto">
          <a:xfrm>
            <a:off x="8316416" y="1844824"/>
            <a:ext cx="8275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844824"/>
            <a:ext cx="8995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988" r="12200"/>
          <a:stretch>
            <a:fillRect/>
          </a:stretch>
        </p:blipFill>
        <p:spPr bwMode="auto">
          <a:xfrm>
            <a:off x="1187624" y="1844824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Сибирский ботанический сад</a:t>
            </a:r>
            <a:endParaRPr lang="ru-RU" sz="48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988" r="11413"/>
          <a:stretch>
            <a:fillRect/>
          </a:stretch>
        </p:blipFill>
        <p:spPr bwMode="auto">
          <a:xfrm>
            <a:off x="1187624" y="1916832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Областной театр драмы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58" name="Picture 2" descr="D:\Горбунова\Конкурсы Олимпиады\15-16\ОТКрытый урок\история ТО\w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949"/>
          <a:stretch>
            <a:fillRect/>
          </a:stretch>
        </p:blipFill>
        <p:spPr bwMode="auto">
          <a:xfrm>
            <a:off x="8316416" y="1916832"/>
            <a:ext cx="827584" cy="4017507"/>
          </a:xfrm>
          <a:prstGeom prst="rect">
            <a:avLst/>
          </a:prstGeom>
          <a:noFill/>
        </p:spPr>
      </p:pic>
      <p:pic>
        <p:nvPicPr>
          <p:cNvPr id="5" name="Picture 2" descr="D:\Горбунова\Конкурсы Олимпиады\15-16\ОТКрытый урок\история ТО\wm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17507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wm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1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Театр кукол и актера «Скоморох»</a:t>
            </a:r>
            <a:endParaRPr lang="ru-RU" sz="48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82" name="Picture 2" descr="D:\Горбунова\Конкурсы Олимпиады\15-16\ОТКрытый урок\история ТО\Dom-nauk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90161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</p:spPr>
      </p:pic>
      <p:pic>
        <p:nvPicPr>
          <p:cNvPr id="5" name="Picture 2" descr="D:\Горбунова\Конкурсы Олимпиады\15-16\ОТКрытый урок\история ТО\Dom-nauki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Dom-nauki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52500" r="32500" b="6553"/>
          <a:stretch>
            <a:fillRect/>
          </a:stretch>
        </p:blipFill>
        <p:spPr bwMode="auto">
          <a:xfrm>
            <a:off x="1187624" y="1916832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Освоение Сибири в XVII веке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053" r="2105"/>
          <a:stretch>
            <a:fillRect/>
          </a:stretch>
        </p:blipFill>
        <p:spPr bwMode="auto">
          <a:xfrm>
            <a:off x="1259632" y="1844824"/>
            <a:ext cx="66247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87624" y="530120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Посольство во главе с князем эуштинских татар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Тояном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7500" t="3278" r="46884" b="3274"/>
          <a:stretch>
            <a:fillRect/>
          </a:stretch>
        </p:blipFill>
        <p:spPr bwMode="auto">
          <a:xfrm>
            <a:off x="0" y="1916832"/>
            <a:ext cx="8995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67500" t="-1640" r="19384" b="8193"/>
          <a:stretch>
            <a:fillRect/>
          </a:stretch>
        </p:blipFill>
        <p:spPr bwMode="auto">
          <a:xfrm>
            <a:off x="8388424" y="1844824"/>
            <a:ext cx="755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Театр юного зрителя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6" name="Picture 2" descr="D:\Горбунова\Конкурсы Олимпиады\15-16\ОТКрытый урок\история ТО\i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113226"/>
          </a:xfrm>
          <a:prstGeom prst="rect">
            <a:avLst/>
          </a:prstGeom>
          <a:noFill/>
        </p:spPr>
      </p:pic>
      <p:pic>
        <p:nvPicPr>
          <p:cNvPr id="5" name="Picture 2" descr="D:\Горбунова\Конкурсы Олимпиады\15-16\ОТКрытый урок\история ТО\i (5).jpg"/>
          <p:cNvPicPr>
            <a:picLocks noChangeAspect="1" noChangeArrowheads="1"/>
          </p:cNvPicPr>
          <p:nvPr/>
        </p:nvPicPr>
        <p:blipFill>
          <a:blip r:embed="rId3" cstate="print"/>
          <a:srcRect l="90949" t="1751"/>
          <a:stretch>
            <a:fillRect/>
          </a:stretch>
        </p:blipFill>
        <p:spPr bwMode="auto">
          <a:xfrm>
            <a:off x="8316416" y="1916832"/>
            <a:ext cx="827584" cy="4041218"/>
          </a:xfrm>
          <a:prstGeom prst="rect">
            <a:avLst/>
          </a:prstGeom>
          <a:noFill/>
        </p:spPr>
      </p:pic>
      <p:pic>
        <p:nvPicPr>
          <p:cNvPr id="6" name="Picture 2" descr="D:\Горбунова\Конкурсы Олимпиады\15-16\ОТКрытый урок\история ТО\i (5).jpg"/>
          <p:cNvPicPr>
            <a:picLocks noChangeAspect="1" noChangeArrowheads="1"/>
          </p:cNvPicPr>
          <p:nvPr/>
        </p:nvPicPr>
        <p:blipFill>
          <a:blip r:embed="rId3" cstate="print"/>
          <a:srcRect l="12988" t="1751" r="12200"/>
          <a:stretch>
            <a:fillRect/>
          </a:stretch>
        </p:blipFill>
        <p:spPr bwMode="auto">
          <a:xfrm>
            <a:off x="1187624" y="1916832"/>
            <a:ext cx="6840760" cy="404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Томский областной краеведческий музей</a:t>
            </a:r>
            <a:endParaRPr lang="ru-RU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Художественный музей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Большой концертный зал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949"/>
          <a:stretch>
            <a:fillRect/>
          </a:stretch>
        </p:blipFill>
        <p:spPr bwMode="auto">
          <a:xfrm>
            <a:off x="8316416" y="1916832"/>
            <a:ext cx="827584" cy="40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16832"/>
            <a:ext cx="9144000" cy="4032448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Памятники города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8229"/>
          <a:stretch>
            <a:fillRect/>
          </a:stretch>
        </p:blipFill>
        <p:spPr bwMode="auto">
          <a:xfrm>
            <a:off x="1547664" y="1916832"/>
            <a:ext cx="324036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4797152"/>
            <a:ext cx="32038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Мемориал боевой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и трудовой славы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томичей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16832"/>
            <a:ext cx="9144000" cy="4032448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Памятники города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2880320" cy="384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5445224"/>
            <a:ext cx="25565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Кирову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581128"/>
            <a:ext cx="28083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А.С. Пушкину</a:t>
            </a:r>
          </a:p>
        </p:txBody>
      </p:sp>
      <p:pic>
        <p:nvPicPr>
          <p:cNvPr id="1026" name="Picture 2" descr="D:\Горбунова\Конкурсы Олимпиады\15-16\ОТКрытый урок\история ТО\46741_52dvd1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188" y="213285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16832"/>
            <a:ext cx="9144000" cy="4032448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Памятники города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4" name="Рисунок 2" descr="IMG_06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328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299" y="2204864"/>
            <a:ext cx="302707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60032" y="5013176"/>
            <a:ext cx="316835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домашним тапочкам 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259632" y="5013176"/>
            <a:ext cx="35283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« Младенец в капусте»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16832"/>
            <a:ext cx="9144000" cy="4032448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Памятники города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" name="Рисунок 5" descr="18980590003714671122732492aa20ee7836cb5d1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243247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80112" y="5013176"/>
            <a:ext cx="23574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счастью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060848"/>
            <a:ext cx="403327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259632" y="5013176"/>
            <a:ext cx="37444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футбольному болельщику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16832"/>
            <a:ext cx="9144000" cy="4032448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Памятники города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8518" r="9688"/>
          <a:stretch>
            <a:fillRect/>
          </a:stretch>
        </p:blipFill>
        <p:spPr bwMode="auto">
          <a:xfrm>
            <a:off x="1331640" y="1988840"/>
            <a:ext cx="1800200" cy="334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9632" y="5157192"/>
            <a:ext cx="18722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зубу</a:t>
            </a:r>
          </a:p>
        </p:txBody>
      </p:sp>
      <p:pic>
        <p:nvPicPr>
          <p:cNvPr id="12" name="Рисунок 3" descr="13640-b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132856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4" descr="1235202952izmenenie_razmera_rubl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060848"/>
            <a:ext cx="24280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275856" y="5157192"/>
            <a:ext cx="23042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рублю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652120" y="5157192"/>
            <a:ext cx="22322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Памятник А.П. Чехову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город Томск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_image51.jpg"/>
          <p:cNvPicPr>
            <a:picLocks noChangeAspect="1"/>
          </p:cNvPicPr>
          <p:nvPr/>
        </p:nvPicPr>
        <p:blipFill>
          <a:blip r:embed="rId4" cstate="print"/>
          <a:srcRect l="90949"/>
          <a:stretch>
            <a:fillRect/>
          </a:stretch>
        </p:blipFill>
        <p:spPr>
          <a:xfrm>
            <a:off x="8388424" y="1916832"/>
            <a:ext cx="755576" cy="4032448"/>
          </a:xfrm>
          <a:prstGeom prst="rect">
            <a:avLst/>
          </a:prstGeom>
        </p:spPr>
      </p:pic>
      <p:pic>
        <p:nvPicPr>
          <p:cNvPr id="10" name="Рисунок 9" descr="b_image51.jpg"/>
          <p:cNvPicPr>
            <a:picLocks noChangeAspect="1"/>
          </p:cNvPicPr>
          <p:nvPr/>
        </p:nvPicPr>
        <p:blipFill>
          <a:blip r:embed="rId4" cstate="print"/>
          <a:srcRect r="90162"/>
          <a:stretch>
            <a:fillRect/>
          </a:stretch>
        </p:blipFill>
        <p:spPr>
          <a:xfrm>
            <a:off x="0" y="1916832"/>
            <a:ext cx="899592" cy="4032448"/>
          </a:xfrm>
          <a:prstGeom prst="rect">
            <a:avLst/>
          </a:prstGeom>
        </p:spPr>
      </p:pic>
      <p:pic>
        <p:nvPicPr>
          <p:cNvPr id="11" name="Рисунок 10" descr="b_image51.jpg"/>
          <p:cNvPicPr>
            <a:picLocks noChangeAspect="1"/>
          </p:cNvPicPr>
          <p:nvPr/>
        </p:nvPicPr>
        <p:blipFill>
          <a:blip r:embed="rId4" cstate="print"/>
          <a:srcRect r="25189"/>
          <a:stretch>
            <a:fillRect/>
          </a:stretch>
        </p:blipFill>
        <p:spPr>
          <a:xfrm>
            <a:off x="1187624" y="1916832"/>
            <a:ext cx="6840760" cy="403244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15616" y="2060848"/>
            <a:ext cx="6552728" cy="3705275"/>
          </a:xfrm>
        </p:spPr>
        <p:txBody>
          <a:bodyPr>
            <a:normAutofit lnSpcReduction="10000"/>
          </a:bodyPr>
          <a:lstStyle/>
          <a:p>
            <a:pPr marL="25200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Старинные дома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И молодые лица.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Причудливый узор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Грядущего с былым.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Течет людской поток,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И это повторится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И завтра, и всегда,</a:t>
            </a:r>
            <a:b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Но Томск неповторим.</a:t>
            </a:r>
            <a:endParaRPr lang="ru-RU" sz="3600" b="1" dirty="0" smtClean="0">
              <a:solidFill>
                <a:schemeClr val="bg2"/>
              </a:solidFill>
              <a:latin typeface="Segoe Print" pitchFamily="2" charset="0"/>
              <a:cs typeface="Arial" pitchFamily="34" charset="0"/>
            </a:endParaRPr>
          </a:p>
          <a:p>
            <a:pPr marL="252000" indent="0">
              <a:spcBef>
                <a:spcPts val="0"/>
              </a:spcBef>
              <a:buNone/>
            </a:pP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Основание крепости 1604 год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3314" name="Picture 2" descr="http://79sd.ru/images/gallery/tomsk/tomsk2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  <p:pic>
        <p:nvPicPr>
          <p:cNvPr id="9" name="Picture 2" descr="http://79sd.ru/images/gallery/tomsk/tomsk2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32448"/>
          </a:xfrm>
          <a:prstGeom prst="rect">
            <a:avLst/>
          </a:prstGeom>
          <a:noFill/>
        </p:spPr>
      </p:pic>
      <p:pic>
        <p:nvPicPr>
          <p:cNvPr id="10" name="Picture 2" descr="http://79sd.ru/images/gallery/tomsk/tomsk2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ba1bab0178ffc40d08418670fe547c3.jpeg"/>
          <p:cNvPicPr>
            <a:picLocks noChangeAspect="1"/>
          </p:cNvPicPr>
          <p:nvPr/>
        </p:nvPicPr>
        <p:blipFill>
          <a:blip r:embed="rId3" cstate="print">
            <a:lum bright="27000"/>
          </a:blip>
          <a:stretch>
            <a:fillRect/>
          </a:stretch>
        </p:blipFill>
        <p:spPr>
          <a:xfrm>
            <a:off x="0" y="1916832"/>
            <a:ext cx="9144000" cy="4045632"/>
          </a:xfrm>
          <a:prstGeom prst="rect">
            <a:avLst/>
          </a:prstGeom>
        </p:spPr>
      </p:pic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4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Список использованных  </a:t>
            </a:r>
            <a:br>
              <a:rPr lang="ru-RU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b="1" dirty="0" err="1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интернет-ресурсов</a:t>
            </a:r>
            <a:endParaRPr lang="ru-RU" sz="6000" b="1" dirty="0" smtClean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988840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5"/>
              </a:rPr>
              <a:t>http://foxrecord.ucoz.ru/photo/10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6"/>
              </a:rPr>
              <a:t>http://tomsk.gov.ru/ru/science_education/infrastructure/scientific_center/nii.html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7"/>
              </a:rPr>
              <a:t>http://www.commercialrealty.ru/regions/tomskaya_oblast/tomsk/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7"/>
              </a:rPr>
              <a:t>http://www.commercialrealty.ru/regions/tomskaya_oblast/tomsk/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8"/>
              </a:rPr>
              <a:t>http://obzor.westsib.ru/news/325593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9"/>
              </a:rPr>
              <a:t>http://zdrav.tomsk.ru/Pacient/institutions/education/NII_akusher/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10"/>
              </a:rPr>
              <a:t>http://www.astro.tsu.ru/index.php?n=foto_sibeclipse2008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11"/>
              </a:rPr>
              <a:t>http://images.yandex.ru/yandsearch?text=п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12"/>
              </a:rPr>
              <a:t>http://news.vtomske.ru/news/24756.html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13"/>
              </a:rPr>
              <a:t>http://insider.tomsk.ru/culture.html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Batang" pitchFamily="18" charset="-127"/>
                <a:ea typeface="Batang" pitchFamily="18" charset="-127"/>
                <a:hlinkClick r:id="rId14"/>
              </a:rPr>
              <a:t>http://tomsk.gov.ru/ru/links/links_to/nii.html?version=print</a:t>
            </a:r>
            <a:endParaRPr lang="ru-RU" sz="16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ba1bab0178ffc40d08418670fe547c3.jpeg"/>
          <p:cNvPicPr>
            <a:picLocks noChangeAspect="1"/>
          </p:cNvPicPr>
          <p:nvPr/>
        </p:nvPicPr>
        <p:blipFill>
          <a:blip r:embed="rId3" cstate="print">
            <a:lum bright="27000"/>
          </a:blip>
          <a:stretch>
            <a:fillRect/>
          </a:stretch>
        </p:blipFill>
        <p:spPr>
          <a:xfrm>
            <a:off x="0" y="1916832"/>
            <a:ext cx="9144000" cy="4045632"/>
          </a:xfrm>
          <a:prstGeom prst="rect">
            <a:avLst/>
          </a:prstGeom>
        </p:spPr>
      </p:pic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4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Список использованной литературы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132856"/>
            <a:ext cx="7056784" cy="279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600" dirty="0" smtClean="0"/>
              <a:t>1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. «Деревянное кружево Томска» Авторы-составители Ю.И. </a:t>
            </a:r>
            <a:r>
              <a:rPr lang="ru-RU" sz="2000" dirty="0" err="1" smtClean="0">
                <a:latin typeface="Batang" pitchFamily="18" charset="-127"/>
                <a:ea typeface="Batang" pitchFamily="18" charset="-127"/>
              </a:rPr>
              <a:t>Шепелев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 , З.А. Зайцева,  Москва « Советский художник» 1987 г.</a:t>
            </a:r>
          </a:p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2. «Прогулка по старому Томску» Томское книжное издательство 1992 г.  </a:t>
            </a:r>
          </a:p>
          <a:p>
            <a:pPr marL="342900" indent="-342900">
              <a:lnSpc>
                <a:spcPct val="150000"/>
              </a:lnSpc>
            </a:pP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3.«Панорама 2009 </a:t>
            </a:r>
            <a:r>
              <a:rPr lang="ru-RU" sz="2000" dirty="0" err="1" smtClean="0">
                <a:latin typeface="Batang" pitchFamily="18" charset="-127"/>
                <a:ea typeface="Batang" pitchFamily="18" charset="-127"/>
              </a:rPr>
              <a:t>Н.П.Закотнев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 С.В. </a:t>
            </a:r>
            <a:r>
              <a:rPr lang="ru-RU" sz="2000" dirty="0" err="1" smtClean="0">
                <a:latin typeface="Batang" pitchFamily="18" charset="-127"/>
                <a:ea typeface="Batang" pitchFamily="18" charset="-127"/>
              </a:rPr>
              <a:t>Хорев</a:t>
            </a:r>
            <a:endParaRPr lang="ru-RU" sz="2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Памятный камень на символическом месте основания Томска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2289" name="Picture 1" descr="D:\Горбунова\Конкурсы Олимпиады\15-16\ОТКрытый урок\история ТО\800px-Tomsk_foundation_stone.jpg"/>
          <p:cNvPicPr>
            <a:picLocks noChangeAspect="1" noChangeArrowheads="1"/>
          </p:cNvPicPr>
          <p:nvPr/>
        </p:nvPicPr>
        <p:blipFill>
          <a:blip r:embed="rId3" cstate="print"/>
          <a:srcRect r="88795"/>
          <a:stretch>
            <a:fillRect/>
          </a:stretch>
        </p:blipFill>
        <p:spPr bwMode="auto">
          <a:xfrm>
            <a:off x="0" y="1916832"/>
            <a:ext cx="899592" cy="4104456"/>
          </a:xfrm>
          <a:prstGeom prst="rect">
            <a:avLst/>
          </a:prstGeom>
          <a:noFill/>
        </p:spPr>
      </p:pic>
      <p:pic>
        <p:nvPicPr>
          <p:cNvPr id="6" name="Picture 1" descr="D:\Горбунова\Конкурсы Олимпиады\15-16\ОТКрытый урок\история ТО\800px-Tomsk_foundation_stone.jpg"/>
          <p:cNvPicPr>
            <a:picLocks noChangeAspect="1" noChangeArrowheads="1"/>
          </p:cNvPicPr>
          <p:nvPr/>
        </p:nvPicPr>
        <p:blipFill>
          <a:blip r:embed="rId3" cstate="print"/>
          <a:srcRect l="90589"/>
          <a:stretch>
            <a:fillRect/>
          </a:stretch>
        </p:blipFill>
        <p:spPr bwMode="auto">
          <a:xfrm>
            <a:off x="8388424" y="1916832"/>
            <a:ext cx="755576" cy="4104456"/>
          </a:xfrm>
          <a:prstGeom prst="rect">
            <a:avLst/>
          </a:prstGeom>
          <a:noFill/>
        </p:spPr>
      </p:pic>
      <p:pic>
        <p:nvPicPr>
          <p:cNvPr id="9" name="Picture 1" descr="D:\Горбунова\Конкурсы Олимпиады\15-16\ОТКрытый урок\история ТО\800px-Tomsk_foundation_stone.jpg"/>
          <p:cNvPicPr>
            <a:picLocks noChangeAspect="1" noChangeArrowheads="1"/>
          </p:cNvPicPr>
          <p:nvPr/>
        </p:nvPicPr>
        <p:blipFill>
          <a:blip r:embed="rId3" cstate="print"/>
          <a:srcRect l="3588" r="11205"/>
          <a:stretch>
            <a:fillRect/>
          </a:stretch>
        </p:blipFill>
        <p:spPr bwMode="auto">
          <a:xfrm>
            <a:off x="1187624" y="1916832"/>
            <a:ext cx="684076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орбунова\Конкурсы Олимпиады\15-16\ОТКрытый урок\история ТО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032448"/>
          </a:xfrm>
          <a:prstGeom prst="rect">
            <a:avLst/>
          </a:prstGeom>
          <a:noFill/>
        </p:spPr>
      </p:pic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Памятный камень на символическом месте основания Томска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1988840"/>
            <a:ext cx="6552728" cy="3705275"/>
          </a:xfrm>
        </p:spPr>
        <p:txBody>
          <a:bodyPr>
            <a:normAutofit/>
          </a:bodyPr>
          <a:lstStyle/>
          <a:p>
            <a:pPr marL="252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022"/>
          <a:stretch>
            <a:fillRect/>
          </a:stretch>
        </p:blipFill>
        <p:spPr bwMode="auto">
          <a:xfrm>
            <a:off x="0" y="1916832"/>
            <a:ext cx="9144000" cy="41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3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Томск – место ссылки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Реки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D:\Горбунова\Конкурсы Олимпиады\15-16\ОТКрытый урок\история ТО\tomsk gorodskaia pristan' na reke tomi 19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86173"/>
          </a:xfrm>
          <a:prstGeom prst="rect">
            <a:avLst/>
          </a:prstGeom>
          <a:noFill/>
        </p:spPr>
      </p:pic>
      <p:pic>
        <p:nvPicPr>
          <p:cNvPr id="10" name="Picture 2" descr="D:\Горбунова\Конкурсы Олимпиады\15-16\ОТКрытый урок\история ТО\tomsk gorodskaia pristan' na reke tomi 1904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86173"/>
          </a:xfrm>
          <a:prstGeom prst="rect">
            <a:avLst/>
          </a:prstGeom>
          <a:noFill/>
        </p:spPr>
      </p:pic>
      <p:pic>
        <p:nvPicPr>
          <p:cNvPr id="11" name="Picture 2" descr="D:\Горбунова\Конкурсы Олимпиады\15-16\ОТКрытый урок\история ТО\tomsk gorodskaia pristan' na reke tomi 1904.jpg"/>
          <p:cNvPicPr>
            <a:picLocks noChangeAspect="1" noChangeArrowheads="1"/>
          </p:cNvPicPr>
          <p:nvPr/>
        </p:nvPicPr>
        <p:blipFill>
          <a:blip r:embed="rId3" cstate="print"/>
          <a:srcRect r="90162"/>
          <a:stretch>
            <a:fillRect/>
          </a:stretch>
        </p:blipFill>
        <p:spPr bwMode="auto">
          <a:xfrm>
            <a:off x="0" y="1916832"/>
            <a:ext cx="899592" cy="4086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05547093971.png"/>
          <p:cNvPicPr>
            <a:picLocks noChangeAspect="1"/>
          </p:cNvPicPr>
          <p:nvPr/>
        </p:nvPicPr>
        <p:blipFill>
          <a:blip r:embed="rId2" cstate="print"/>
          <a:srcRect l="3266" t="4633" r="4715" b="5786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Реки Томска</a:t>
            </a:r>
            <a:endParaRPr lang="ru-RU" sz="5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D:\Горбунова\Конкурсы Олимпиады\15-16\ОТКрытый урок\история ТО\0_9b2a8_ff904656_XL.jpg"/>
          <p:cNvPicPr>
            <a:picLocks noChangeAspect="1" noChangeArrowheads="1"/>
          </p:cNvPicPr>
          <p:nvPr/>
        </p:nvPicPr>
        <p:blipFill>
          <a:blip r:embed="rId3" cstate="print"/>
          <a:srcRect l="12988" r="12201"/>
          <a:stretch>
            <a:fillRect/>
          </a:stretch>
        </p:blipFill>
        <p:spPr bwMode="auto">
          <a:xfrm>
            <a:off x="1187624" y="1916832"/>
            <a:ext cx="6840760" cy="4050581"/>
          </a:xfrm>
          <a:prstGeom prst="rect">
            <a:avLst/>
          </a:prstGeom>
          <a:noFill/>
        </p:spPr>
      </p:pic>
      <p:pic>
        <p:nvPicPr>
          <p:cNvPr id="9" name="Picture 2" descr="D:\Горбунова\Конкурсы Олимпиады\15-16\ОТКрытый урок\история ТО\0_9b2a8_ff904656_XL.jpg"/>
          <p:cNvPicPr>
            <a:picLocks noChangeAspect="1" noChangeArrowheads="1"/>
          </p:cNvPicPr>
          <p:nvPr/>
        </p:nvPicPr>
        <p:blipFill>
          <a:blip r:embed="rId3" cstate="print"/>
          <a:srcRect l="91737"/>
          <a:stretch>
            <a:fillRect/>
          </a:stretch>
        </p:blipFill>
        <p:spPr bwMode="auto">
          <a:xfrm>
            <a:off x="8388424" y="1916832"/>
            <a:ext cx="755576" cy="4050581"/>
          </a:xfrm>
          <a:prstGeom prst="rect">
            <a:avLst/>
          </a:prstGeom>
          <a:noFill/>
        </p:spPr>
      </p:pic>
      <p:pic>
        <p:nvPicPr>
          <p:cNvPr id="12" name="Picture 2" descr="D:\Горбунова\Конкурсы Олимпиады\15-16\ОТКрытый урок\история ТО\0_9b2a8_ff904656_XL.jpg"/>
          <p:cNvPicPr>
            <a:picLocks noChangeAspect="1" noChangeArrowheads="1"/>
          </p:cNvPicPr>
          <p:nvPr/>
        </p:nvPicPr>
        <p:blipFill>
          <a:blip r:embed="rId3" cstate="print"/>
          <a:srcRect r="90949"/>
          <a:stretch>
            <a:fillRect/>
          </a:stretch>
        </p:blipFill>
        <p:spPr bwMode="auto">
          <a:xfrm>
            <a:off x="0" y="1916832"/>
            <a:ext cx="827584" cy="4050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353</Words>
  <Application>Microsoft Office PowerPoint</Application>
  <PresentationFormat>Экран (4:3)</PresentationFormat>
  <Paragraphs>106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История России XVII в.   Экскурсия по Томску.  Основание и современность </vt:lpstr>
      <vt:lpstr>Освоение Сибири</vt:lpstr>
      <vt:lpstr>Освоение Сибири в XVII веке</vt:lpstr>
      <vt:lpstr>Слайд 4</vt:lpstr>
      <vt:lpstr>Памятный камень на символическом месте основания Томска</vt:lpstr>
      <vt:lpstr>Памятный камень на символическом месте основания Томска</vt:lpstr>
      <vt:lpstr>Томск – место ссылки</vt:lpstr>
      <vt:lpstr>Реки Томска</vt:lpstr>
      <vt:lpstr>Реки Томска</vt:lpstr>
      <vt:lpstr>Воскресенский взвоз</vt:lpstr>
      <vt:lpstr>Воскресенская церковь</vt:lpstr>
      <vt:lpstr>Белое озеро</vt:lpstr>
      <vt:lpstr>Белое озеро</vt:lpstr>
      <vt:lpstr>Дом Второва</vt:lpstr>
      <vt:lpstr>Дом Второва</vt:lpstr>
      <vt:lpstr>Торговый дом "Голованов и сыновья" </vt:lpstr>
      <vt:lpstr>Торговый дом "Голованов и сыновья" </vt:lpstr>
      <vt:lpstr>Деревянное кружево Томска</vt:lpstr>
      <vt:lpstr>Деревянное кружево Томска</vt:lpstr>
      <vt:lpstr>Томск сегодня</vt:lpstr>
      <vt:lpstr>Томский государственный университет  имени  В.В. Куйбышева</vt:lpstr>
      <vt:lpstr>Сибирский государственный медицинский университет - СГМУ</vt:lpstr>
      <vt:lpstr>Томский государственный педагогический университет</vt:lpstr>
      <vt:lpstr>Томский Государственный  архитектурно-строительный университет</vt:lpstr>
      <vt:lpstr>Томский Университет Систем управления и радиоэлектроники</vt:lpstr>
      <vt:lpstr>Томский политехнический университет</vt:lpstr>
      <vt:lpstr>Сибирский ботанический сад</vt:lpstr>
      <vt:lpstr>Областной театр драмы</vt:lpstr>
      <vt:lpstr>Театр кукол и актера «Скоморох»</vt:lpstr>
      <vt:lpstr>Театр юного зрителя</vt:lpstr>
      <vt:lpstr>Томский областной краеведческий музей</vt:lpstr>
      <vt:lpstr>Художественный музей</vt:lpstr>
      <vt:lpstr>Большой концертный зал</vt:lpstr>
      <vt:lpstr>Памятники города Томска</vt:lpstr>
      <vt:lpstr>Памятники города Томска</vt:lpstr>
      <vt:lpstr>Памятники города Томска</vt:lpstr>
      <vt:lpstr>Памятники города Томска</vt:lpstr>
      <vt:lpstr>Памятники города Томска</vt:lpstr>
      <vt:lpstr> город Томск</vt:lpstr>
      <vt:lpstr> Список использованных   интернет-ресурсов</vt:lpstr>
      <vt:lpstr> 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</dc:creator>
  <cp:lastModifiedBy>КС</cp:lastModifiedBy>
  <cp:revision>103</cp:revision>
  <dcterms:created xsi:type="dcterms:W3CDTF">2016-01-22T01:49:56Z</dcterms:created>
  <dcterms:modified xsi:type="dcterms:W3CDTF">2016-01-29T01:55:26Z</dcterms:modified>
</cp:coreProperties>
</file>