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ГБОУ « Донской императора  Александра </a:t>
            </a:r>
            <a:r>
              <a:rPr lang="en-US" sz="2400" dirty="0" smtClean="0"/>
              <a:t>III  </a:t>
            </a:r>
            <a:r>
              <a:rPr lang="ru-RU" sz="2400" dirty="0" smtClean="0"/>
              <a:t>казачий кадетский корпус.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Тема урока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sz="3900" b="1" dirty="0" smtClean="0"/>
              <a:t>Органы власти </a:t>
            </a:r>
            <a:endParaRPr lang="ru-RU" sz="3900" dirty="0" smtClean="0"/>
          </a:p>
          <a:p>
            <a:pPr algn="ctr"/>
            <a:r>
              <a:rPr lang="ru-RU" sz="3900" b="1" dirty="0" smtClean="0"/>
              <a:t>у донских казаков </a:t>
            </a:r>
            <a:r>
              <a:rPr lang="ru-RU" sz="3900" b="1" dirty="0" smtClean="0"/>
              <a:t>в</a:t>
            </a:r>
            <a:r>
              <a:rPr lang="en-US" sz="3900" b="1" smtClean="0"/>
              <a:t> </a:t>
            </a:r>
            <a:r>
              <a:rPr lang="ru-RU" sz="3900" b="1" smtClean="0"/>
              <a:t>16-17 </a:t>
            </a:r>
            <a:r>
              <a:rPr lang="ru-RU" sz="3900" b="1" dirty="0" smtClean="0"/>
              <a:t>веках»</a:t>
            </a:r>
            <a:endParaRPr lang="ru-RU" sz="3900" dirty="0" smtClean="0"/>
          </a:p>
          <a:p>
            <a:pPr algn="ctr"/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Предмет  «История донского казачества»</a:t>
            </a:r>
          </a:p>
          <a:p>
            <a:pPr>
              <a:buNone/>
            </a:pPr>
            <a:r>
              <a:rPr lang="ru-RU" dirty="0" smtClean="0"/>
              <a:t>7 класс</a:t>
            </a:r>
          </a:p>
          <a:p>
            <a:pPr>
              <a:buNone/>
            </a:pPr>
            <a:r>
              <a:rPr lang="ru-RU" dirty="0" smtClean="0"/>
              <a:t> учитель истории </a:t>
            </a:r>
          </a:p>
          <a:p>
            <a:pPr>
              <a:buNone/>
            </a:pPr>
            <a:r>
              <a:rPr lang="ru-RU" dirty="0" smtClean="0"/>
              <a:t>Кислякова Галина Гавриловна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719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Войсковой Круг.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44" y="928670"/>
            <a:ext cx="5072098" cy="522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5072066" y="928670"/>
            <a:ext cx="3786214" cy="5225242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ru-RU" dirty="0" smtClean="0">
                <a:latin typeface="Bookman Old Style" pitchFamily="18" charset="0"/>
              </a:rPr>
              <a:t>Высшим законодательным органом у донских казаков в 16-17 веках являлся </a:t>
            </a:r>
            <a:r>
              <a:rPr lang="ru-RU" b="1" dirty="0" smtClean="0">
                <a:latin typeface="Bookman Old Style" pitchFamily="18" charset="0"/>
              </a:rPr>
              <a:t>Войсковой Круг.</a:t>
            </a:r>
          </a:p>
          <a:p>
            <a:pPr indent="0">
              <a:buNone/>
            </a:pPr>
            <a:endParaRPr lang="ru-RU" dirty="0" smtClean="0">
              <a:latin typeface="Bookman Old Style" pitchFamily="18" charset="0"/>
            </a:endParaRPr>
          </a:p>
          <a:p>
            <a:pPr indent="0">
              <a:buNone/>
            </a:pPr>
            <a:r>
              <a:rPr lang="ru-RU" dirty="0" smtClean="0">
                <a:latin typeface="Bookman Old Style" pitchFamily="18" charset="0"/>
              </a:rPr>
              <a:t>Круг решал важнейшие вопросы казачьей жизни: объявление войны, заключение мира, прием послов, суд, выборы исполнительной власти. 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5" y="6198990"/>
            <a:ext cx="442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Кордовский Д. Н. «Сборы казачьего круга»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txBody>
          <a:bodyPr/>
          <a:lstStyle/>
          <a:p>
            <a:pPr algn="ctr"/>
            <a:r>
              <a:rPr lang="ru-RU" b="1" dirty="0" smtClean="0"/>
              <a:t>Войсковой атаман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Исполнительная власть у донских казаков принадлежала </a:t>
            </a:r>
            <a:r>
              <a:rPr lang="ru-RU" sz="2400" b="1" dirty="0" smtClean="0">
                <a:latin typeface="Bookman Old Style" pitchFamily="18" charset="0"/>
              </a:rPr>
              <a:t>войсковому атаману. </a:t>
            </a:r>
          </a:p>
          <a:p>
            <a:r>
              <a:rPr lang="ru-RU" sz="2400" dirty="0" smtClean="0">
                <a:latin typeface="Bookman Old Style" pitchFamily="18" charset="0"/>
              </a:rPr>
              <a:t>Символ атаманской власти – насека </a:t>
            </a:r>
          </a:p>
          <a:p>
            <a:r>
              <a:rPr lang="ru-RU" sz="2400" dirty="0" smtClean="0">
                <a:latin typeface="Bookman Old Style" pitchFamily="18" charset="0"/>
              </a:rPr>
              <a:t>Обязанности атамана: дела разного рода по внутреннему управлению Войска.</a:t>
            </a:r>
          </a:p>
          <a:p>
            <a:endParaRPr lang="ru-RU" dirty="0"/>
          </a:p>
        </p:txBody>
      </p:sp>
      <p:pic>
        <p:nvPicPr>
          <p:cNvPr id="2050" name="Picture 2" descr="C:\Users\Sergei\Desktop\конкурс урок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3500462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7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Есаул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latin typeface="Bookman Old Style" pitchFamily="18" charset="0"/>
              </a:rPr>
              <a:t>Есаул </a:t>
            </a:r>
            <a:r>
              <a:rPr lang="ru-RU" sz="2400" dirty="0" smtClean="0">
                <a:latin typeface="Bookman Old Style" pitchFamily="18" charset="0"/>
              </a:rPr>
              <a:t>- помощник войскового атамана, избирался на Круге. </a:t>
            </a:r>
          </a:p>
          <a:p>
            <a:r>
              <a:rPr lang="ru-RU" sz="2400" dirty="0" smtClean="0">
                <a:latin typeface="Bookman Old Style" pitchFamily="18" charset="0"/>
              </a:rPr>
              <a:t>В обязанности есаула входило открытие Круга, вручение вновь избранному атаману знаков атаманской власти и помощь атаману.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3074" name="Picture 2" descr="C:\Users\Sergei\Desktop\конкурс урок\Одяг_козацької_старшин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643338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70"/>
          </a:xfrm>
        </p:spPr>
        <p:txBody>
          <a:bodyPr/>
          <a:lstStyle/>
          <a:p>
            <a:pPr algn="ctr"/>
            <a:r>
              <a:rPr lang="ru-RU" b="1" dirty="0" smtClean="0"/>
              <a:t>Местное самоуправление.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2400" b="1" dirty="0" smtClean="0">
                <a:latin typeface="Bookman Old Style" pitchFamily="18" charset="0"/>
              </a:rPr>
              <a:t>Станичный атаман </a:t>
            </a:r>
            <a:r>
              <a:rPr lang="ru-RU" sz="2400" dirty="0" smtClean="0">
                <a:latin typeface="Bookman Old Style" pitchFamily="18" charset="0"/>
              </a:rPr>
              <a:t>выбирался на станичном  круге, он выполнял поручения войскового атамана, занимался решением бытовых вопросов на уровне станицы, решал споры казаков.</a:t>
            </a:r>
          </a:p>
          <a:p>
            <a:endParaRPr lang="ru-RU" dirty="0"/>
          </a:p>
        </p:txBody>
      </p:sp>
      <p:pic>
        <p:nvPicPr>
          <p:cNvPr id="4098" name="Picture 2" descr="C:\Users\Sergei\Desktop\конкурс урок\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714775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25"/>
            <a:ext cx="7929593" cy="1785929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latin typeface="Bookman Old Style" pitchFamily="18" charset="0"/>
              </a:rPr>
              <a:t/>
            </a:r>
            <a:br>
              <a:rPr lang="ru-RU" sz="2000" dirty="0" smtClean="0">
                <a:latin typeface="Bookman Old Style" pitchFamily="18" charset="0"/>
              </a:rPr>
            </a:b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286000"/>
            <a:ext cx="4041775" cy="4214813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102225" y="1216025"/>
            <a:ext cx="4041775" cy="49371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Bookman Old Style" pitchFamily="18" charset="0"/>
              </a:rPr>
              <a:t>казаки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майдан </a:t>
            </a:r>
          </a:p>
          <a:p>
            <a:r>
              <a:rPr lang="ru-RU" dirty="0" smtClean="0">
                <a:latin typeface="Bookman Old Style" pitchFamily="18" charset="0"/>
              </a:rPr>
              <a:t>атаман</a:t>
            </a:r>
          </a:p>
          <a:p>
            <a:r>
              <a:rPr lang="ru-RU" dirty="0" smtClean="0">
                <a:latin typeface="Bookman Old Style" pitchFamily="18" charset="0"/>
              </a:rPr>
              <a:t>есаул</a:t>
            </a:r>
          </a:p>
          <a:p>
            <a:r>
              <a:rPr lang="ru-RU" dirty="0" smtClean="0">
                <a:latin typeface="Bookman Old Style" pitchFamily="18" charset="0"/>
              </a:rPr>
              <a:t>войсковой дьяк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714348" y="2428868"/>
            <a:ext cx="3286148" cy="2786082"/>
          </a:xfrm>
          <a:custGeom>
            <a:avLst/>
            <a:gdLst>
              <a:gd name="G0" fmla="+- 2539 0 0"/>
              <a:gd name="G1" fmla="+- 21600 0 2539"/>
              <a:gd name="G2" fmla="+- 21600 0 253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39" y="10800"/>
                </a:moveTo>
                <a:cubicBezTo>
                  <a:pt x="2539" y="15362"/>
                  <a:pt x="6238" y="19061"/>
                  <a:pt x="10800" y="19061"/>
                </a:cubicBezTo>
                <a:cubicBezTo>
                  <a:pt x="15362" y="19061"/>
                  <a:pt x="19061" y="15362"/>
                  <a:pt x="19061" y="10800"/>
                </a:cubicBezTo>
                <a:cubicBezTo>
                  <a:pt x="19061" y="6238"/>
                  <a:pt x="15362" y="2539"/>
                  <a:pt x="10800" y="2539"/>
                </a:cubicBezTo>
                <a:cubicBezTo>
                  <a:pt x="6238" y="2539"/>
                  <a:pt x="2539" y="6238"/>
                  <a:pt x="2539" y="10800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29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Задание: </a:t>
            </a:r>
            <a:r>
              <a:rPr lang="ru-RU" sz="2400" dirty="0" smtClean="0">
                <a:latin typeface="Bookman Old Style" pitchFamily="18" charset="0"/>
              </a:rPr>
              <a:t>запишите слова в схему войскового Круга в зависимости от их значения и нахождения на площади во время созыва войскового круга.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714375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Вопросы: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285720" y="1219200"/>
            <a:ext cx="7943880" cy="4937125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      -кому принадлежала верховная законодательная  и исполнительная власть у донских казаков в 16-17 веках?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       -какие функции выполняли есаул и станичный атаман?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Домашнее задание.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П.7 , </a:t>
            </a:r>
          </a:p>
          <a:p>
            <a:r>
              <a:rPr lang="ru-RU" b="1" dirty="0" smtClean="0">
                <a:latin typeface="Bookman Old Style" pitchFamily="18" charset="0"/>
              </a:rPr>
              <a:t>творческое задание: </a:t>
            </a:r>
            <a:r>
              <a:rPr lang="ru-RU" dirty="0" smtClean="0">
                <a:latin typeface="Bookman Old Style" pitchFamily="18" charset="0"/>
              </a:rPr>
              <a:t>провести параллель между системой государственной власти в России и в Войске Донском в 16-17 веках.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</TotalTime>
  <Words>230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ГБОУ « Донской императора  Александра III  казачий кадетский корпус.</vt:lpstr>
      <vt:lpstr>Войсковой Круг.</vt:lpstr>
      <vt:lpstr>Войсковой атаман.</vt:lpstr>
      <vt:lpstr>Есаул</vt:lpstr>
      <vt:lpstr>Местное самоуправление. </vt:lpstr>
      <vt:lpstr>                       </vt:lpstr>
      <vt:lpstr>                 Вопросы: </vt:lpstr>
      <vt:lpstr>Домашнее задание.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Sergei</dc:creator>
  <cp:lastModifiedBy>User</cp:lastModifiedBy>
  <cp:revision>12</cp:revision>
  <dcterms:created xsi:type="dcterms:W3CDTF">2016-02-16T15:55:05Z</dcterms:created>
  <dcterms:modified xsi:type="dcterms:W3CDTF">2016-02-17T19:29:28Z</dcterms:modified>
</cp:coreProperties>
</file>