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3" r:id="rId2"/>
    <p:sldId id="285" r:id="rId3"/>
    <p:sldId id="283" r:id="rId4"/>
    <p:sldId id="284" r:id="rId5"/>
    <p:sldId id="281" r:id="rId6"/>
    <p:sldId id="270" r:id="rId7"/>
    <p:sldId id="272" r:id="rId8"/>
    <p:sldId id="274" r:id="rId9"/>
    <p:sldId id="286" r:id="rId10"/>
    <p:sldId id="259" r:id="rId11"/>
    <p:sldId id="287" r:id="rId12"/>
    <p:sldId id="288" r:id="rId13"/>
    <p:sldId id="290" r:id="rId14"/>
    <p:sldId id="291" r:id="rId15"/>
    <p:sldId id="264" r:id="rId16"/>
    <p:sldId id="297" r:id="rId17"/>
    <p:sldId id="292" r:id="rId18"/>
    <p:sldId id="278" r:id="rId19"/>
    <p:sldId id="293" r:id="rId20"/>
    <p:sldId id="294" r:id="rId21"/>
    <p:sldId id="295" r:id="rId22"/>
    <p:sldId id="266" r:id="rId23"/>
    <p:sldId id="282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70B"/>
    <a:srgbClr val="0F1C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846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6493F-4611-42E7-A465-1BB196F38C3E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64519-388B-4AA1-BA7B-D889C84449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4519-388B-4AA1-BA7B-D889C84449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4519-388B-4AA1-BA7B-D889C84449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E5B0-174F-4644-AE44-2A3DE58B6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9B3A85B-FAFA-4702-91D8-4B3B2B63E05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56CD16-D6C7-47B3-AD6A-7133522CB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58273d06-4084-4ff6-90f0-8f0ee7d27eaa/9_131.sw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789040"/>
            <a:ext cx="3456384" cy="115212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8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alt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ru-RU" altLang="ru-RU" sz="8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Коротаева</a:t>
            </a:r>
            <a:r>
              <a:rPr lang="ru-RU" alt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</a:p>
          <a:p>
            <a:r>
              <a:rPr lang="ru-RU" alt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информатики и ИКТ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Урок по информатике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 класс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Учебник Л.В. </a:t>
            </a:r>
            <a:r>
              <a:rPr lang="ru-RU" sz="8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Босова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9 класс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7704138" cy="1163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 бюджетное  общеобразовательное учреждение  «Новоаганская  общеобразовательная  средняя  школа №1»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F:\КоротаеваН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76872"/>
            <a:ext cx="2952750" cy="35036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4145" y="476672"/>
            <a:ext cx="7239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1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39752" y="1412776"/>
            <a:ext cx="6348413" cy="38814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Откройте файл «приложение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xls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лист «товар».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Выполните вычисления столбца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C,E</a:t>
            </a:r>
            <a:r>
              <a:rPr lang="ru-RU" sz="28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указав в ячейке </a:t>
            </a:r>
            <a:r>
              <a:rPr lang="en-US" sz="28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E2</a:t>
            </a:r>
            <a:r>
              <a:rPr lang="ru-RU" sz="28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курс доллара и используя маркер </a:t>
            </a:r>
            <a:r>
              <a:rPr lang="ru-RU" sz="2800" b="1" noProof="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автокопирования</a:t>
            </a:r>
            <a:r>
              <a:rPr lang="ru-RU" sz="2800" b="1" noProof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ошибки при вычислениях.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Анализируя результат вычисления столбца С, сделайте поправку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формулу.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baseline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ывод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4145" y="476672"/>
            <a:ext cx="7239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1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 t="21282" r="56559" b="6250"/>
          <a:stretch>
            <a:fillRect/>
          </a:stretch>
        </p:blipFill>
        <p:spPr bwMode="auto">
          <a:xfrm>
            <a:off x="2627784" y="1268760"/>
            <a:ext cx="565212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71800" y="4913784"/>
            <a:ext cx="5904656" cy="19442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Добавили в формулу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283968" y="2708920"/>
            <a:ext cx="144463" cy="1728788"/>
          </a:xfrm>
          <a:prstGeom prst="downArrow">
            <a:avLst>
              <a:gd name="adj1" fmla="val 50000"/>
              <a:gd name="adj2" fmla="val 299175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5373216"/>
            <a:ext cx="882047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chemeClr val="accent2"/>
                </a:solidFill>
                <a:latin typeface="Comic Sans MS" pitchFamily="66" charset="0"/>
              </a:rPr>
              <a:t>Адрес ячейки </a:t>
            </a:r>
            <a:r>
              <a:rPr lang="en-US" sz="2800" b="1" i="1" dirty="0" smtClean="0">
                <a:solidFill>
                  <a:schemeClr val="accent2"/>
                </a:solidFill>
                <a:latin typeface="Comic Sans MS" pitchFamily="66" charset="0"/>
              </a:rPr>
              <a:t>$E$2 </a:t>
            </a:r>
            <a:r>
              <a:rPr lang="ru-RU" sz="2800" b="1" i="1" dirty="0" smtClean="0">
                <a:solidFill>
                  <a:schemeClr val="accent2"/>
                </a:solidFill>
                <a:latin typeface="Comic Sans MS" pitchFamily="66" charset="0"/>
              </a:rPr>
              <a:t>при </a:t>
            </a:r>
            <a:r>
              <a:rPr lang="ru-RU" sz="2800" b="1" i="1" dirty="0">
                <a:solidFill>
                  <a:schemeClr val="accent2"/>
                </a:solidFill>
                <a:latin typeface="Comic Sans MS" pitchFamily="66" charset="0"/>
              </a:rPr>
              <a:t>копировании формулы</a:t>
            </a:r>
            <a:r>
              <a:rPr lang="ru-RU" sz="2800" b="1" i="1" dirty="0">
                <a:solidFill>
                  <a:srgbClr val="FF0000"/>
                </a:solidFill>
                <a:latin typeface="Comic Sans MS" pitchFamily="66" charset="0"/>
              </a:rPr>
              <a:t> не изменяется.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4145" y="476672"/>
            <a:ext cx="7239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1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 t="21282" r="56559" b="6250"/>
          <a:stretch>
            <a:fillRect/>
          </a:stretch>
        </p:blipFill>
        <p:spPr bwMode="auto">
          <a:xfrm>
            <a:off x="2627784" y="1268760"/>
            <a:ext cx="565212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084168" y="2636912"/>
            <a:ext cx="144463" cy="1728788"/>
          </a:xfrm>
          <a:prstGeom prst="downArrow">
            <a:avLst>
              <a:gd name="adj1" fmla="val 50000"/>
              <a:gd name="adj2" fmla="val 299175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5229200"/>
            <a:ext cx="8748464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chemeClr val="accent2"/>
                </a:solidFill>
                <a:latin typeface="Comic Sans MS" pitchFamily="66" charset="0"/>
              </a:rPr>
              <a:t>Адрес ячейки </a:t>
            </a:r>
            <a:r>
              <a:rPr lang="en-US" sz="2800" b="1" i="1" dirty="0" smtClean="0">
                <a:solidFill>
                  <a:schemeClr val="accent2"/>
                </a:solidFill>
                <a:latin typeface="Comic Sans MS" pitchFamily="66" charset="0"/>
              </a:rPr>
              <a:t>B7,C7,D7 </a:t>
            </a:r>
            <a:r>
              <a:rPr lang="ru-RU" sz="2800" b="1" i="1" dirty="0" smtClean="0">
                <a:solidFill>
                  <a:schemeClr val="accent2"/>
                </a:solidFill>
                <a:latin typeface="Comic Sans MS" pitchFamily="66" charset="0"/>
              </a:rPr>
              <a:t>при </a:t>
            </a:r>
            <a:r>
              <a:rPr lang="ru-RU" sz="2800" b="1" i="1" dirty="0">
                <a:solidFill>
                  <a:schemeClr val="accent2"/>
                </a:solidFill>
                <a:latin typeface="Comic Sans MS" pitchFamily="66" charset="0"/>
              </a:rPr>
              <a:t>копировании формулы</a:t>
            </a:r>
            <a:r>
              <a:rPr lang="ru-RU" sz="28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изменяется</a:t>
            </a:r>
            <a:r>
              <a:rPr lang="ru-RU" sz="2800" b="1" i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Заголовок 2"/>
          <p:cNvSpPr>
            <a:spLocks/>
          </p:cNvSpPr>
          <p:nvPr/>
        </p:nvSpPr>
        <p:spPr bwMode="auto">
          <a:xfrm>
            <a:off x="971600" y="0"/>
            <a:ext cx="76438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ru-RU" alt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Опорный конспект</a:t>
            </a:r>
          </a:p>
        </p:txBody>
      </p:sp>
      <p:sp>
        <p:nvSpPr>
          <p:cNvPr id="25615" name="Text Box 26"/>
          <p:cNvSpPr txBox="1">
            <a:spLocks noChangeArrowheads="1"/>
          </p:cNvSpPr>
          <p:nvPr/>
        </p:nvSpPr>
        <p:spPr bwMode="auto">
          <a:xfrm>
            <a:off x="251520" y="692696"/>
            <a:ext cx="6768752" cy="101566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 algn="just"/>
            <a:r>
              <a:rPr lang="ru-RU" altLang="ru-RU" sz="2000" b="1" i="1" dirty="0" smtClean="0">
                <a:solidFill>
                  <a:schemeClr val="accent2"/>
                </a:solidFill>
                <a:latin typeface="Comic Sans MS" pitchFamily="66" charset="0"/>
              </a:rPr>
              <a:t>Для организации вычислений в электронных таблицах используются формулы, которые могут включать в себя ссылки.</a:t>
            </a: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3779912" y="1916832"/>
            <a:ext cx="1727200" cy="503237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</a:rPr>
              <a:t>Ссылка</a:t>
            </a:r>
            <a:r>
              <a:rPr lang="ru-RU" altLang="ru-RU" sz="2200" dirty="0"/>
              <a:t> </a:t>
            </a:r>
          </a:p>
        </p:txBody>
      </p:sp>
      <p:sp>
        <p:nvSpPr>
          <p:cNvPr id="40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635449" y="2780432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</a:rPr>
              <a:t>Абсолютная</a:t>
            </a:r>
          </a:p>
        </p:txBody>
      </p:sp>
      <p:sp>
        <p:nvSpPr>
          <p:cNvPr id="41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27837" y="2780432"/>
            <a:ext cx="2017712" cy="503237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</a:rPr>
              <a:t>Смешанная</a:t>
            </a:r>
            <a:r>
              <a:rPr lang="ru-RU" altLang="ru-RU" sz="2200" dirty="0"/>
              <a:t> </a:t>
            </a:r>
          </a:p>
        </p:txBody>
      </p:sp>
      <p:sp>
        <p:nvSpPr>
          <p:cNvPr id="42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924" y="2780432"/>
            <a:ext cx="2374900" cy="503237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</a:rPr>
              <a:t>Относительная</a:t>
            </a:r>
            <a:r>
              <a:rPr lang="ru-RU" altLang="ru-RU" sz="2200" dirty="0"/>
              <a:t> </a:t>
            </a: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323924" y="3717057"/>
            <a:ext cx="2519363" cy="1584325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800" dirty="0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1937" y="3788494"/>
            <a:ext cx="2592387" cy="1655763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800" dirty="0"/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>
            <a:off x="323528" y="5733256"/>
            <a:ext cx="2376488" cy="792162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Пример</a:t>
            </a:r>
            <a:endParaRPr lang="ru-RU" alt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3348112" y="5804619"/>
            <a:ext cx="2376487" cy="792163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Пример</a:t>
            </a:r>
            <a:endParaRPr lang="ru-RU" alt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AutoShape 24"/>
          <p:cNvSpPr>
            <a:spLocks noChangeArrowheads="1"/>
          </p:cNvSpPr>
          <p:nvPr/>
        </p:nvSpPr>
        <p:spPr bwMode="auto">
          <a:xfrm>
            <a:off x="6156399" y="5876057"/>
            <a:ext cx="2376488" cy="792162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Пример</a:t>
            </a:r>
            <a:endParaRPr lang="ru-RU" alt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4572074" y="2420069"/>
            <a:ext cx="0" cy="360363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 flipH="1">
            <a:off x="1619324" y="2132732"/>
            <a:ext cx="2160588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>
            <a:off x="1619324" y="2132732"/>
            <a:ext cx="0" cy="64770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5508699" y="2132732"/>
            <a:ext cx="1727200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7235899" y="2132732"/>
            <a:ext cx="0" cy="64770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>
            <a:off x="1547887" y="3283669"/>
            <a:ext cx="0" cy="433388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>
            <a:off x="1547887" y="5299794"/>
            <a:ext cx="0" cy="433388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>
            <a:off x="4572074" y="3283669"/>
            <a:ext cx="0" cy="50482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>
            <a:off x="4572074" y="5228357"/>
            <a:ext cx="0" cy="576262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>
            <a:off x="7308924" y="3283669"/>
            <a:ext cx="0" cy="50482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>
            <a:off x="7308924" y="5444257"/>
            <a:ext cx="0" cy="43180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9" name="AutoShape 20"/>
          <p:cNvSpPr>
            <a:spLocks noChangeArrowheads="1"/>
          </p:cNvSpPr>
          <p:nvPr/>
        </p:nvSpPr>
        <p:spPr bwMode="auto">
          <a:xfrm>
            <a:off x="3419549" y="3788494"/>
            <a:ext cx="2232025" cy="1511300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800" dirty="0"/>
          </a:p>
        </p:txBody>
      </p:sp>
      <p:pic>
        <p:nvPicPr>
          <p:cNvPr id="25" name="Picture 5" descr="&amp;Vcy;&amp;ocy;&amp;pcy;&amp;rcy;&amp;ocy;&amp;s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933056"/>
            <a:ext cx="11490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&amp;Vcy;&amp;ocy;&amp;pcy;&amp;rcy;&amp;ocy;&amp;s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1224136" cy="130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&amp;Vcy;&amp;ocy;&amp;pcy;&amp;rcy;&amp;ocy;&amp;s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005064"/>
            <a:ext cx="11490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Заголовок 2"/>
          <p:cNvSpPr>
            <a:spLocks/>
          </p:cNvSpPr>
          <p:nvPr/>
        </p:nvSpPr>
        <p:spPr bwMode="auto">
          <a:xfrm>
            <a:off x="971600" y="0"/>
            <a:ext cx="76438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ru-RU" alt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Опорный конспект</a:t>
            </a:r>
          </a:p>
        </p:txBody>
      </p:sp>
      <p:sp>
        <p:nvSpPr>
          <p:cNvPr id="25615" name="Text Box 26"/>
          <p:cNvSpPr txBox="1">
            <a:spLocks noChangeArrowheads="1"/>
          </p:cNvSpPr>
          <p:nvPr/>
        </p:nvSpPr>
        <p:spPr bwMode="auto">
          <a:xfrm>
            <a:off x="251520" y="692696"/>
            <a:ext cx="6768752" cy="101566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 algn="just"/>
            <a:r>
              <a:rPr lang="ru-RU" altLang="ru-RU" sz="2000" b="1" i="1" dirty="0" smtClean="0">
                <a:solidFill>
                  <a:schemeClr val="accent2"/>
                </a:solidFill>
                <a:latin typeface="Comic Sans MS" pitchFamily="66" charset="0"/>
              </a:rPr>
              <a:t>Для организации вычислений в электронных таблицах используются формулы, которые могут включать в себя ссылки.</a:t>
            </a: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3779912" y="1916832"/>
            <a:ext cx="1727200" cy="503237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</a:rPr>
              <a:t>Ссылка </a:t>
            </a:r>
          </a:p>
        </p:txBody>
      </p:sp>
      <p:sp>
        <p:nvSpPr>
          <p:cNvPr id="40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635449" y="2780432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</a:rPr>
              <a:t>Абсолютная</a:t>
            </a:r>
          </a:p>
        </p:txBody>
      </p:sp>
      <p:sp>
        <p:nvSpPr>
          <p:cNvPr id="41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27837" y="2780432"/>
            <a:ext cx="2017712" cy="503237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</a:rPr>
              <a:t>Смешанная </a:t>
            </a:r>
          </a:p>
        </p:txBody>
      </p:sp>
      <p:sp>
        <p:nvSpPr>
          <p:cNvPr id="42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924" y="2780432"/>
            <a:ext cx="2374900" cy="503237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</a:rPr>
              <a:t>Относительная </a:t>
            </a: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323924" y="3717057"/>
            <a:ext cx="2519363" cy="1584325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При изменении </a:t>
            </a:r>
          </a:p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позиции ячейки</a:t>
            </a:r>
          </a:p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с формулой</a:t>
            </a:r>
          </a:p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изменяется</a:t>
            </a:r>
          </a:p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и ссылка</a:t>
            </a: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1937" y="3788494"/>
            <a:ext cx="2592387" cy="1655763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При изменении</a:t>
            </a:r>
          </a:p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позиции ячейки</a:t>
            </a:r>
          </a:p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с формулой</a:t>
            </a:r>
          </a:p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изменяется </a:t>
            </a:r>
          </a:p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относительная</a:t>
            </a:r>
          </a:p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часть адреса</a:t>
            </a: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>
            <a:off x="323924" y="5733182"/>
            <a:ext cx="2376488" cy="792162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А1; В4; С2; Р12</a:t>
            </a:r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3348112" y="5804619"/>
            <a:ext cx="2376487" cy="792163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$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$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1; 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$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$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4;</a:t>
            </a:r>
            <a:endParaRPr lang="en-US" alt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$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$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2; 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$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$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47" name="AutoShape 24"/>
          <p:cNvSpPr>
            <a:spLocks noChangeArrowheads="1"/>
          </p:cNvSpPr>
          <p:nvPr/>
        </p:nvSpPr>
        <p:spPr bwMode="auto">
          <a:xfrm>
            <a:off x="6156399" y="5876057"/>
            <a:ext cx="2376488" cy="792162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$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А1; В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$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4;</a:t>
            </a:r>
            <a:endParaRPr lang="en-US" alt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 С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$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2; 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$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Р12</a:t>
            </a:r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4572074" y="2420069"/>
            <a:ext cx="0" cy="360363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 flipH="1">
            <a:off x="1619324" y="2132732"/>
            <a:ext cx="2160588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" name="Line 27"/>
          <p:cNvSpPr>
            <a:spLocks noChangeShapeType="1"/>
          </p:cNvSpPr>
          <p:nvPr/>
        </p:nvSpPr>
        <p:spPr bwMode="auto">
          <a:xfrm>
            <a:off x="1619324" y="2132732"/>
            <a:ext cx="0" cy="64770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5508699" y="2132732"/>
            <a:ext cx="1727200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7235899" y="2132732"/>
            <a:ext cx="0" cy="64770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>
            <a:off x="1547887" y="3283669"/>
            <a:ext cx="0" cy="433388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>
            <a:off x="1547887" y="5299794"/>
            <a:ext cx="0" cy="433388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>
            <a:off x="4572074" y="3283669"/>
            <a:ext cx="0" cy="50482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>
            <a:off x="4572074" y="5228357"/>
            <a:ext cx="0" cy="576262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>
            <a:off x="7308924" y="3283669"/>
            <a:ext cx="0" cy="50482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>
            <a:off x="7308924" y="5444257"/>
            <a:ext cx="0" cy="43180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9" name="AutoShape 20"/>
          <p:cNvSpPr>
            <a:spLocks noChangeArrowheads="1"/>
          </p:cNvSpPr>
          <p:nvPr/>
        </p:nvSpPr>
        <p:spPr bwMode="auto">
          <a:xfrm>
            <a:off x="3419549" y="3788494"/>
            <a:ext cx="2232025" cy="1511300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При изменении</a:t>
            </a:r>
          </a:p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позиции ячейки </a:t>
            </a:r>
          </a:p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с формулой</a:t>
            </a:r>
          </a:p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ссылка не</a:t>
            </a:r>
          </a:p>
          <a:p>
            <a:r>
              <a:rPr lang="ru-RU" altLang="ru-RU" sz="1800" dirty="0">
                <a:solidFill>
                  <a:schemeClr val="accent2">
                    <a:lumMod val="50000"/>
                  </a:schemeClr>
                </a:solidFill>
              </a:rPr>
              <a:t>изменяется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2492896"/>
            <a:ext cx="640871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Физминутка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986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296144" cy="92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99592" y="260648"/>
            <a:ext cx="4896544" cy="108012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Повторяем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вместе с смайликами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20" name="Picture 4" descr="http://content.foto.mail.ru/mail/natali17a1106/_animated/i-31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12776"/>
            <a:ext cx="4248472" cy="3872603"/>
          </a:xfrm>
          <a:prstGeom prst="rect">
            <a:avLst/>
          </a:prstGeom>
          <a:noFill/>
        </p:spPr>
      </p:pic>
      <p:pic>
        <p:nvPicPr>
          <p:cNvPr id="9222" name="Picture 6" descr="http://animaciatop.ru/pictures/smailiki/thumb/smailiki-3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1714500" cy="1714500"/>
          </a:xfrm>
          <a:prstGeom prst="rect">
            <a:avLst/>
          </a:prstGeom>
          <a:noFill/>
        </p:spPr>
      </p:pic>
      <p:pic>
        <p:nvPicPr>
          <p:cNvPr id="9224" name="Picture 8" descr="http://images.zaazu.com/img/thinking-idea-animated-animation-smiley-emoticon-000339-lar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717032"/>
            <a:ext cx="1800200" cy="2269819"/>
          </a:xfrm>
          <a:prstGeom prst="rect">
            <a:avLst/>
          </a:prstGeom>
          <a:noFill/>
        </p:spPr>
      </p:pic>
      <p:pic>
        <p:nvPicPr>
          <p:cNvPr id="9226" name="Picture 10" descr="http://www.newhits.ru/images/m8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653136"/>
            <a:ext cx="1656184" cy="165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он - Ольга Васильевна Смир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90483" y="1772816"/>
            <a:ext cx="491673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Практическая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Шаблон (фон) презентации &quot;Школьны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271582"/>
            <a:ext cx="7128792" cy="65864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Выполнить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2: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 «электроэнергия»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файл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«приложение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xls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3: Создать новый лист «таблица умножения», заполнить данными, используя формулу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смешанной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ссылки.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Дополнительное задание: лист «зарплата»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(самопроверка)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60838" y="404664"/>
            <a:ext cx="599875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Результат вычислений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2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t="21656" r="58333" b="34048"/>
          <a:stretch>
            <a:fillRect/>
          </a:stretch>
        </p:blipFill>
        <p:spPr bwMode="auto">
          <a:xfrm>
            <a:off x="2267744" y="2060848"/>
            <a:ext cx="650564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55576" y="276618"/>
            <a:ext cx="648072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вычислений в электронных таблицах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47664" y="2965594"/>
            <a:ext cx="58326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Относительные, абсолютные и смешанные ссылки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2420888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76672"/>
            <a:ext cx="499527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Результат вычислений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формулах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Задание 2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t="21282" r="56006" b="29065"/>
          <a:stretch>
            <a:fillRect/>
          </a:stretch>
        </p:blipFill>
        <p:spPr bwMode="auto">
          <a:xfrm>
            <a:off x="2267744" y="2276872"/>
            <a:ext cx="646835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76672"/>
            <a:ext cx="499527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Результат вычислений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формулах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Задание 3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t="22266" r="45491" b="43281"/>
          <a:stretch>
            <a:fillRect/>
          </a:stretch>
        </p:blipFill>
        <p:spPr bwMode="auto">
          <a:xfrm>
            <a:off x="0" y="2924944"/>
            <a:ext cx="87133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men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95736" y="1628800"/>
            <a:ext cx="6348413" cy="38814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Мы узнали новое…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Использовали типы ссылок …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используется для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ссылки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копировании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изменяется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 </a:t>
            </a: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копировании не изменяется …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копировании изменяется частично…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48680"/>
            <a:ext cx="34867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Итог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2420888"/>
          <a:ext cx="7632847" cy="2121768"/>
        </p:xfrm>
        <a:graphic>
          <a:graphicData uri="http://schemas.openxmlformats.org/drawingml/2006/table">
            <a:tbl>
              <a:tblPr/>
              <a:tblGrid>
                <a:gridCol w="2025687"/>
                <a:gridCol w="1790338"/>
                <a:gridCol w="1908411"/>
                <a:gridCol w="1908411"/>
              </a:tblGrid>
              <a:tr h="1273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Набранное количество баллов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2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Отметка за урок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55576" y="476672"/>
            <a:ext cx="583264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оценки работы на уроке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он - Ольга Васильевна Смир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28926" y="214290"/>
            <a:ext cx="489654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Домашняя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работа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428736"/>
            <a:ext cx="5748857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1. п. 3.2 (3.2.1)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2. Задания 4-12 стр. 118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4941168"/>
            <a:ext cx="422013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Желаю успехов!!!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599202"/>
            <a:ext cx="684076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сделать расчёт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Предстоит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немалый,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программы лучше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нет,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0114" t="40156" r="19008" b="25391"/>
          <a:stretch>
            <a:fillRect/>
          </a:stretch>
        </p:blipFill>
        <p:spPr bwMode="auto">
          <a:xfrm>
            <a:off x="1475656" y="2852936"/>
            <a:ext cx="611039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 l="39013" t="17344" r="20033" b="43281"/>
          <a:stretch>
            <a:fillRect/>
          </a:stretch>
        </p:blipFill>
        <p:spPr bwMode="auto">
          <a:xfrm>
            <a:off x="2195736" y="4581128"/>
            <a:ext cx="3312368" cy="179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1115616" y="4581128"/>
            <a:ext cx="61926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l="22328" t="40156" r="21775" b="21454"/>
          <a:stretch>
            <a:fillRect/>
          </a:stretch>
        </p:blipFill>
        <p:spPr bwMode="auto">
          <a:xfrm>
            <a:off x="179512" y="980729"/>
            <a:ext cx="410261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 l="53321" t="40156" r="4618" b="23422"/>
          <a:stretch>
            <a:fillRect/>
          </a:stretch>
        </p:blipFill>
        <p:spPr bwMode="auto">
          <a:xfrm>
            <a:off x="4283968" y="908720"/>
            <a:ext cx="3420888" cy="166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 l="31737" t="30313" r="16794" b="27360"/>
          <a:stretch>
            <a:fillRect/>
          </a:stretch>
        </p:blipFill>
        <p:spPr bwMode="auto">
          <a:xfrm>
            <a:off x="2843808" y="3356992"/>
            <a:ext cx="482788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5536" y="188640"/>
            <a:ext cx="6840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Таблицы используют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2492896"/>
            <a:ext cx="68407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расчета нам зарплаты,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умелые 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95536" y="5517232"/>
            <a:ext cx="6840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Подсчитают все затраты.</a:t>
            </a:r>
            <a:r>
              <a:rPr lang="ru-RU" sz="4000" b="1" dirty="0" smtClean="0"/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41013"/>
            <a:ext cx="7128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Интерактивный задачник,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«Электронные таблицы. Запись формул»</a:t>
            </a:r>
            <a:r>
              <a:rPr lang="ru-RU" sz="3600" b="1" dirty="0" smtClean="0"/>
              <a:t> 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заданий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708920"/>
            <a:ext cx="74888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по ссылке: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files.school-collection.edu.ru/dlrstore/58273d06-4084-4ff6-90f0-8f0ee7d27eaa/9_131.swf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2636912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4" name="Rectangle 110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260648"/>
            <a:ext cx="6768752" cy="1079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Закончите предложение: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3528" y="1340768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10"/>
          <p:cNvSpPr txBox="1">
            <a:spLocks noChangeArrowheads="1"/>
          </p:cNvSpPr>
          <p:nvPr/>
        </p:nvSpPr>
        <p:spPr bwMode="auto">
          <a:xfrm>
            <a:off x="179512" y="1484784"/>
            <a:ext cx="5400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Относительная ссылка – это…</a:t>
            </a:r>
          </a:p>
        </p:txBody>
      </p:sp>
      <p:sp>
        <p:nvSpPr>
          <p:cNvPr id="16" name="Rectangle 110"/>
          <p:cNvSpPr txBox="1">
            <a:spLocks noChangeArrowheads="1"/>
          </p:cNvSpPr>
          <p:nvPr/>
        </p:nvSpPr>
        <p:spPr bwMode="auto">
          <a:xfrm>
            <a:off x="251520" y="2636912"/>
            <a:ext cx="5400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Абсолютная ссылка – это…</a:t>
            </a:r>
          </a:p>
        </p:txBody>
      </p:sp>
      <p:sp>
        <p:nvSpPr>
          <p:cNvPr id="17" name="Rectangle 110"/>
          <p:cNvSpPr txBox="1">
            <a:spLocks noChangeArrowheads="1"/>
          </p:cNvSpPr>
          <p:nvPr/>
        </p:nvSpPr>
        <p:spPr bwMode="auto">
          <a:xfrm>
            <a:off x="251520" y="3717032"/>
            <a:ext cx="5400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Смешанная ссылка – это…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7718" r="56088" b="8455"/>
          <a:stretch>
            <a:fillRect/>
          </a:stretch>
        </p:blipFill>
        <p:spPr bwMode="auto">
          <a:xfrm>
            <a:off x="5335009" y="1988840"/>
            <a:ext cx="380899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3528" y="5445224"/>
            <a:ext cx="72151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Попробуйте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сформулировать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тему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цель урока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 - Ольга Васильевна Смир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1196752"/>
            <a:ext cx="5012911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Относительные,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абсолютные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ссылки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Фон - Ольга Васильевна Смир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9792" y="1412776"/>
            <a:ext cx="570444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«Лучше один раз увидеть,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сто раз услышать»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он - Ольга Васильевна Смир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51209" y="1772816"/>
            <a:ext cx="499527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Лабораторная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</TotalTime>
  <Words>457</Words>
  <Application>Microsoft Office PowerPoint</Application>
  <PresentationFormat>Экран (4:3)</PresentationFormat>
  <Paragraphs>128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121</cp:revision>
  <dcterms:created xsi:type="dcterms:W3CDTF">2014-12-09T12:42:57Z</dcterms:created>
  <dcterms:modified xsi:type="dcterms:W3CDTF">2016-02-09T14:27:57Z</dcterms:modified>
</cp:coreProperties>
</file>