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72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C75668-1795-4D1A-8E00-5F1F1B8ACE6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B2C440-2C1F-44FC-B612-1BBAF2B4BB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0" y="3400416"/>
            <a:ext cx="9144000" cy="3429024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Считай несчастным тот день и час,</a:t>
            </a:r>
          </a:p>
          <a:p>
            <a:pPr algn="r"/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В который ты не усвоил ничего нового</a:t>
            </a:r>
          </a:p>
          <a:p>
            <a:pPr algn="r"/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rPr>
              <a:t>И ничего не прибавил к своему образованию.</a:t>
            </a:r>
          </a:p>
          <a:p>
            <a:pPr algn="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Ян Амос Каменский</a:t>
            </a:r>
            <a:endParaRPr lang="ru-RU" sz="36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3876" y="-23479"/>
            <a:ext cx="5611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</a:t>
            </a:r>
          </a:p>
          <a:p>
            <a:pPr algn="ctr"/>
            <a:r>
              <a:rPr lang="ru-RU" sz="7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юных  </a:t>
            </a:r>
          </a:p>
          <a:p>
            <a:pPr algn="ctr"/>
            <a:r>
              <a:rPr lang="ru-RU" sz="7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математиков</a:t>
            </a:r>
            <a:endParaRPr lang="ru-RU" sz="7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tatic9.depositphotos.com/1594308/1131/i/950/depositphotos_11312584-Young-mathemat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74" y="980728"/>
            <a:ext cx="2484276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ffwww.fullcoll.edu/cfacer/Boy%20at%20Blackboar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168" y="980728"/>
            <a:ext cx="2378451" cy="16930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85728"/>
            <a:ext cx="1928826" cy="5111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/>
              </a:rPr>
              <a:t>7. Воля.</a:t>
            </a:r>
            <a:endParaRPr lang="ru-RU" b="1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857232"/>
            <a:ext cx="7498080" cy="4800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Собрался Иван-царевич на бой со Змеем Горынычем, трёхглавым и трёххвостым.</a:t>
            </a:r>
          </a:p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«Вот тебе меч-кладенец,- говорит ему Баба Яга. – одним ударом ты можешь срубить либо одну голову, либо две, либо один хвост, либо два. Запомни: срубишь голову – новая вырастет, срубишь хвост – два новых вырастут, срубишь два хвоста – голова вырастет, срубишь две головы – ничего не вырастет» За сколько ударов Иван-царевич может срубить 3 головы и 3 хвоста?</a:t>
            </a:r>
            <a:endParaRPr lang="ru-RU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5984" y="257174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857388"/>
                <a:gridCol w="29527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шага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Срубаем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Остаётся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1 шаг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 головы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хвоста и 1 голова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2 шаг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 хвоста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хвост и 2 головы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3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 хвост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хвоста и 2 головы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4 шаг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 хвост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хвоста и 2 головы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5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 хвост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хвоста и 2 головы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6 шаг</a:t>
                      </a:r>
                      <a:endParaRPr lang="ru-RU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 хвоста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хвоста и 3 головы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7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 хвоста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головы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8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 головы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головы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/>
                          </a:solidFill>
                        </a:rPr>
                        <a:t>9 шаг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 головы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Змей побеждён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8. Нестандартное мышление.</a:t>
            </a:r>
            <a:endParaRPr lang="ru-RU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670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prstTxWarp prst="textPlain">
              <a:avLst>
                <a:gd name="adj" fmla="val 45935"/>
              </a:avLst>
            </a:prstTxWarp>
          </a:bodyPr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Врач сказал, что прививку сделают учащимся, записанным в классном журнале под номерами 24-31. Сколько учащихся пошли в медпункт?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5429264"/>
            <a:ext cx="298338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В медпункт идут 8 учеников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255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effectLst/>
              </a:rPr>
              <a:t>9. Умение применять знания </a:t>
            </a:r>
            <a:br>
              <a:rPr lang="ru-RU" sz="3200" b="1" i="1" dirty="0" smtClean="0">
                <a:solidFill>
                  <a:srgbClr val="C00000"/>
                </a:solidFill>
                <a:effectLst/>
              </a:rPr>
            </a:br>
            <a:r>
              <a:rPr lang="ru-RU" sz="3200" b="1" i="1" dirty="0" smtClean="0">
                <a:solidFill>
                  <a:srgbClr val="C00000"/>
                </a:solidFill>
                <a:effectLst/>
              </a:rPr>
              <a:t>в творческих условиях.</a:t>
            </a:r>
            <a:endParaRPr lang="ru-RU" sz="3200" b="1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7498080" cy="37147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сделать так, чтобы пустые и полные стаканы чередовались, если брать можно только один стакан?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рапеция 3"/>
          <p:cNvSpPr/>
          <p:nvPr/>
        </p:nvSpPr>
        <p:spPr>
          <a:xfrm flipV="1">
            <a:off x="1928794" y="4214818"/>
            <a:ext cx="571504" cy="114300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 flipV="1">
            <a:off x="4214810" y="4214818"/>
            <a:ext cx="571504" cy="114300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 flipV="1">
            <a:off x="3071802" y="4214818"/>
            <a:ext cx="571504" cy="114300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 flipV="1">
            <a:off x="5286380" y="4214818"/>
            <a:ext cx="571504" cy="1143008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 flipV="1">
            <a:off x="6357950" y="4214818"/>
            <a:ext cx="571504" cy="1143008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 flipV="1">
            <a:off x="7572396" y="4214818"/>
            <a:ext cx="571504" cy="1143008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10. Аккуратность.</a:t>
            </a:r>
            <a:endParaRPr lang="ru-RU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4099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prstTxWarp prst="textPlain">
              <a:avLst>
                <a:gd name="adj" fmla="val 53775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Нарисуйте звезду, не отрывая карандаша от бумаги и не проходя дважды по одной и той же прямой.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4286248" y="5072074"/>
            <a:ext cx="1500198" cy="14287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428604"/>
          <a:ext cx="2738120" cy="261429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84530"/>
                <a:gridCol w="684530"/>
                <a:gridCol w="684530"/>
                <a:gridCol w="684530"/>
              </a:tblGrid>
              <a:tr h="6197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34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7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000364" y="1285860"/>
            <a:ext cx="195262" cy="18732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000364" y="2000240"/>
            <a:ext cx="195263" cy="18732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5984" y="1928802"/>
            <a:ext cx="195263" cy="18732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571604" y="1928802"/>
            <a:ext cx="195262" cy="187325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929190" y="3857628"/>
          <a:ext cx="4095115" cy="1691640"/>
        </p:xfrm>
        <a:graphic>
          <a:graphicData uri="http://schemas.openxmlformats.org/drawingml/2006/table">
            <a:tbl>
              <a:tblPr/>
              <a:tblGrid>
                <a:gridCol w="511810"/>
                <a:gridCol w="511810"/>
                <a:gridCol w="511810"/>
                <a:gridCol w="511175"/>
                <a:gridCol w="511175"/>
                <a:gridCol w="511175"/>
                <a:gridCol w="511810"/>
                <a:gridCol w="514350"/>
              </a:tblGrid>
              <a:tr h="4006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9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9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135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29130" algn="ctr"/>
                        </a:tabLs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14387" y="500042"/>
            <a:ext cx="50242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Разрежьте квадрат на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равные части, так чтобы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каждой части был смайлик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3643314"/>
            <a:ext cx="41887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Разрежьте фигуру на 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равные части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11. Умение думать, анализировать, рассуждать.</a:t>
            </a:r>
            <a:endParaRPr lang="ru-RU" sz="28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3385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prstTxWarp prst="textPlain">
              <a:avLst>
                <a:gd name="adj" fmla="val 46516"/>
              </a:avLst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Могут ли из восьми учеников класса двое отмечать свой день рождения в один и тот же день недели, если известно. Что все восемь родились именно на этой неделе?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4929198"/>
          <a:ext cx="7358113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785818"/>
                <a:gridCol w="785818"/>
                <a:gridCol w="785818"/>
                <a:gridCol w="857256"/>
                <a:gridCol w="857256"/>
                <a:gridCol w="857256"/>
                <a:gridCol w="928693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Дни 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Пн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Чт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Пт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Сб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Вс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12. Умение получать удовольствие от того, что делаешь сам.</a:t>
            </a:r>
            <a:endParaRPr lang="ru-RU" sz="28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prstTxWarp prst="textPlain">
              <a:avLst>
                <a:gd name="adj" fmla="val 47677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 второй корзине на 8 кг яблок больше, чем в первой, и на 4 кг меньше, чем в третьей. В четвёртой корзине яблок столько же, сколько в третьей и второй корзинах вместе. Сколько яблок в четырёх корзинах, если в первой корзине было 12 кг яблок?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768" y="6072206"/>
            <a:ext cx="12103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84 яблока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build="p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36925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prstTxWarp prst="textDeflateInflate">
              <a:avLst>
                <a:gd name="adj" fmla="val 37476"/>
              </a:avLst>
            </a:prstTxWarp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работу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 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сегодня хорошо потрудились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 вами довольна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571612"/>
          </a:xfrm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DeflateInflate">
              <a:avLst/>
            </a:prstTxWarp>
            <a:normAutofit/>
          </a:bodyPr>
          <a:lstStyle/>
          <a:p>
            <a:pPr algn="ctr"/>
            <a:r>
              <a:rPr lang="ru-RU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Исследуем качества юного математика</a:t>
            </a:r>
            <a:endParaRPr lang="ru-RU" b="1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28662" y="2143116"/>
            <a:ext cx="8072462" cy="42862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За книгу заплатили 100 рублей, и осталось заплатить ещё столько, сколько осталось бы заплатить, если бы за неё заплатили бы столько, сколько осталось заплатить.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3071802" y="1571612"/>
            <a:ext cx="3214710" cy="542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Внимание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6572264" y="5786454"/>
            <a:ext cx="2143140" cy="542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рублей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3240" y="142852"/>
            <a:ext cx="3786214" cy="7254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2. Воображение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85786" y="928670"/>
            <a:ext cx="8229600" cy="5929330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prstTxWarp prst="textPlain">
              <a:avLst>
                <a:gd name="adj" fmla="val 46825"/>
              </a:avLst>
            </a:prstTxWarp>
          </a:bodyPr>
          <a:lstStyle/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        Отметьте на сторонах прямоугольника восемь точек так, чтобы на каждой стороне было по три точки.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2214554"/>
            <a:ext cx="5715040" cy="30003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2214546" y="2285992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429520" y="485776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7572396" y="2285992"/>
            <a:ext cx="152400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214546" y="4929198"/>
            <a:ext cx="276228" cy="2047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7500958" y="3500438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4929190" y="2285992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2143108" y="3571876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4786314" y="485776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45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3. Умение логически рассуждать.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28662" y="1500174"/>
            <a:ext cx="8001024" cy="361475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prstTxWarp prst="textPlain">
              <a:avLst>
                <a:gd name="adj" fmla="val 47985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Валя произнесла истинное утверждение. </a:t>
            </a:r>
          </a:p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Её брат повторил его, и оно стало ложным. </a:t>
            </a:r>
          </a:p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сказала Валя?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357290" y="5357826"/>
            <a:ext cx="751522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Меня зовут Валя. </a:t>
            </a:r>
            <a:r>
              <a:rPr kumimoji="0" lang="ru-RU" sz="2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Или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7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У меня длинные волосы.    </a:t>
            </a:r>
            <a:r>
              <a:rPr lang="ru-RU" sz="21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Или   </a:t>
            </a:r>
            <a:r>
              <a:rPr lang="ru-RU" sz="47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Я – девочка.</a:t>
            </a:r>
            <a:r>
              <a:rPr kumimoji="0" lang="ru-RU" sz="8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274638"/>
            <a:ext cx="5500726" cy="8683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4. Наблюдательность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1357290" y="1214422"/>
            <a:ext cx="7586658" cy="1357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Какую фигуру вы нарисовали бы следующей?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 rot="19409595">
            <a:off x="1059307" y="3481872"/>
            <a:ext cx="2428892" cy="1000132"/>
          </a:xfrm>
          <a:prstGeom prst="triangl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 flipV="1">
            <a:off x="3643306" y="3286124"/>
            <a:ext cx="2714644" cy="1641368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ильный пятиугольник 9"/>
          <p:cNvSpPr/>
          <p:nvPr/>
        </p:nvSpPr>
        <p:spPr>
          <a:xfrm>
            <a:off x="6500826" y="3143248"/>
            <a:ext cx="2460318" cy="1714512"/>
          </a:xfrm>
          <a:prstGeom prst="pen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7786710" y="5572140"/>
            <a:ext cx="1060704" cy="914400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1625"/>
            <a:ext cx="7498080" cy="25003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Narrow" pitchFamily="34" charset="0"/>
              </a:rPr>
              <a:t>Несколько тысяч лет тому назад, китайский учёный  ТАНГ, предложил разделить квадрат остроумным способом на 7 частей.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28" y="2786058"/>
            <a:ext cx="7500990" cy="340138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Сложите фигуру  и 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придумайте название 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к  картинке</a:t>
            </a:r>
          </a:p>
          <a:p>
            <a:pPr>
              <a:buNone/>
            </a:pPr>
            <a:endParaRPr lang="ru-RU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7917639">
            <a:off x="3403148" y="4689040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5400000">
            <a:off x="6215074" y="4643446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6200000">
            <a:off x="4500562" y="3857628"/>
            <a:ext cx="1857388" cy="15716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476199">
            <a:off x="5510511" y="3094150"/>
            <a:ext cx="786884" cy="759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5248936">
            <a:off x="3882171" y="5099634"/>
            <a:ext cx="1214446" cy="121136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2611976">
            <a:off x="6499614" y="4883546"/>
            <a:ext cx="1220863" cy="13115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 rot="3070582">
            <a:off x="7231917" y="4487209"/>
            <a:ext cx="1285884" cy="842056"/>
          </a:xfrm>
          <a:prstGeom prst="parallelogram">
            <a:avLst>
              <a:gd name="adj" fmla="val 71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500858" cy="7254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5. Умение быстро считать.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1214414" y="1214422"/>
          <a:ext cx="7499349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63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33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48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57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81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51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36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72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90</a:t>
                      </a:r>
                      <a:endParaRPr lang="ru-RU" sz="2800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: 3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3326" marR="83326"/>
                </a:tc>
              </a:tr>
            </a:tbl>
          </a:graphicData>
        </a:graphic>
      </p:graphicFrame>
      <p:graphicFrame>
        <p:nvGraphicFramePr>
          <p:cNvPr id="12" name="Содержимое 10"/>
          <p:cNvGraphicFramePr>
            <a:graphicFrameLocks/>
          </p:cNvGraphicFramePr>
          <p:nvPr/>
        </p:nvGraphicFramePr>
        <p:xfrm>
          <a:off x="714348" y="4000504"/>
          <a:ext cx="8229595" cy="13573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6078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41</a:t>
                      </a:r>
                      <a:endParaRPr lang="ru-RU" sz="2800" dirty="0"/>
                    </a:p>
                  </a:txBody>
                  <a:tcPr/>
                </a:tc>
              </a:tr>
              <a:tr h="74944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rgbClr val="C00000"/>
                          </a:solidFill>
                        </a:rPr>
                        <a:t>з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м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rgbClr val="C00000"/>
                          </a:solidFill>
                        </a:rPr>
                        <a:t>н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err="1" smtClean="0">
                          <a:solidFill>
                            <a:srgbClr val="C00000"/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14414" y="2285992"/>
            <a:ext cx="750099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Разделив предложенные числа на три, полученные ответы замените соответствующими буквами. </a:t>
            </a:r>
          </a:p>
          <a:p>
            <a:pPr algn="just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 слово получилось?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0892" y="5929330"/>
            <a:ext cx="1769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земляника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scholl.ucoz.ru/_pu/0/662682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" t="4141" r="5790" b="4755"/>
          <a:stretch/>
        </p:blipFill>
        <p:spPr bwMode="auto">
          <a:xfrm>
            <a:off x="2051720" y="1052736"/>
            <a:ext cx="6336705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85728"/>
            <a:ext cx="3786214" cy="796908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6. Память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142984"/>
            <a:ext cx="8229600" cy="22860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prstTxWarp prst="textPlain">
              <a:avLst>
                <a:gd name="adj" fmla="val 47884"/>
              </a:avLst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Замените одинаковые буквы одинаковыми цифрами, а разные – разными и решите пример: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3571876"/>
            <a:ext cx="3429024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ru-RU" sz="6600" b="1" cap="al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один</a:t>
            </a:r>
          </a:p>
          <a:p>
            <a:pPr algn="r">
              <a:buNone/>
            </a:pPr>
            <a:r>
              <a:rPr lang="ru-RU" sz="6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</a:t>
            </a:r>
            <a:r>
              <a:rPr lang="ru-RU" sz="6600" b="1" u="sng" cap="al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один</a:t>
            </a:r>
          </a:p>
          <a:p>
            <a:pPr algn="r">
              <a:buNone/>
            </a:pPr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МНОГО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2132" y="3571876"/>
            <a:ext cx="3143272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6823</a:t>
            </a:r>
          </a:p>
          <a:p>
            <a:pPr algn="r">
              <a:buNone/>
            </a:pPr>
            <a:r>
              <a:rPr lang="ru-RU" sz="6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+6823</a:t>
            </a:r>
          </a:p>
          <a:p>
            <a:pPr algn="r">
              <a:buNone/>
            </a:pPr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13646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389</TotalTime>
  <Words>639</Words>
  <Application>Microsoft Office PowerPoint</Application>
  <PresentationFormat>Экран 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Arial Narrow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Исследуем качества юного математика</vt:lpstr>
      <vt:lpstr>2. Воображение </vt:lpstr>
      <vt:lpstr>3. Умение логически рассуждать.</vt:lpstr>
      <vt:lpstr>4. Наблюдательность</vt:lpstr>
      <vt:lpstr>Несколько тысяч лет тому назад, китайский учёный  ТАНГ, предложил разделить квадрат остроумным способом на 7 частей.</vt:lpstr>
      <vt:lpstr>5. Умение быстро считать.</vt:lpstr>
      <vt:lpstr>Презентация PowerPoint</vt:lpstr>
      <vt:lpstr>6. Память </vt:lpstr>
      <vt:lpstr>7. Воля.</vt:lpstr>
      <vt:lpstr>8. Нестандартное мышление.</vt:lpstr>
      <vt:lpstr>9. Умение применять знания  в творческих условиях.</vt:lpstr>
      <vt:lpstr>10. Аккуратность.</vt:lpstr>
      <vt:lpstr>Презентация PowerPoint</vt:lpstr>
      <vt:lpstr>11. Умение думать, анализировать, рассуждать.</vt:lpstr>
      <vt:lpstr>12. Умение получать удовольствие от того, что делаешь сам.</vt:lpstr>
      <vt:lpstr>Спасибо за работу вы  сегодня хорошо потрудились я вами довольна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Не боги горшки обжигают</dc:title>
  <dc:creator>Ира</dc:creator>
  <cp:lastModifiedBy>Светлана Захарова</cp:lastModifiedBy>
  <cp:revision>41</cp:revision>
  <dcterms:created xsi:type="dcterms:W3CDTF">2013-10-06T10:10:23Z</dcterms:created>
  <dcterms:modified xsi:type="dcterms:W3CDTF">2016-02-11T18:06:46Z</dcterms:modified>
</cp:coreProperties>
</file>