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72" r:id="rId4"/>
    <p:sldId id="269" r:id="rId5"/>
    <p:sldId id="258" r:id="rId6"/>
    <p:sldId id="324" r:id="rId7"/>
    <p:sldId id="295" r:id="rId8"/>
    <p:sldId id="287" r:id="rId9"/>
    <p:sldId id="292" r:id="rId10"/>
    <p:sldId id="271" r:id="rId11"/>
    <p:sldId id="267" r:id="rId12"/>
    <p:sldId id="285" r:id="rId13"/>
    <p:sldId id="270" r:id="rId14"/>
    <p:sldId id="286" r:id="rId15"/>
    <p:sldId id="289" r:id="rId16"/>
    <p:sldId id="288" r:id="rId17"/>
    <p:sldId id="311" r:id="rId18"/>
    <p:sldId id="312" r:id="rId19"/>
    <p:sldId id="279" r:id="rId20"/>
    <p:sldId id="294" r:id="rId21"/>
    <p:sldId id="278" r:id="rId22"/>
    <p:sldId id="259" r:id="rId23"/>
    <p:sldId id="274" r:id="rId24"/>
    <p:sldId id="283" r:id="rId25"/>
    <p:sldId id="275" r:id="rId26"/>
    <p:sldId id="284" r:id="rId27"/>
    <p:sldId id="313" r:id="rId28"/>
    <p:sldId id="261" r:id="rId29"/>
    <p:sldId id="333" r:id="rId30"/>
    <p:sldId id="336" r:id="rId31"/>
    <p:sldId id="325" r:id="rId32"/>
    <p:sldId id="330" r:id="rId33"/>
    <p:sldId id="326" r:id="rId34"/>
    <p:sldId id="332" r:id="rId35"/>
    <p:sldId id="334" r:id="rId36"/>
    <p:sldId id="337" r:id="rId37"/>
    <p:sldId id="331" r:id="rId38"/>
    <p:sldId id="338" r:id="rId39"/>
    <p:sldId id="291" r:id="rId40"/>
    <p:sldId id="314" r:id="rId41"/>
    <p:sldId id="262" r:id="rId42"/>
    <p:sldId id="339" r:id="rId43"/>
    <p:sldId id="315" r:id="rId44"/>
    <p:sldId id="321" r:id="rId45"/>
    <p:sldId id="323" r:id="rId46"/>
    <p:sldId id="316" r:id="rId47"/>
    <p:sldId id="306" r:id="rId48"/>
    <p:sldId id="293" r:id="rId49"/>
    <p:sldId id="340" r:id="rId50"/>
    <p:sldId id="299" r:id="rId51"/>
    <p:sldId id="300" r:id="rId52"/>
    <p:sldId id="341" r:id="rId53"/>
    <p:sldId id="301" r:id="rId54"/>
    <p:sldId id="303" r:id="rId55"/>
    <p:sldId id="304" r:id="rId56"/>
    <p:sldId id="343" r:id="rId57"/>
    <p:sldId id="342" r:id="rId58"/>
    <p:sldId id="305" r:id="rId59"/>
    <p:sldId id="344" r:id="rId60"/>
    <p:sldId id="317" r:id="rId61"/>
    <p:sldId id="264" r:id="rId62"/>
    <p:sldId id="318" r:id="rId63"/>
    <p:sldId id="307" r:id="rId64"/>
    <p:sldId id="345" r:id="rId65"/>
    <p:sldId id="308" r:id="rId66"/>
    <p:sldId id="309" r:id="rId67"/>
    <p:sldId id="346" r:id="rId68"/>
    <p:sldId id="319" r:id="rId69"/>
    <p:sldId id="265" r:id="rId70"/>
    <p:sldId id="347" r:id="rId71"/>
    <p:sldId id="348" r:id="rId72"/>
    <p:sldId id="260" r:id="rId73"/>
    <p:sldId id="320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500"/>
    <a:srgbClr val="CC3399"/>
    <a:srgbClr val="9A0000"/>
    <a:srgbClr val="CC0000"/>
    <a:srgbClr val="58572B"/>
    <a:srgbClr val="993300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574" autoAdjust="0"/>
  </p:normalViewPr>
  <p:slideViewPr>
    <p:cSldViewPr>
      <p:cViewPr>
        <p:scale>
          <a:sx n="52" d="100"/>
          <a:sy n="52" d="100"/>
        </p:scale>
        <p:origin x="-105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09800" y="1927225"/>
            <a:ext cx="6775450" cy="41513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8FC2-BC3F-41A5-85AC-9C44FCD55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FC397"/>
            </a:gs>
            <a:gs pos="50000">
              <a:schemeClr val="bg1"/>
            </a:gs>
            <a:gs pos="100000">
              <a:srgbClr val="BFC3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5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book.ru/Article.asp?AID=625940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book.ru/Article.asp?AID=625943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tplus.narod.ru/folk155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tor-makhmutova.spb.ru/reading-place/list-on-a-tree/10-list-on-a-tree/52-craft-bases.html" TargetMode="External"/><Relationship Id="rId5" Type="http://schemas.openxmlformats.org/officeDocument/2006/relationships/hyperlink" Target="http://bibliotekar.ru/ruswood/69.htm" TargetMode="External"/><Relationship Id="rId4" Type="http://schemas.openxmlformats.org/officeDocument/2006/relationships/hyperlink" Target="http://webartplus.narod.ru/folk22.htm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764704"/>
            <a:ext cx="6876256" cy="2304256"/>
          </a:xfrm>
        </p:spPr>
        <p:txBody>
          <a:bodyPr/>
          <a:lstStyle/>
          <a:p>
            <a:pPr algn="l"/>
            <a:r>
              <a:rPr lang="ru-RU" sz="2800" b="1" dirty="0" smtClean="0"/>
              <a:t>Технология и материалы росписи по дереву.</a:t>
            </a:r>
            <a:br>
              <a:rPr lang="ru-RU" sz="2800" b="1" dirty="0" smtClean="0"/>
            </a:br>
            <a:r>
              <a:rPr lang="ru-RU" sz="2800" b="1" dirty="0" smtClean="0"/>
              <a:t>Раздел №3. Городец.</a:t>
            </a:r>
            <a:br>
              <a:rPr lang="ru-RU" sz="2800" b="1" dirty="0" smtClean="0"/>
            </a:br>
            <a:r>
              <a:rPr lang="ru-RU" sz="2800" b="1" dirty="0" smtClean="0"/>
              <a:t>Тема № </a:t>
            </a:r>
            <a:r>
              <a:rPr lang="ru-RU" sz="2800" dirty="0" smtClean="0"/>
              <a:t>3</a:t>
            </a:r>
            <a:r>
              <a:rPr lang="ru-RU" sz="2800" b="1" dirty="0" smtClean="0"/>
              <a:t>.1. </a:t>
            </a:r>
            <a:r>
              <a:rPr lang="ru-RU" sz="2800" dirty="0" smtClean="0"/>
              <a:t>История. Подготовка основы.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32784"/>
            <a:ext cx="4513134" cy="1752600"/>
          </a:xfrm>
        </p:spPr>
        <p:txBody>
          <a:bodyPr/>
          <a:lstStyle/>
          <a:p>
            <a:pPr algn="l"/>
            <a:r>
              <a:rPr lang="ru-RU" dirty="0" smtClean="0"/>
              <a:t>Разработка: преп. Бобровского филиала «УКСАП» – Дёгтевой Т.А. 2013г</a:t>
            </a:r>
            <a:endParaRPr lang="ru-RU" dirty="0"/>
          </a:p>
        </p:txBody>
      </p:sp>
      <p:pic>
        <p:nvPicPr>
          <p:cNvPr id="6" name="Рисунок 5" descr="100_0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896544"/>
            <a:ext cx="1383618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тиц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922" y="980728"/>
            <a:ext cx="1931870" cy="1923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liniia-7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4725144"/>
            <a:ext cx="3154680" cy="495300"/>
          </a:xfrm>
          <a:prstGeom prst="rect">
            <a:avLst/>
          </a:prstGeom>
        </p:spPr>
      </p:pic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733900"/>
            <a:ext cx="3154680" cy="495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362200"/>
            <a:ext cx="4607297" cy="3724275"/>
          </a:xfrm>
        </p:spPr>
        <p:txBody>
          <a:bodyPr/>
          <a:lstStyle/>
          <a:p>
            <a:r>
              <a:rPr lang="ru-RU" dirty="0" smtClean="0"/>
              <a:t>ГОРОДЕ́ЦКАЯ РО́СПИСЬ по дереву, традиционный художественный промысел, получивший развитие в середине 19 века в деревнях по реке </a:t>
            </a:r>
            <a:r>
              <a:rPr lang="ru-RU" dirty="0" err="1" smtClean="0"/>
              <a:t>Узоле</a:t>
            </a:r>
            <a:r>
              <a:rPr lang="ru-RU" dirty="0" smtClean="0"/>
              <a:t> в окрестностях г.</a:t>
            </a:r>
            <a:r>
              <a:rPr lang="ru-RU" u="sng" dirty="0" smtClean="0">
                <a:hlinkClick r:id="rId3"/>
              </a:rPr>
              <a:t>Городца</a:t>
            </a:r>
            <a:r>
              <a:rPr lang="ru-RU" dirty="0" smtClean="0"/>
              <a:t> Нижегородской области.</a:t>
            </a:r>
          </a:p>
        </p:txBody>
      </p:sp>
      <p:pic>
        <p:nvPicPr>
          <p:cNvPr id="7" name="Рисунок 6" descr="Рисунок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582" y="2348880"/>
            <a:ext cx="3134346" cy="4204704"/>
          </a:xfrm>
          <a:prstGeom prst="rect">
            <a:avLst/>
          </a:prstGeom>
        </p:spPr>
      </p:pic>
      <p:pic>
        <p:nvPicPr>
          <p:cNvPr id="8" name="Рисунок 7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5381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и 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052736"/>
          </a:xfrm>
        </p:spPr>
        <p:txBody>
          <a:bodyPr/>
          <a:lstStyle/>
          <a:p>
            <a:r>
              <a:rPr lang="ru-RU" sz="2400" dirty="0" smtClean="0"/>
              <a:t>В 1936 основана артель (с 1960 фабрика «Городецкая роспись»), изготовляющая сувениры; мастера — Д. И. Крюков, А. Е. Коновалов, И. А. Мазин.</a:t>
            </a:r>
          </a:p>
        </p:txBody>
      </p:sp>
      <p:pic>
        <p:nvPicPr>
          <p:cNvPr id="5" name="Рисунок 4" descr="фс краснояров город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633" y="2132856"/>
            <a:ext cx="234619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.А.Маз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0295" y="2132855"/>
            <a:ext cx="2313833" cy="349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52309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И.А.Мазин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ик лебедев город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1710" y="2132856"/>
            <a:ext cx="235529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907976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Ф.С.Краснояров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523094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И.К.Лебедев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птицы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42248" cy="1143000"/>
          </a:xfrm>
        </p:spPr>
        <p:txBody>
          <a:bodyPr/>
          <a:lstStyle/>
          <a:p>
            <a:r>
              <a:rPr lang="ru-RU" dirty="0" smtClean="0"/>
              <a:t>История возникновения и 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04864"/>
            <a:ext cx="8126288" cy="4495800"/>
          </a:xfrm>
        </p:spPr>
        <p:txBody>
          <a:bodyPr/>
          <a:lstStyle/>
          <a:p>
            <a:r>
              <a:rPr lang="ru-RU" dirty="0" smtClean="0"/>
              <a:t>Городецкий промысел просуществовал около пятидесяти лет. </a:t>
            </a:r>
          </a:p>
          <a:p>
            <a:r>
              <a:rPr lang="ru-RU" dirty="0" smtClean="0"/>
              <a:t>Его расцвет приходится на 1890-е годы, когда выработка донец доходила до 4 тысяч в год, но уже к началу 20 века промысел пришел в упадок. </a:t>
            </a:r>
          </a:p>
          <a:p>
            <a:r>
              <a:rPr lang="ru-RU" dirty="0" smtClean="0"/>
              <a:t>После Первой мировой войны расписное производство полностью прекратилось, и даже самые знаменитые живописцы были вынуждены искать иной заработок.</a:t>
            </a:r>
          </a:p>
          <a:p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620688"/>
          </a:xfrm>
        </p:spPr>
        <p:txBody>
          <a:bodyPr/>
          <a:lstStyle/>
          <a:p>
            <a:pPr algn="ctr"/>
            <a:r>
              <a:rPr lang="ru-RU" dirty="0" smtClean="0"/>
              <a:t>Городецкие художники. 19век.</a:t>
            </a:r>
            <a:endParaRPr lang="ru-RU" dirty="0"/>
          </a:p>
        </p:txBody>
      </p:sp>
      <p:pic>
        <p:nvPicPr>
          <p:cNvPr id="4" name="Рисунок 3" descr="мастерские городец 1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920880" cy="5829964"/>
          </a:xfrm>
          <a:prstGeom prst="roundRect">
            <a:avLst>
              <a:gd name="adj" fmla="val 57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6672"/>
            <a:ext cx="315468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970240" cy="1143000"/>
          </a:xfrm>
        </p:spPr>
        <p:txBody>
          <a:bodyPr/>
          <a:lstStyle/>
          <a:p>
            <a:r>
              <a:rPr lang="ru-RU" dirty="0" smtClean="0"/>
              <a:t>История возникновения и 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604448" cy="3809603"/>
          </a:xfrm>
        </p:spPr>
        <p:txBody>
          <a:bodyPr/>
          <a:lstStyle/>
          <a:p>
            <a:r>
              <a:rPr lang="ru-RU" dirty="0" smtClean="0"/>
              <a:t>Возрождение городецкой росписи связано с именем художника И. И. </a:t>
            </a:r>
            <a:r>
              <a:rPr lang="ru-RU" dirty="0" err="1" smtClean="0"/>
              <a:t>Овешкова</a:t>
            </a:r>
            <a:r>
              <a:rPr lang="ru-RU" dirty="0" smtClean="0"/>
              <a:t>, приехавшего в Горьковскую область в 1935 году из Загорска. </a:t>
            </a:r>
          </a:p>
          <a:p>
            <a:r>
              <a:rPr lang="ru-RU" dirty="0" smtClean="0"/>
              <a:t>Его стараниями в деревне Косково была открыта общественная мастерская, объединившая старых живописцев. </a:t>
            </a:r>
          </a:p>
          <a:p>
            <a:r>
              <a:rPr lang="ru-RU" dirty="0" err="1" smtClean="0"/>
              <a:t>Овешков</a:t>
            </a:r>
            <a:r>
              <a:rPr lang="ru-RU" dirty="0" smtClean="0"/>
              <a:t> принял на себя не только руководство работой мастерской, но и организовал профессиональное обучение художников. 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450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047" y="1904216"/>
            <a:ext cx="7219353" cy="4909160"/>
          </a:xfrm>
          <a:prstGeom prst="rect">
            <a:avLst/>
          </a:prstGeom>
        </p:spPr>
      </p:pic>
      <p:pic>
        <p:nvPicPr>
          <p:cNvPr id="6" name="Рисунок 5" descr="liniia-7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26686" y="3174514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изделия городецкой росписи</a:t>
            </a:r>
            <a:endParaRPr lang="ru-RU" dirty="0"/>
          </a:p>
        </p:txBody>
      </p:sp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42248" cy="1143000"/>
          </a:xfrm>
        </p:spPr>
        <p:txBody>
          <a:bodyPr/>
          <a:lstStyle/>
          <a:p>
            <a:r>
              <a:rPr lang="ru-RU" dirty="0" smtClean="0"/>
              <a:t>История возникновения и 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76872"/>
            <a:ext cx="8388424" cy="3724275"/>
          </a:xfrm>
        </p:spPr>
        <p:txBody>
          <a:bodyPr/>
          <a:lstStyle/>
          <a:p>
            <a:r>
              <a:rPr lang="ru-RU" dirty="0" smtClean="0"/>
              <a:t>В 1951 году в селе </a:t>
            </a:r>
            <a:r>
              <a:rPr lang="ru-RU" dirty="0" err="1" smtClean="0"/>
              <a:t>Курцево</a:t>
            </a:r>
            <a:r>
              <a:rPr lang="ru-RU" dirty="0" smtClean="0"/>
              <a:t> была открыта столярно-мебельная артель «Стахановец», которую возглавил потомственный городецкий живописец А. Е. Коновалов. </a:t>
            </a:r>
          </a:p>
          <a:p>
            <a:r>
              <a:rPr lang="ru-RU" dirty="0" smtClean="0"/>
              <a:t>Артель занялась изготовлением мебели с мотивами традиционной росписи — шкафов, тумбочек, табуретов, столиков; ассортимент постоянно расширялся. </a:t>
            </a:r>
          </a:p>
          <a:p>
            <a:r>
              <a:rPr lang="ru-RU" dirty="0" smtClean="0"/>
              <a:t>В 1960 году артель преобразовалась в фабрику «Городецкая роспись».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Городецкие 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прялки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Городецкие прялки.</a:t>
            </a:r>
            <a:br>
              <a:rPr lang="ru-RU" dirty="0" smtClean="0"/>
            </a:br>
            <a:r>
              <a:rPr lang="ru-RU" dirty="0" smtClean="0"/>
              <a:t>Мазин. «Пряхи» 19в.</a:t>
            </a:r>
            <a:endParaRPr lang="ru-RU" dirty="0"/>
          </a:p>
        </p:txBody>
      </p:sp>
      <p:pic>
        <p:nvPicPr>
          <p:cNvPr id="4" name="Содержимое 3" descr="прях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478749"/>
            <a:ext cx="7693025" cy="3491176"/>
          </a:xfrm>
        </p:spPr>
      </p:pic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Городецкие прялки. </a:t>
            </a:r>
            <a:endParaRPr lang="ru-RU" dirty="0"/>
          </a:p>
        </p:txBody>
      </p:sp>
      <p:pic>
        <p:nvPicPr>
          <p:cNvPr id="4" name="Содержимое 3" descr="grdc8Горделивый конь оказался запряженным в карету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445912" cy="2088231"/>
          </a:xfrm>
        </p:spPr>
      </p:pic>
      <p:sp>
        <p:nvSpPr>
          <p:cNvPr id="5" name="TextBox 4"/>
          <p:cNvSpPr txBox="1"/>
          <p:nvPr/>
        </p:nvSpPr>
        <p:spPr>
          <a:xfrm>
            <a:off x="4788024" y="2276872"/>
            <a:ext cx="4355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Донце представляло собой широкую доску, суживающуюся к головке с «</a:t>
            </a:r>
            <a:r>
              <a:rPr lang="ru-RU" sz="2400" dirty="0" err="1" smtClean="0"/>
              <a:t>копылком</a:t>
            </a:r>
            <a:r>
              <a:rPr lang="ru-RU" sz="2400" dirty="0" smtClean="0"/>
              <a:t>» пирамидальной формы, в отверстие которого вставлялась ножка гребня. Когда на прялке не работали, гребень вынимался из </a:t>
            </a:r>
            <a:r>
              <a:rPr lang="ru-RU" sz="2400" dirty="0" err="1" smtClean="0"/>
              <a:t>копылка</a:t>
            </a:r>
            <a:r>
              <a:rPr lang="ru-RU" sz="2400" dirty="0" smtClean="0"/>
              <a:t>, и донце вешалось на стену, становясь своеобразным декоративным панно.</a:t>
            </a:r>
          </a:p>
        </p:txBody>
      </p:sp>
      <p:pic>
        <p:nvPicPr>
          <p:cNvPr id="8" name="Рисунок 7" descr="Рисунок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583430"/>
            <a:ext cx="4411980" cy="2274570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686800" cy="4581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История возникновения и развития Городецкой росписи. </a:t>
            </a:r>
          </a:p>
          <a:p>
            <a:r>
              <a:rPr lang="ru-RU" dirty="0" smtClean="0"/>
              <a:t>Городецкие прялки.  </a:t>
            </a:r>
          </a:p>
          <a:p>
            <a:r>
              <a:rPr lang="ru-RU" dirty="0" smtClean="0"/>
              <a:t>Традиционные изделия под роспись. </a:t>
            </a:r>
          </a:p>
          <a:p>
            <a:r>
              <a:rPr lang="ru-RU" dirty="0" smtClean="0"/>
              <a:t>Виды столярных изделий под роспись.</a:t>
            </a:r>
          </a:p>
          <a:p>
            <a:r>
              <a:rPr lang="ru-RU" dirty="0" smtClean="0"/>
              <a:t>Подготовка основы под роспись – инструменты, материалы, технологические приёмы (грунтование, шлифование, роспись, лакирование). </a:t>
            </a:r>
          </a:p>
          <a:p>
            <a:r>
              <a:rPr lang="ru-RU" dirty="0" smtClean="0"/>
              <a:t>Традиционные цвета.  </a:t>
            </a:r>
          </a:p>
          <a:p>
            <a:r>
              <a:rPr lang="ru-RU" dirty="0" smtClean="0"/>
              <a:t>Практическая работа.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Лихо гарцующего всадника и птицу мастер поместил на головке прядильного донца — подставке для гребня.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8488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7760" y="1853580"/>
            <a:ext cx="315468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Городецкие прялки. </a:t>
            </a:r>
            <a:endParaRPr lang="ru-RU" dirty="0"/>
          </a:p>
        </p:txBody>
      </p:sp>
      <p:pic>
        <p:nvPicPr>
          <p:cNvPr id="4" name="Рисунок 3" descr="Рисунок8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348880"/>
            <a:ext cx="4248472" cy="4347529"/>
          </a:xfrm>
          <a:prstGeom prst="rect">
            <a:avLst/>
          </a:prstGeom>
        </p:spPr>
      </p:pic>
      <p:pic>
        <p:nvPicPr>
          <p:cNvPr id="6" name="Рисунок 5" descr="Рисунок9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76872"/>
            <a:ext cx="3168352" cy="4363799"/>
          </a:xfrm>
          <a:prstGeom prst="rect">
            <a:avLst/>
          </a:prstGeom>
        </p:spPr>
      </p:pic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Городецкие прялки.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2276872"/>
            <a:ext cx="6732240" cy="4581128"/>
          </a:xfrm>
        </p:spPr>
        <p:txBody>
          <a:bodyPr/>
          <a:lstStyle/>
          <a:p>
            <a:r>
              <a:rPr lang="ru-RU" dirty="0" smtClean="0"/>
              <a:t>Возникновение росписи берет начало в производстве </a:t>
            </a:r>
            <a:r>
              <a:rPr lang="ru-RU" u="sng" dirty="0" smtClean="0">
                <a:hlinkClick r:id="rId3"/>
              </a:rPr>
              <a:t>городецких </a:t>
            </a:r>
            <a:r>
              <a:rPr lang="ru-RU" u="sng" dirty="0" err="1" smtClean="0">
                <a:hlinkClick r:id="rId3"/>
              </a:rPr>
              <a:t>прялочных</a:t>
            </a:r>
            <a:r>
              <a:rPr lang="ru-RU" u="sng" dirty="0" smtClean="0">
                <a:hlinkClick r:id="rId3"/>
              </a:rPr>
              <a:t> донец</a:t>
            </a:r>
            <a:r>
              <a:rPr lang="ru-RU" dirty="0" smtClean="0"/>
              <a:t>, инкрустированных мореным дубом и украшенных контурной резьбой. </a:t>
            </a:r>
          </a:p>
          <a:p>
            <a:r>
              <a:rPr lang="ru-RU" dirty="0" smtClean="0"/>
              <a:t>В отличие от широко </a:t>
            </a:r>
            <a:r>
              <a:rPr lang="ru-RU" dirty="0" err="1" smtClean="0"/>
              <a:t>распространен-ных</a:t>
            </a:r>
            <a:r>
              <a:rPr lang="ru-RU" dirty="0" smtClean="0"/>
              <a:t> прялок, вытесанных из единого деревянного монолита, городецкие прялки состояли из двух частей: донца и гребня.</a:t>
            </a:r>
            <a:endParaRPr lang="ru-RU" dirty="0"/>
          </a:p>
        </p:txBody>
      </p:sp>
      <p:pic>
        <p:nvPicPr>
          <p:cNvPr id="4" name="Рисунок 3" descr="100_1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08873"/>
            <a:ext cx="1656184" cy="4284935"/>
          </a:xfrm>
          <a:prstGeom prst="rect">
            <a:avLst/>
          </a:prstGeom>
        </p:spPr>
      </p:pic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3" y="2348880"/>
            <a:ext cx="2359410" cy="4320480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Городецкие прялки. </a:t>
            </a:r>
            <a:endParaRPr lang="ru-RU" dirty="0"/>
          </a:p>
        </p:txBody>
      </p:sp>
      <p:pic>
        <p:nvPicPr>
          <p:cNvPr id="4" name="Содержимое 3" descr="grdc6В 1935 году художник Игнатий Мазин на доске нарисовал, как в старое время изготовляли донца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8635649" cy="2732005"/>
          </a:xfrm>
        </p:spPr>
      </p:pic>
      <p:sp>
        <p:nvSpPr>
          <p:cNvPr id="5" name="TextBox 4"/>
          <p:cNvSpPr txBox="1"/>
          <p:nvPr/>
        </p:nvSpPr>
        <p:spPr>
          <a:xfrm>
            <a:off x="323528" y="55172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1935 году художник Игнатий Мазин на доске нарисовал, как в старое время изготовляли донца.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Городецкие прялки.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3724275"/>
          </a:xfrm>
        </p:spPr>
        <p:txBody>
          <a:bodyPr/>
          <a:lstStyle/>
          <a:p>
            <a:r>
              <a:rPr lang="ru-RU" dirty="0" smtClean="0"/>
              <a:t>В середине прошлого века мастера стали оживлять инкрустированные донца сначала только подкраской фона, затем резьбы, а впоследствии и введением красочных сюжетных рисунков. </a:t>
            </a:r>
          </a:p>
          <a:p>
            <a:r>
              <a:rPr lang="ru-RU" dirty="0" smtClean="0"/>
              <a:t>Самое раннее подобное донце, сохранившееся до наших дней, было изготовлено мастером Лазарем Мельниковым в 1859 году. </a:t>
            </a:r>
          </a:p>
          <a:p>
            <a:r>
              <a:rPr lang="ru-RU" dirty="0" smtClean="0"/>
              <a:t>Постепенно роспись, технологически более простая, окончательно вытеснила трудоемкую инкрустацию.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Городецкие прялки.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1" y="2362200"/>
            <a:ext cx="4572000" cy="4495800"/>
          </a:xfrm>
        </p:spPr>
        <p:txBody>
          <a:bodyPr/>
          <a:lstStyle/>
          <a:p>
            <a:r>
              <a:rPr lang="ru-RU" dirty="0" smtClean="0"/>
              <a:t>Донце прялки н.19 века.</a:t>
            </a:r>
          </a:p>
          <a:p>
            <a:r>
              <a:rPr lang="ru-RU" dirty="0" smtClean="0"/>
              <a:t>Прядильное донце, на котором мастер Лазарь Васильевич Мельников из деревни </a:t>
            </a:r>
            <a:r>
              <a:rPr lang="ru-RU" dirty="0" err="1" smtClean="0"/>
              <a:t>Охлебаихи</a:t>
            </a:r>
            <a:r>
              <a:rPr lang="ru-RU" dirty="0" smtClean="0"/>
              <a:t> в 1866 году изобразил всадников, посиделки и другие сценки</a:t>
            </a:r>
            <a:endParaRPr lang="ru-RU" dirty="0"/>
          </a:p>
        </p:txBody>
      </p:sp>
      <p:pic>
        <p:nvPicPr>
          <p:cNvPr id="5" name="Рисунок 4" descr="19 в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2265764" cy="4152528"/>
          </a:xfrm>
          <a:prstGeom prst="rect">
            <a:avLst/>
          </a:prstGeom>
        </p:spPr>
      </p:pic>
      <p:pic>
        <p:nvPicPr>
          <p:cNvPr id="6" name="Рисунок 5" descr="gr26Прядильное донце, на котором мастер Лазарь Васильевич Мельников из деревни Охлебаихи в 1866 году изобразил всадников, посиделки и другие сцен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3" y="2492896"/>
            <a:ext cx="1695644" cy="4176464"/>
          </a:xfrm>
          <a:prstGeom prst="rect">
            <a:avLst/>
          </a:prstGeom>
        </p:spPr>
      </p:pic>
      <p:pic>
        <p:nvPicPr>
          <p:cNvPr id="8" name="Рисунок 7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6978352" cy="866800"/>
          </a:xfrm>
        </p:spPr>
        <p:txBody>
          <a:bodyPr/>
          <a:lstStyle/>
          <a:p>
            <a:pPr algn="ctr"/>
            <a:r>
              <a:rPr lang="ru-RU" dirty="0" smtClean="0"/>
              <a:t>Городецкие прялки. </a:t>
            </a:r>
            <a:endParaRPr lang="ru-RU" dirty="0"/>
          </a:p>
        </p:txBody>
      </p:sp>
      <p:pic>
        <p:nvPicPr>
          <p:cNvPr id="4" name="Рисунок 3" descr="Рисунок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012" y="1312909"/>
            <a:ext cx="6050340" cy="5428460"/>
          </a:xfrm>
          <a:prstGeom prst="rect">
            <a:avLst/>
          </a:prstGeom>
        </p:spPr>
      </p:pic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liniia-7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03394" y="3606562"/>
            <a:ext cx="315468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Традиционные городецкие изделия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3941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Традиционные изделия под роспись.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307160"/>
          </a:xfrm>
        </p:spPr>
        <p:txBody>
          <a:bodyPr/>
          <a:lstStyle/>
          <a:p>
            <a:r>
              <a:rPr lang="ru-RU" sz="3600" dirty="0" smtClean="0"/>
              <a:t>Яркая, лаконичная городецкая роспись 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</a:t>
            </a:r>
            <a:endParaRPr lang="ru-RU" sz="3600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2000"/>
            <a:ext cx="7056784" cy="1143000"/>
          </a:xfrm>
        </p:spPr>
        <p:txBody>
          <a:bodyPr/>
          <a:lstStyle/>
          <a:p>
            <a:r>
              <a:rPr lang="ru-RU" dirty="0" smtClean="0"/>
              <a:t>Роспись металлических подносов</a:t>
            </a:r>
            <a:endParaRPr lang="ru-RU" dirty="0"/>
          </a:p>
        </p:txBody>
      </p:sp>
      <p:pic>
        <p:nvPicPr>
          <p:cNvPr id="5" name="Рисунок 4" descr="подн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420888"/>
            <a:ext cx="7644148" cy="4248472"/>
          </a:xfrm>
          <a:prstGeom prst="rect">
            <a:avLst/>
          </a:prstGeom>
        </p:spPr>
      </p:pic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становления промысла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2000"/>
            <a:ext cx="6768752" cy="1143000"/>
          </a:xfrm>
        </p:spPr>
        <p:txBody>
          <a:bodyPr/>
          <a:lstStyle/>
          <a:p>
            <a:r>
              <a:rPr lang="ru-RU" dirty="0" smtClean="0"/>
              <a:t>Панно – приемник </a:t>
            </a:r>
            <a:r>
              <a:rPr lang="ru-RU" dirty="0" err="1" smtClean="0"/>
              <a:t>прялочных</a:t>
            </a:r>
            <a:r>
              <a:rPr lang="ru-RU" dirty="0" smtClean="0"/>
              <a:t> донец.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1" y="2362200"/>
            <a:ext cx="3816424" cy="3724275"/>
          </a:xfrm>
        </p:spPr>
        <p:txBody>
          <a:bodyPr/>
          <a:lstStyle/>
          <a:p>
            <a:r>
              <a:rPr lang="ru-RU" dirty="0" smtClean="0"/>
              <a:t>Панно – учебная работа.</a:t>
            </a:r>
          </a:p>
          <a:p>
            <a:r>
              <a:rPr lang="ru-RU" dirty="0" smtClean="0"/>
              <a:t>Художница А. В. Соколова декоративное панно расписала на тему русской сказки Аленький цветочек</a:t>
            </a:r>
            <a:endParaRPr lang="ru-RU" dirty="0"/>
          </a:p>
        </p:txBody>
      </p:sp>
      <p:pic>
        <p:nvPicPr>
          <p:cNvPr id="5" name="Рисунок 4" descr="grdc18Художница А. В. Соколова декоративное панно расписала на тему русской сказки Аленький цветоч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638" y="2276872"/>
            <a:ext cx="2287450" cy="4377853"/>
          </a:xfrm>
          <a:prstGeom prst="rect">
            <a:avLst/>
          </a:prstGeom>
        </p:spPr>
      </p:pic>
      <p:pic>
        <p:nvPicPr>
          <p:cNvPr id="7" name="Рисунок 6" descr="Рисунок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348880"/>
            <a:ext cx="2540625" cy="4243681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258272" cy="1143000"/>
          </a:xfrm>
        </p:spPr>
        <p:txBody>
          <a:bodyPr/>
          <a:lstStyle/>
          <a:p>
            <a:r>
              <a:rPr lang="ru-RU" dirty="0" smtClean="0"/>
              <a:t>Традиционные изделия под роспись. </a:t>
            </a:r>
            <a:endParaRPr lang="ru-RU" dirty="0"/>
          </a:p>
        </p:txBody>
      </p:sp>
      <p:pic>
        <p:nvPicPr>
          <p:cNvPr id="4" name="Рисунок 3" descr="100_1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3815507" cy="2299402"/>
          </a:xfrm>
          <a:prstGeom prst="rect">
            <a:avLst/>
          </a:prstGeom>
        </p:spPr>
      </p:pic>
      <p:pic>
        <p:nvPicPr>
          <p:cNvPr id="5" name="Рисунок 4" descr="100_13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0976" y="2420887"/>
            <a:ext cx="4683512" cy="4191295"/>
          </a:xfrm>
          <a:prstGeom prst="rect">
            <a:avLst/>
          </a:prstGeom>
        </p:spPr>
      </p:pic>
      <p:pic>
        <p:nvPicPr>
          <p:cNvPr id="6" name="Рисунок 5" descr="101602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3095" y="4725144"/>
            <a:ext cx="2116857" cy="2000180"/>
          </a:xfrm>
          <a:prstGeom prst="rect">
            <a:avLst/>
          </a:prstGeom>
        </p:spPr>
      </p:pic>
      <p:pic>
        <p:nvPicPr>
          <p:cNvPr id="8" name="Рисунок 7" descr="Рисунок2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69768"/>
            <a:ext cx="1350086" cy="1982494"/>
          </a:xfrm>
          <a:prstGeom prst="rect">
            <a:avLst/>
          </a:prstGeom>
        </p:spPr>
      </p:pic>
      <p:pic>
        <p:nvPicPr>
          <p:cNvPr id="9" name="Рисунок 8" descr="птицы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762328" cy="1143000"/>
          </a:xfrm>
        </p:spPr>
        <p:txBody>
          <a:bodyPr/>
          <a:lstStyle/>
          <a:p>
            <a:r>
              <a:rPr lang="ru-RU" dirty="0" smtClean="0"/>
              <a:t>Мазин, </a:t>
            </a:r>
            <a:r>
              <a:rPr lang="ru-RU" dirty="0" err="1" smtClean="0"/>
              <a:t>Деревянко</a:t>
            </a:r>
            <a:r>
              <a:rPr lang="ru-RU" dirty="0" smtClean="0"/>
              <a:t>. Силуэтные расписные фигурки (игрушки).</a:t>
            </a:r>
            <a:endParaRPr lang="ru-RU" dirty="0"/>
          </a:p>
        </p:txBody>
      </p:sp>
      <p:pic>
        <p:nvPicPr>
          <p:cNvPr id="4" name="Рисунок 3" descr="мази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749" y="2419667"/>
            <a:ext cx="2105099" cy="4228039"/>
          </a:xfrm>
          <a:prstGeom prst="rect">
            <a:avLst/>
          </a:prstGeom>
        </p:spPr>
      </p:pic>
      <p:pic>
        <p:nvPicPr>
          <p:cNvPr id="5" name="Рисунок 4" descr="вв деревянко пар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0159" y="2492896"/>
            <a:ext cx="2506297" cy="4149080"/>
          </a:xfrm>
          <a:prstGeom prst="rect">
            <a:avLst/>
          </a:prstGeom>
        </p:spPr>
      </p:pic>
      <p:pic>
        <p:nvPicPr>
          <p:cNvPr id="6" name="Рисунок 5" descr="мазин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6188" y="2467719"/>
            <a:ext cx="2091956" cy="4201641"/>
          </a:xfrm>
          <a:prstGeom prst="rect">
            <a:avLst/>
          </a:prstGeom>
        </p:spPr>
      </p:pic>
      <p:pic>
        <p:nvPicPr>
          <p:cNvPr id="7" name="Рисунок 6" descr="птицы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826224" cy="1143000"/>
          </a:xfrm>
        </p:spPr>
        <p:txBody>
          <a:bodyPr/>
          <a:lstStyle/>
          <a:p>
            <a:r>
              <a:rPr lang="ru-RU" dirty="0" smtClean="0"/>
              <a:t>Посуда и кухонная утварь</a:t>
            </a:r>
            <a:endParaRPr lang="ru-RU" dirty="0"/>
          </a:p>
        </p:txBody>
      </p:sp>
      <p:pic>
        <p:nvPicPr>
          <p:cNvPr id="4" name="Рисунок 3" descr="b217c2ac47c8616593b61c0ce25b76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321576"/>
            <a:ext cx="5832648" cy="4271493"/>
          </a:xfrm>
          <a:prstGeom prst="rect">
            <a:avLst/>
          </a:prstGeom>
        </p:spPr>
      </p:pic>
      <p:pic>
        <p:nvPicPr>
          <p:cNvPr id="5" name="Рисунок 4" descr="100_1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420888"/>
            <a:ext cx="2421255" cy="3345180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на токарной и столярной основе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362200"/>
            <a:ext cx="5652120" cy="4495800"/>
          </a:xfrm>
        </p:spPr>
        <p:txBody>
          <a:bodyPr/>
          <a:lstStyle/>
          <a:p>
            <a:r>
              <a:rPr lang="ru-RU" dirty="0" smtClean="0"/>
              <a:t>Со временем ассортимент расширился, помимо традиционных </a:t>
            </a:r>
            <a:r>
              <a:rPr lang="ru-RU" dirty="0" err="1" smtClean="0"/>
              <a:t>прялочных</a:t>
            </a:r>
            <a:r>
              <a:rPr lang="ru-RU" dirty="0" smtClean="0"/>
              <a:t> донец стали изготовлять и расписывать </a:t>
            </a:r>
            <a:r>
              <a:rPr lang="ru-RU" dirty="0" err="1" smtClean="0"/>
              <a:t>короба-мочесники</a:t>
            </a:r>
            <a:r>
              <a:rPr lang="ru-RU" dirty="0" smtClean="0"/>
              <a:t>, деревянные игрушки, мебель, даже части дома — ставни, двери, ворота. </a:t>
            </a:r>
            <a:endParaRPr lang="ru-RU" dirty="0"/>
          </a:p>
        </p:txBody>
      </p:sp>
      <p:pic>
        <p:nvPicPr>
          <p:cNvPr id="4" name="Рисунок 3" descr="птица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2343150" cy="3962400"/>
          </a:xfrm>
          <a:prstGeom prst="rect">
            <a:avLst/>
          </a:prstGeom>
        </p:spPr>
      </p:pic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утварь</a:t>
            </a:r>
            <a:endParaRPr lang="ru-RU" dirty="0"/>
          </a:p>
        </p:txBody>
      </p:sp>
      <p:pic>
        <p:nvPicPr>
          <p:cNvPr id="4" name="Рисунок 3" descr="101602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2174" y="2348880"/>
            <a:ext cx="3048298" cy="4365104"/>
          </a:xfrm>
          <a:prstGeom prst="rect">
            <a:avLst/>
          </a:prstGeom>
        </p:spPr>
      </p:pic>
      <p:pic>
        <p:nvPicPr>
          <p:cNvPr id="5" name="Рисунок 4" descr="Рисунок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0887"/>
            <a:ext cx="5400600" cy="4265691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изделия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r>
              <a:rPr lang="ru-RU" dirty="0" smtClean="0"/>
              <a:t>В настоящее время фабрика выпускает расписные игрушки-качалки, детскую мебель, декоративные панно, блюда, токарную посуду. </a:t>
            </a:r>
          </a:p>
          <a:p>
            <a:r>
              <a:rPr lang="ru-RU" dirty="0" smtClean="0"/>
              <a:t>Хотя изменилось функциональное назначение городецких изделий, в их росписи сохранились традиционные мотивы и образы — длинноногие кони, всадники, волшебные птицы, цветы-купавки.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Кони-качалки и мебель</a:t>
            </a:r>
            <a:endParaRPr lang="ru-RU" dirty="0"/>
          </a:p>
        </p:txBody>
      </p:sp>
      <p:pic>
        <p:nvPicPr>
          <p:cNvPr id="4" name="Рисунок 3" descr="ко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7005" y="2348880"/>
            <a:ext cx="5705475" cy="3962400"/>
          </a:xfrm>
          <a:prstGeom prst="rect">
            <a:avLst/>
          </a:prstGeom>
        </p:spPr>
      </p:pic>
      <p:pic>
        <p:nvPicPr>
          <p:cNvPr id="5" name="Рисунок 4" descr="Рисунок10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420888"/>
            <a:ext cx="2736304" cy="3857740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Круглые панно, блюда</a:t>
            </a:r>
            <a:endParaRPr lang="ru-RU" dirty="0"/>
          </a:p>
        </p:txBody>
      </p:sp>
      <p:pic>
        <p:nvPicPr>
          <p:cNvPr id="4" name="Рисунок 3" descr="grdc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2556694" cy="25922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420888"/>
            <a:ext cx="3024336" cy="3048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Рисунок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387570"/>
            <a:ext cx="3657600" cy="3705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Рисунок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791347"/>
            <a:ext cx="2850629" cy="2850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Рисунок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46508" y="4892955"/>
            <a:ext cx="1673764" cy="1704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птицы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7246"/>
            <a:ext cx="8314484" cy="6136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Рисунок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4445"/>
            <a:ext cx="8424935" cy="6323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616624" cy="421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6142" y="908720"/>
            <a:ext cx="48594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.ГОРОДЕЦ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столярных изделий под роспись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столярных  и токарных изделий под роспись.</a:t>
            </a:r>
            <a:endParaRPr lang="ru-RU" dirty="0"/>
          </a:p>
        </p:txBody>
      </p:sp>
      <p:pic>
        <p:nvPicPr>
          <p:cNvPr id="4" name="Рисунок 3" descr="DSC_9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1956" y="2316816"/>
            <a:ext cx="6800088" cy="4352544"/>
          </a:xfrm>
          <a:prstGeom prst="rect">
            <a:avLst/>
          </a:prstGeom>
        </p:spPr>
      </p:pic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704" y="1700808"/>
            <a:ext cx="315468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столярных  и токарных изделий под роспись.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056" y="2362200"/>
            <a:ext cx="5029944" cy="4307160"/>
          </a:xfrm>
        </p:spPr>
        <p:txBody>
          <a:bodyPr/>
          <a:lstStyle/>
          <a:p>
            <a:r>
              <a:rPr lang="ru-RU" dirty="0" smtClean="0"/>
              <a:t>Сувениры и игрушки.</a:t>
            </a:r>
          </a:p>
          <a:p>
            <a:r>
              <a:rPr lang="ru-RU" dirty="0" smtClean="0"/>
              <a:t>Посуда и кухонная утварь.</a:t>
            </a:r>
          </a:p>
          <a:p>
            <a:r>
              <a:rPr lang="ru-RU" dirty="0" smtClean="0"/>
              <a:t>Мебель.</a:t>
            </a:r>
          </a:p>
          <a:p>
            <a:r>
              <a:rPr lang="ru-RU" dirty="0" smtClean="0"/>
              <a:t>Элементы интерьера (карнизы, филёнки дверей…).</a:t>
            </a:r>
          </a:p>
          <a:p>
            <a:r>
              <a:rPr lang="ru-RU" dirty="0" smtClean="0"/>
              <a:t>Элементы украшения интерьера (рамы, подсвечники и т.д.).</a:t>
            </a:r>
            <a:endParaRPr lang="ru-RU" dirty="0"/>
          </a:p>
        </p:txBody>
      </p:sp>
      <p:pic>
        <p:nvPicPr>
          <p:cNvPr id="4" name="Рисунок 3" descr="images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600400" cy="2236038"/>
          </a:xfrm>
          <a:prstGeom prst="rect">
            <a:avLst/>
          </a:prstGeom>
        </p:spPr>
      </p:pic>
      <p:pic>
        <p:nvPicPr>
          <p:cNvPr id="5" name="Рисунок 4" descr="лар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437111"/>
            <a:ext cx="2594600" cy="2162167"/>
          </a:xfrm>
          <a:prstGeom prst="rect">
            <a:avLst/>
          </a:prstGeom>
        </p:spPr>
      </p:pic>
      <p:pic>
        <p:nvPicPr>
          <p:cNvPr id="6" name="Рисунок 5" descr="liniia-7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9768" y="1700808"/>
            <a:ext cx="315468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Инструменты и оборудование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62200"/>
            <a:ext cx="8892480" cy="3724275"/>
          </a:xfrm>
        </p:spPr>
        <p:txBody>
          <a:bodyPr/>
          <a:lstStyle/>
          <a:p>
            <a:r>
              <a:rPr lang="ru-RU" sz="2400" b="1" u="sng" dirty="0" smtClean="0"/>
              <a:t>Тампоны.</a:t>
            </a:r>
            <a:r>
              <a:rPr lang="ru-RU" sz="2400" dirty="0" smtClean="0"/>
              <a:t> Для грунтовки и </a:t>
            </a:r>
            <a:r>
              <a:rPr lang="ru-RU" sz="2400" dirty="0" err="1" smtClean="0"/>
              <a:t>лачения</a:t>
            </a:r>
            <a:r>
              <a:rPr lang="ru-RU" sz="2400" dirty="0" smtClean="0"/>
              <a:t> используют тампоны (синтетические, ватно-марлевые…).</a:t>
            </a:r>
          </a:p>
          <a:p>
            <a:r>
              <a:rPr lang="ru-RU" sz="2400" b="1" u="sng" dirty="0" err="1" smtClean="0"/>
              <a:t>Штампики</a:t>
            </a:r>
            <a:r>
              <a:rPr lang="ru-RU" sz="2400" b="1" u="sng" dirty="0" smtClean="0"/>
              <a:t>.</a:t>
            </a:r>
            <a:r>
              <a:rPr lang="ru-RU" sz="2400" dirty="0" smtClean="0"/>
              <a:t> Служат для выполнения большого числа одинаковых элементов. </a:t>
            </a:r>
            <a:r>
              <a:rPr lang="ru-RU" sz="2400" dirty="0" err="1" smtClean="0"/>
              <a:t>Штампики</a:t>
            </a:r>
            <a:r>
              <a:rPr lang="ru-RU" sz="2400" dirty="0" smtClean="0"/>
              <a:t> вырезают из шляпного войлока, гриба-дождевика и других материалов.</a:t>
            </a:r>
          </a:p>
          <a:p>
            <a:r>
              <a:rPr lang="ru-RU" sz="2400" b="1" u="sng" dirty="0" smtClean="0"/>
              <a:t>Кисти </a:t>
            </a:r>
            <a:r>
              <a:rPr lang="ru-RU" sz="2400" dirty="0" smtClean="0"/>
              <a:t>являются основным инструментом в данном технологическом процессе. Для росписи используют беличьи, хорьковые, колонковые кисти № 1-5, для росписи крупных изделий — более крупные кисти № 6-8. Для </a:t>
            </a:r>
            <a:r>
              <a:rPr lang="ru-RU" sz="2400" dirty="0" err="1" smtClean="0"/>
              <a:t>лачения</a:t>
            </a:r>
            <a:r>
              <a:rPr lang="ru-RU" sz="2400" dirty="0" smtClean="0"/>
              <a:t> и грунтовки пригодятся мягкие плоские кисти. 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62200"/>
            <a:ext cx="8892480" cy="3724275"/>
          </a:xfrm>
        </p:spPr>
        <p:txBody>
          <a:bodyPr/>
          <a:lstStyle/>
          <a:p>
            <a:r>
              <a:rPr lang="ru-RU" dirty="0" smtClean="0"/>
              <a:t>Токарный станок для точения «белья».</a:t>
            </a:r>
          </a:p>
          <a:p>
            <a:r>
              <a:rPr lang="ru-RU" dirty="0" smtClean="0"/>
              <a:t>Стеллажи для сушки и хранения изделий.</a:t>
            </a:r>
          </a:p>
          <a:p>
            <a:r>
              <a:rPr lang="ru-RU" dirty="0" smtClean="0"/>
              <a:t>Сушильный шкаф, регулирующий температуру от 30 до 50° для более быстрого просушивания расписанных и </a:t>
            </a:r>
            <a:r>
              <a:rPr lang="ru-RU" dirty="0" err="1" smtClean="0"/>
              <a:t>пролаченных</a:t>
            </a:r>
            <a:r>
              <a:rPr lang="ru-RU" dirty="0" smtClean="0"/>
              <a:t> изделий.</a:t>
            </a:r>
          </a:p>
          <a:p>
            <a:r>
              <a:rPr lang="ru-RU" dirty="0" err="1" smtClean="0"/>
              <a:t>Клееварка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Банки (50-100 г) для разведения красок.</a:t>
            </a:r>
          </a:p>
          <a:p>
            <a:r>
              <a:rPr lang="ru-RU" dirty="0" smtClean="0"/>
              <a:t>Чашки и миски для грунта и шпатлевки.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 городецкой росписи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Древесина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62200"/>
            <a:ext cx="8460432" cy="4495800"/>
          </a:xfrm>
        </p:spPr>
        <p:txBody>
          <a:bodyPr/>
          <a:lstStyle/>
          <a:p>
            <a:r>
              <a:rPr lang="ru-RU" dirty="0" smtClean="0"/>
              <a:t>Для росписи нужна древесина. Для городецкой росписи подойдут лиственные как мягкие, так и твердые сорта деревьев, не подвергающиеся </a:t>
            </a:r>
            <a:r>
              <a:rPr lang="ru-RU" dirty="0" err="1" smtClean="0"/>
              <a:t>рассыханию</a:t>
            </a:r>
            <a:r>
              <a:rPr lang="ru-RU" dirty="0" smtClean="0"/>
              <a:t> и растрескиванию: </a:t>
            </a:r>
          </a:p>
          <a:p>
            <a:r>
              <a:rPr lang="ru-RU" dirty="0" smtClean="0"/>
              <a:t>береза, </a:t>
            </a:r>
          </a:p>
          <a:p>
            <a:r>
              <a:rPr lang="ru-RU" dirty="0" smtClean="0"/>
              <a:t>осина, </a:t>
            </a:r>
          </a:p>
          <a:p>
            <a:r>
              <a:rPr lang="ru-RU" dirty="0" smtClean="0"/>
              <a:t>липа, </a:t>
            </a:r>
          </a:p>
          <a:p>
            <a:r>
              <a:rPr lang="ru-RU" dirty="0" smtClean="0"/>
              <a:t>ольха и другие породы                          деревьев.</a:t>
            </a:r>
          </a:p>
          <a:p>
            <a:endParaRPr lang="ru-RU" dirty="0"/>
          </a:p>
        </p:txBody>
      </p:sp>
      <p:pic>
        <p:nvPicPr>
          <p:cNvPr id="5" name="Рисунок 4" descr="лар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21088"/>
            <a:ext cx="2954640" cy="2462200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Древесина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62200"/>
            <a:ext cx="8892480" cy="4495800"/>
          </a:xfrm>
        </p:spPr>
        <p:txBody>
          <a:bodyPr/>
          <a:lstStyle/>
          <a:p>
            <a:r>
              <a:rPr lang="ru-RU" sz="2400" dirty="0" smtClean="0"/>
              <a:t> Есть старинная народная загадка: </a:t>
            </a:r>
            <a:r>
              <a:rPr lang="ru-RU" sz="2400" b="1" i="1" dirty="0" smtClean="0"/>
              <a:t>«На осине сижу, сквозь клену гляжу, березой верчу». </a:t>
            </a:r>
            <a:r>
              <a:rPr lang="ru-RU" sz="2400" dirty="0" smtClean="0"/>
              <a:t>Если вам ее загадают, вряд ли вы дадите правильный ответ. И если даже ответ вам подскажут, все равно вы его не поймете. Но это не потому, что загадка плохая. </a:t>
            </a:r>
          </a:p>
          <a:p>
            <a:r>
              <a:rPr lang="ru-RU" sz="2400" dirty="0" smtClean="0"/>
              <a:t>Народные загадки всегда отличались меткостью и точностью. Не поймете потому, что те предметы, о которых говорится в загадке, давно ушли из нашего быта, и нам они просто незнакомы. Лишь деревенские старики сразу поймут, о чем идет речь, и ответят: «Это донце с гребнем и веретено». </a:t>
            </a:r>
            <a:endParaRPr lang="ru-RU" sz="2400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Порозаполнители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126288" cy="3724275"/>
          </a:xfrm>
        </p:spPr>
        <p:txBody>
          <a:bodyPr/>
          <a:lstStyle/>
          <a:p>
            <a:r>
              <a:rPr lang="ru-RU" dirty="0" smtClean="0"/>
              <a:t>Шпатлевка № 1. Делают из 20 г сухого столярного или рыбьего клея, залитого 180 мл холодной дистиллированной воды.</a:t>
            </a:r>
          </a:p>
          <a:p>
            <a:r>
              <a:rPr lang="ru-RU" dirty="0" smtClean="0"/>
              <a:t>Данную смесь варят до полного растворения в </a:t>
            </a:r>
            <a:r>
              <a:rPr lang="ru-RU" dirty="0" err="1" smtClean="0"/>
              <a:t>клееварке</a:t>
            </a:r>
            <a:r>
              <a:rPr lang="ru-RU" dirty="0" smtClean="0"/>
              <a:t>, на водяной бане. </a:t>
            </a:r>
          </a:p>
          <a:p>
            <a:r>
              <a:rPr lang="ru-RU" dirty="0" smtClean="0"/>
              <a:t>Шпатлевку, приготовленную из рыбьего клея, перед употреблением подогревают, так как остывший клей представляет собой желеобразную массу.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330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и </a:t>
            </a:r>
            <a:br>
              <a:rPr lang="ru-RU" dirty="0" smtClean="0"/>
            </a:br>
            <a:r>
              <a:rPr lang="ru-RU" dirty="0" smtClean="0"/>
              <a:t>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362200"/>
            <a:ext cx="8316416" cy="4495800"/>
          </a:xfrm>
        </p:spPr>
        <p:txBody>
          <a:bodyPr/>
          <a:lstStyle/>
          <a:p>
            <a:r>
              <a:rPr lang="ru-RU" dirty="0" smtClean="0"/>
              <a:t>ГОРОДЕ́ЦКАЯ РО́СПИСЬ, русский народный художественный промысел; существует с сер. 19 в. в районе г. Городец. </a:t>
            </a:r>
          </a:p>
        </p:txBody>
      </p:sp>
      <p:pic>
        <p:nvPicPr>
          <p:cNvPr id="4" name="Рисунок 3" descr="grdc7Так выглядело село Городец в середине прошлого века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06" y="3789040"/>
            <a:ext cx="8519593" cy="2617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64533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Панорама г.Городца</a:t>
            </a:r>
            <a:endParaRPr lang="ru-RU" sz="2400" dirty="0"/>
          </a:p>
        </p:txBody>
      </p:sp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Грунтовки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62200"/>
            <a:ext cx="8676456" cy="4495800"/>
          </a:xfrm>
        </p:spPr>
        <p:txBody>
          <a:bodyPr/>
          <a:lstStyle/>
          <a:p>
            <a:r>
              <a:rPr lang="ru-RU" b="1" u="sng" dirty="0" smtClean="0"/>
              <a:t>Грунтовка № 1 </a:t>
            </a:r>
            <a:r>
              <a:rPr lang="ru-RU" dirty="0" smtClean="0"/>
              <a:t>готовится по следующему рецепту. Смешивают в весовых частях 5 ч. сухого столярного клея, 95 ч. воды, 50-60 ч. мела, 0,05 ч. фенола.</a:t>
            </a:r>
          </a:p>
          <a:p>
            <a:r>
              <a:rPr lang="ru-RU" b="1" u="sng" dirty="0" smtClean="0"/>
              <a:t>Грунтовку № 2 </a:t>
            </a:r>
            <a:r>
              <a:rPr lang="ru-RU" dirty="0" smtClean="0"/>
              <a:t>делают из картофельного крахмала. Сухой крахмал замачивают в теплой воде, добавляют кипяток и подогревают на огне до кипения (по принципу варки киселя). "Кисель" должен быть достаточно крут и без комков.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Грунтовки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dirty="0" smtClean="0"/>
              <a:t>Помимо этого используют готовую грунтовку ПМ-1 (</a:t>
            </a:r>
            <a:r>
              <a:rPr lang="ru-RU" dirty="0" err="1" smtClean="0"/>
              <a:t>пентамасляную</a:t>
            </a:r>
            <a:r>
              <a:rPr lang="ru-RU" dirty="0" smtClean="0"/>
              <a:t>), ПФ-046 (</a:t>
            </a:r>
            <a:r>
              <a:rPr lang="ru-RU" dirty="0" err="1" smtClean="0"/>
              <a:t>пентафталиевую</a:t>
            </a:r>
            <a:r>
              <a:rPr lang="ru-RU" dirty="0" smtClean="0"/>
              <a:t>) или водоэмульсионную краску ВА-27А, а также другие марки этой краски.</a:t>
            </a:r>
          </a:p>
          <a:p>
            <a:r>
              <a:rPr lang="ru-RU" dirty="0" smtClean="0"/>
              <a:t>Можно использовать современные готовые акриловые грунтовки на водной основе, они экологически безопасны, не имеют ни цвета, ни запаха.</a:t>
            </a:r>
          </a:p>
          <a:p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Разбавители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62200"/>
            <a:ext cx="8460432" cy="4495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Для масляных красок:</a:t>
            </a:r>
          </a:p>
          <a:p>
            <a:r>
              <a:rPr lang="ru-RU" sz="3200" dirty="0" smtClean="0"/>
              <a:t>Олифа натуральная. </a:t>
            </a:r>
          </a:p>
          <a:p>
            <a:r>
              <a:rPr lang="ru-RU" sz="3200" dirty="0" smtClean="0"/>
              <a:t>Скипидар. Используют для разбавления масляных красок. Художественный скипидар (</a:t>
            </a:r>
            <a:r>
              <a:rPr lang="ru-RU" sz="3200" dirty="0" err="1" smtClean="0"/>
              <a:t>пинен</a:t>
            </a:r>
            <a:r>
              <a:rPr lang="ru-RU" sz="3200" dirty="0" smtClean="0"/>
              <a:t>) можно приобрести в художественном салоне.</a:t>
            </a:r>
          </a:p>
          <a:p>
            <a:pPr marL="742950" indent="-742950">
              <a:buNone/>
            </a:pPr>
            <a:r>
              <a:rPr lang="ru-RU" sz="3200" dirty="0" smtClean="0"/>
              <a:t>2. Для акриловых и клеевых красок – вода.</a:t>
            </a: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362200"/>
            <a:ext cx="8460432" cy="4495800"/>
          </a:xfrm>
        </p:spPr>
        <p:txBody>
          <a:bodyPr/>
          <a:lstStyle/>
          <a:p>
            <a:r>
              <a:rPr lang="ru-RU" dirty="0" smtClean="0"/>
              <a:t>Краски в технологическом процессе городецкой росписи используют масляные, казеиново-масляные, гуашевые, темперные и акриловые краски.</a:t>
            </a:r>
          </a:p>
          <a:p>
            <a:r>
              <a:rPr lang="ru-RU" sz="2400" dirty="0" smtClean="0"/>
              <a:t>Масляные краски смешивают с казеиново-масляной эмульсией, которую готовят по следующему рецепту: 8% казеина, 2% буры, 0,63% фенола, 20,9% льняного или подсолнечного масла, 0,02% стеатита алюминия, 0,1% скипидара, 5,2% ализаринового масла, 63,15% воды. </a:t>
            </a:r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330280" cy="1143000"/>
          </a:xfrm>
        </p:spPr>
        <p:txBody>
          <a:bodyPr/>
          <a:lstStyle/>
          <a:p>
            <a:r>
              <a:rPr lang="ru-RU" dirty="0" smtClean="0"/>
              <a:t>Казеиново-масляная эмульсия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приготовления эмульсии необходимое количество казеина заливают холодной водой и добавляют буру. После набухания раствор подогревают до 50°С и перемешивают до полного растворения казеина. </a:t>
            </a:r>
          </a:p>
          <a:p>
            <a:r>
              <a:rPr lang="ru-RU" dirty="0" smtClean="0"/>
              <a:t>Эмульсию перемешивают в течение 40 мин и фильтруют через три слоя марли. </a:t>
            </a:r>
          </a:p>
          <a:p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834336" cy="1143000"/>
          </a:xfrm>
        </p:spPr>
        <p:txBody>
          <a:bodyPr/>
          <a:lstStyle/>
          <a:p>
            <a:r>
              <a:rPr lang="ru-RU" dirty="0" smtClean="0"/>
              <a:t>Краски – </a:t>
            </a:r>
            <a:br>
              <a:rPr lang="ru-RU" dirty="0" smtClean="0"/>
            </a:br>
            <a:r>
              <a:rPr lang="ru-RU" dirty="0" smtClean="0"/>
              <a:t>пигмент + связующее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532440" cy="3724275"/>
          </a:xfrm>
        </p:spPr>
        <p:txBody>
          <a:bodyPr/>
          <a:lstStyle/>
          <a:p>
            <a:r>
              <a:rPr lang="ru-RU" dirty="0" smtClean="0"/>
              <a:t>Пигменты, смешанные с эмульсией, растирают курантом на гранитной плите. </a:t>
            </a:r>
          </a:p>
          <a:p>
            <a:r>
              <a:rPr lang="ru-RU" dirty="0" smtClean="0"/>
              <a:t>Для того чтобы приготовить краски впрок, пигменты предварительно разводят водой до пастообразного состояния, растирают до степени </a:t>
            </a:r>
            <a:r>
              <a:rPr lang="ru-RU" dirty="0" err="1" smtClean="0"/>
              <a:t>перетира</a:t>
            </a:r>
            <a:r>
              <a:rPr lang="ru-RU" dirty="0" smtClean="0"/>
              <a:t>, а для предупреждения образования плесени при хранении вводят 2% фенола. </a:t>
            </a:r>
          </a:p>
          <a:p>
            <a:r>
              <a:rPr lang="ru-RU" dirty="0" smtClean="0"/>
              <a:t>С эмульсией смешивают непосредственно перед росписью. 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pic>
        <p:nvPicPr>
          <p:cNvPr id="5" name="Рисунок 4" descr="100_13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6328994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красок</a:t>
            </a:r>
            <a:endParaRPr lang="ru-RU" dirty="0"/>
          </a:p>
        </p:txBody>
      </p:sp>
      <p:pic>
        <p:nvPicPr>
          <p:cNvPr id="4" name="Рисунок 3" descr="100_1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348880"/>
            <a:ext cx="5530587" cy="4406344"/>
          </a:xfrm>
          <a:prstGeom prst="rect">
            <a:avLst/>
          </a:prstGeom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42248" cy="1143000"/>
          </a:xfrm>
        </p:spPr>
        <p:txBody>
          <a:bodyPr/>
          <a:lstStyle/>
          <a:p>
            <a:r>
              <a:rPr lang="ru-RU" dirty="0" smtClean="0"/>
              <a:t>Водорастворимые краски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dirty="0" smtClean="0"/>
              <a:t>Темперные краски – пигмент необходимо смешать с яичной эмульсией (иконописная технология). Яичная эмульсия: желток куриного яйца отделить от белка; желток соединить с водой (½  скорлупки яйца) и несколько капель кваса (консерватор).</a:t>
            </a:r>
          </a:p>
          <a:p>
            <a:r>
              <a:rPr lang="ru-RU" dirty="0" smtClean="0"/>
              <a:t>Гуашь, акриловые краски продаются готовыми и не нуждаются в дополнительном растирании.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6424" cy="1143000"/>
          </a:xfrm>
        </p:spPr>
        <p:txBody>
          <a:bodyPr/>
          <a:lstStyle/>
          <a:p>
            <a:r>
              <a:rPr lang="ru-RU" dirty="0" smtClean="0"/>
              <a:t>Лаки (отделка готовых изделий)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лачения</a:t>
            </a:r>
            <a:r>
              <a:rPr lang="ru-RU" dirty="0" smtClean="0"/>
              <a:t> изделий с городецкой росписью используют готовые масляные лаки (ПФ, МА) а также нитролаки. </a:t>
            </a:r>
          </a:p>
          <a:p>
            <a:r>
              <a:rPr lang="ru-RU" dirty="0" smtClean="0"/>
              <a:t>Рекомендуются лаки с матирующими добавками или матовые лаки, такие, как НЦ-241М, НЦ-243. </a:t>
            </a:r>
          </a:p>
          <a:p>
            <a:r>
              <a:rPr lang="ru-RU" dirty="0" smtClean="0"/>
              <a:t>Готовые акриловые лаки используются только для темперных и акриловых красок; гуашевые краски могут расплываться и размазываться.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978352" cy="1143000"/>
          </a:xfrm>
        </p:spPr>
        <p:txBody>
          <a:bodyPr/>
          <a:lstStyle/>
          <a:p>
            <a:r>
              <a:rPr lang="ru-RU" dirty="0" smtClean="0"/>
              <a:t>Лаки (отделка готовых изделий)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Лаки наносятся в два-три слоя с полной просушкой между слоями. </a:t>
            </a:r>
          </a:p>
          <a:p>
            <a:r>
              <a:rPr lang="ru-RU" dirty="0" smtClean="0"/>
              <a:t>В этом случае образуется качественная пленка, которая защищает роспись от физических и химических повреждений.</a:t>
            </a:r>
          </a:p>
          <a:p>
            <a:r>
              <a:rPr lang="ru-RU" dirty="0" smtClean="0"/>
              <a:t>Акриловые лаки так же производятся в аэрозольной упаковке и поэтому удобен для лакирования объёмных изделий.</a:t>
            </a:r>
          </a:p>
          <a:p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5754216" cy="1143000"/>
          </a:xfrm>
        </p:spPr>
        <p:txBody>
          <a:bodyPr/>
          <a:lstStyle/>
          <a:p>
            <a:r>
              <a:rPr lang="ru-RU" dirty="0" smtClean="0"/>
              <a:t>Старый и новый и новый Городец.</a:t>
            </a:r>
            <a:endParaRPr lang="ru-RU" dirty="0"/>
          </a:p>
        </p:txBody>
      </p:sp>
      <p:pic>
        <p:nvPicPr>
          <p:cNvPr id="4" name="Содержимое 3" descr="лф беспалова старый и новый городец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47990" y="2362201"/>
            <a:ext cx="6688506" cy="351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.jН.Н.Носкова Икона божьей матери «Неувядаемый цвет»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132857"/>
            <a:ext cx="226216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530120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Н.Н.Носкова</a:t>
            </a:r>
            <a:r>
              <a:rPr lang="ru-RU" dirty="0" smtClean="0"/>
              <a:t>. Икона божьей матери «Неувядаемый цвет». н.19 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0212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Беспалова. Старый и новый Городец.</a:t>
            </a:r>
            <a:endParaRPr lang="ru-RU" dirty="0"/>
          </a:p>
        </p:txBody>
      </p:sp>
      <p:pic>
        <p:nvPicPr>
          <p:cNvPr id="8" name="Рисунок 7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Традиционные цвета городецкой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росписи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цвета </a:t>
            </a:r>
            <a:br>
              <a:rPr lang="ru-RU" dirty="0" smtClean="0"/>
            </a:br>
            <a:r>
              <a:rPr lang="ru-RU" dirty="0" smtClean="0"/>
              <a:t>городецкой росписи.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62200"/>
            <a:ext cx="8532440" cy="3724275"/>
          </a:xfrm>
        </p:spPr>
        <p:txBody>
          <a:bodyPr/>
          <a:lstStyle/>
          <a:p>
            <a:r>
              <a:rPr lang="ru-RU" dirty="0" smtClean="0"/>
              <a:t>В росписи использовались яркие сочные краски — белила цинковые, кадмий желтый, кадмий красный, кадмий оранжевый, охра светлая, охра красная, сиена натуральная, киноварь ртутная, кобальт фиолетовый, окись хрома, зелень изумрудная, ультрамарин, сажа газовая.</a:t>
            </a:r>
          </a:p>
        </p:txBody>
      </p:sp>
      <p:sp>
        <p:nvSpPr>
          <p:cNvPr id="5" name="Овал 4"/>
          <p:cNvSpPr/>
          <p:nvPr/>
        </p:nvSpPr>
        <p:spPr>
          <a:xfrm>
            <a:off x="2627784" y="5877272"/>
            <a:ext cx="72008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5877272"/>
            <a:ext cx="720080" cy="648072"/>
          </a:xfrm>
          <a:prstGeom prst="ellipse">
            <a:avLst/>
          </a:prstGeom>
          <a:solidFill>
            <a:srgbClr val="EA7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91880" y="5085184"/>
            <a:ext cx="72008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7984" y="5877272"/>
            <a:ext cx="720080" cy="648072"/>
          </a:xfrm>
          <a:prstGeom prst="ellipse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27984" y="5085184"/>
            <a:ext cx="72008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92080" y="5085184"/>
            <a:ext cx="720080" cy="64807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5085184"/>
            <a:ext cx="720080" cy="648072"/>
          </a:xfrm>
          <a:prstGeom prst="ellipse">
            <a:avLst/>
          </a:prstGeom>
          <a:solidFill>
            <a:srgbClr val="5857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84368" y="5085184"/>
            <a:ext cx="720080" cy="648072"/>
          </a:xfrm>
          <a:prstGeom prst="ellips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20272" y="5085184"/>
            <a:ext cx="720080" cy="648072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84368" y="5877272"/>
            <a:ext cx="720080" cy="64807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20272" y="5877272"/>
            <a:ext cx="720080" cy="64807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5877272"/>
            <a:ext cx="720080" cy="64807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92080" y="5877272"/>
            <a:ext cx="720080" cy="648072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основы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роспись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258272" cy="1143000"/>
          </a:xfrm>
        </p:spPr>
        <p:txBody>
          <a:bodyPr/>
          <a:lstStyle/>
          <a:p>
            <a:r>
              <a:rPr lang="ru-RU" dirty="0" smtClean="0"/>
              <a:t>При росписи основу готовят следующим образом: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деревянную основу — «белье» </a:t>
            </a:r>
            <a:r>
              <a:rPr lang="ru-RU" b="1" u="sng" dirty="0" smtClean="0"/>
              <a:t>ошкуривают</a:t>
            </a:r>
            <a:r>
              <a:rPr lang="ru-RU" dirty="0" smtClean="0"/>
              <a:t> - </a:t>
            </a:r>
            <a:r>
              <a:rPr lang="ru-RU" b="1" u="sng" dirty="0" smtClean="0"/>
              <a:t>шлифуют </a:t>
            </a:r>
            <a:r>
              <a:rPr lang="ru-RU" dirty="0" smtClean="0"/>
              <a:t>шкурками с различным зерном, для того чтобы загладить риски, оставленные после резца, если это токарное изделие, или выглаживают шкурками изделие, вышедшее из-под рук столяра. 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Шпатлевание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Дефекты древесины исправляют шпатлевкой, приготовленной по рецепту грунтовки № 1, но с меньшим количеством воды, т.е. состав должен быть не жиже творожной массы. </a:t>
            </a:r>
          </a:p>
          <a:p>
            <a:r>
              <a:rPr lang="ru-RU" dirty="0" smtClean="0"/>
              <a:t>Перед </a:t>
            </a:r>
            <a:r>
              <a:rPr lang="ru-RU" dirty="0" err="1" smtClean="0"/>
              <a:t>шпатлеванием</a:t>
            </a:r>
            <a:r>
              <a:rPr lang="ru-RU" dirty="0" smtClean="0"/>
              <a:t> поверхность покрывают 30%-ным клеевым раствором. Через 2-3 часа высохшую поверхность зачищают шкуркой. </a:t>
            </a:r>
          </a:p>
          <a:p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Проклейка и шлифовка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8460432" cy="4653136"/>
          </a:xfrm>
        </p:spPr>
        <p:txBody>
          <a:bodyPr/>
          <a:lstStyle/>
          <a:p>
            <a:r>
              <a:rPr lang="ru-RU" dirty="0" err="1" smtClean="0"/>
              <a:t>Ошкурёное</a:t>
            </a:r>
            <a:r>
              <a:rPr lang="ru-RU" dirty="0" smtClean="0"/>
              <a:t> изделие покрывают </a:t>
            </a:r>
            <a:r>
              <a:rPr lang="ru-RU" dirty="0" err="1" smtClean="0"/>
              <a:t>порозаполнителем</a:t>
            </a:r>
            <a:r>
              <a:rPr lang="ru-RU" dirty="0" smtClean="0"/>
              <a:t> </a:t>
            </a:r>
            <a:r>
              <a:rPr lang="ru-RU" b="1" u="sng" dirty="0" smtClean="0"/>
              <a:t>(проклеивают). </a:t>
            </a:r>
            <a:r>
              <a:rPr lang="ru-RU" dirty="0" smtClean="0"/>
              <a:t>Теплый клей наносят плоской кистью в два слоя, с промежуточной сушкой при комнатной температуре в течение 2 часов. </a:t>
            </a:r>
          </a:p>
          <a:p>
            <a:r>
              <a:rPr lang="ru-RU" dirty="0" smtClean="0"/>
              <a:t>После полной просушки поверхность</a:t>
            </a:r>
            <a:r>
              <a:rPr lang="ru-RU" b="1" u="sng" dirty="0" smtClean="0"/>
              <a:t> шлифуют </a:t>
            </a:r>
            <a:r>
              <a:rPr lang="ru-RU" dirty="0" smtClean="0"/>
              <a:t>мелкой шкуркой, чтобы снять ворсинки дерева, поднявшиеся после покрытия </a:t>
            </a:r>
            <a:r>
              <a:rPr lang="ru-RU" dirty="0" err="1" smtClean="0"/>
              <a:t>порозаполнителем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Грунтовка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r>
              <a:rPr lang="ru-RU" dirty="0" smtClean="0"/>
              <a:t>Грунтуют изделия грунтами, соответствующими тем краскам, которыми в последствии будет расписываться изделие.</a:t>
            </a:r>
          </a:p>
          <a:p>
            <a:r>
              <a:rPr lang="ru-RU" dirty="0" smtClean="0"/>
              <a:t>Столярные и токарные изделия, в зависимости от качества их поверхности, </a:t>
            </a:r>
            <a:r>
              <a:rPr lang="ru-RU" b="1" u="sng" dirty="0" smtClean="0"/>
              <a:t>грунтуют</a:t>
            </a:r>
            <a:r>
              <a:rPr lang="ru-RU" dirty="0" smtClean="0"/>
              <a:t> щетинным флейцем от одного до трех раз с промежуточной и окончательной сушкой при температуре 18-23 градусов в течение 2 часов. </a:t>
            </a:r>
          </a:p>
          <a:p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Сушка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982272" cy="3724275"/>
          </a:xfrm>
        </p:spPr>
        <p:txBody>
          <a:bodyPr/>
          <a:lstStyle/>
          <a:p>
            <a:r>
              <a:rPr lang="ru-RU" dirty="0" smtClean="0"/>
              <a:t>Грунтованное изделие необходимо </a:t>
            </a:r>
            <a:r>
              <a:rPr lang="ru-RU" b="1" u="sng" dirty="0" smtClean="0"/>
              <a:t>просушить</a:t>
            </a:r>
            <a:r>
              <a:rPr lang="ru-RU" dirty="0" smtClean="0"/>
              <a:t> в сушильном шкафу при комнатной температуре не менее 24 часов.</a:t>
            </a:r>
          </a:p>
          <a:p>
            <a:r>
              <a:rPr lang="ru-RU" dirty="0" smtClean="0"/>
              <a:t>Готовое и просушенное изделие ещё раз шлифуют самой мелкой наждачной бумагой, сметают с него остатки древесины и абразива – изделие готово к росписи.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Практическая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420888"/>
            <a:ext cx="4283968" cy="4293096"/>
          </a:xfrm>
        </p:spPr>
        <p:txBody>
          <a:bodyPr/>
          <a:lstStyle/>
          <a:p>
            <a:r>
              <a:rPr lang="ru-RU" dirty="0" smtClean="0"/>
              <a:t>Возьмите столярное изделие по роспись (рамку, доску).</a:t>
            </a:r>
          </a:p>
          <a:p>
            <a:r>
              <a:rPr lang="ru-RU" dirty="0" smtClean="0"/>
              <a:t>Подготовьте материалы и инструменты для подготовки основы.</a:t>
            </a:r>
          </a:p>
          <a:p>
            <a:r>
              <a:rPr lang="ru-RU" dirty="0" smtClean="0"/>
              <a:t>Выполните подготовку основы под роспись.</a:t>
            </a:r>
            <a:endParaRPr lang="ru-RU" dirty="0"/>
          </a:p>
        </p:txBody>
      </p:sp>
      <p:pic>
        <p:nvPicPr>
          <p:cNvPr id="5" name="Рисунок 4" descr="Рисунок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20888"/>
            <a:ext cx="3098346" cy="4168527"/>
          </a:xfrm>
          <a:prstGeom prst="rect">
            <a:avLst/>
          </a:prstGeom>
        </p:spPr>
      </p:pic>
      <p:pic>
        <p:nvPicPr>
          <p:cNvPr id="6" name="Рисунок 5" descr="Рисунок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9098" y="4653136"/>
            <a:ext cx="2086918" cy="1926945"/>
          </a:xfrm>
          <a:prstGeom prst="rect">
            <a:avLst/>
          </a:prstGeom>
        </p:spPr>
      </p:pic>
      <p:pic>
        <p:nvPicPr>
          <p:cNvPr id="7" name="Рисунок 6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114256" cy="1143000"/>
          </a:xfrm>
        </p:spPr>
        <p:txBody>
          <a:bodyPr/>
          <a:lstStyle/>
          <a:p>
            <a:r>
              <a:rPr lang="ru-RU" dirty="0" smtClean="0"/>
              <a:t>История возникновения и 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62200"/>
            <a:ext cx="8676456" cy="4495800"/>
          </a:xfrm>
        </p:spPr>
        <p:txBody>
          <a:bodyPr/>
          <a:lstStyle/>
          <a:p>
            <a:r>
              <a:rPr lang="ru-RU" dirty="0" smtClean="0"/>
              <a:t>Село Городец старинное, оно было основано еще в XII веке. </a:t>
            </a:r>
          </a:p>
          <a:p>
            <a:r>
              <a:rPr lang="ru-RU" dirty="0" smtClean="0"/>
              <a:t>Удобное местоположение на берегу Волги, среди глухих лесов, привлекло к нему население. </a:t>
            </a:r>
          </a:p>
          <a:p>
            <a:r>
              <a:rPr lang="ru-RU" dirty="0" smtClean="0"/>
              <a:t>Сюда бежали все, кто хотел укрыться от непосильных налогов, от помещичьего гнета. </a:t>
            </a:r>
          </a:p>
          <a:p>
            <a:r>
              <a:rPr lang="ru-RU" dirty="0" smtClean="0"/>
              <a:t>Среди беглецов было много искусных ремесленников. </a:t>
            </a:r>
            <a:endParaRPr lang="ru-RU" dirty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467600" cy="1104900"/>
          </a:xfrm>
        </p:spPr>
        <p:txBody>
          <a:bodyPr/>
          <a:lstStyle/>
          <a:p>
            <a:pPr eaLnBrk="1" hangingPunct="1"/>
            <a:r>
              <a:rPr lang="ru-RU" dirty="0" smtClean="0"/>
              <a:t>Рейтинговая оценка:</a:t>
            </a:r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ph idx="1"/>
          </p:nvPr>
        </p:nvGraphicFramePr>
        <p:xfrm>
          <a:off x="755576" y="2348880"/>
          <a:ext cx="7848601" cy="4237752"/>
        </p:xfrm>
        <a:graphic>
          <a:graphicData uri="http://schemas.openxmlformats.org/drawingml/2006/table">
            <a:tbl>
              <a:tblPr/>
              <a:tblGrid>
                <a:gridCol w="2811774"/>
                <a:gridCol w="1260008"/>
                <a:gridCol w="1260008"/>
                <a:gridCol w="1258406"/>
                <a:gridCol w="1258405"/>
              </a:tblGrid>
              <a:tr h="367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Уровни освоения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Грамотность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выполне-ния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технологических операций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уровень – параметр не проявляется – «0» баллов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уровень – параметр проявляется не всегда- «2» 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уровень – параметр проявляется часто – «3» балла.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уровень – параметр проявляется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да +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твор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подход – «4» +1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Оптимальное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примене-ние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инструментов и материалов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Аккуратность исполнения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Владение терминологией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Креативность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6161087" cy="1065213"/>
          </a:xfrm>
        </p:spPr>
        <p:txBody>
          <a:bodyPr/>
          <a:lstStyle/>
          <a:p>
            <a:pPr eaLnBrk="1" hangingPunct="1"/>
            <a:r>
              <a:rPr lang="ru-RU" dirty="0" smtClean="0"/>
              <a:t>Рейтинговая оценка: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276872"/>
            <a:ext cx="7848872" cy="4151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/>
              <a:t>Оценка результата:</a:t>
            </a:r>
          </a:p>
          <a:p>
            <a:pPr eaLnBrk="1" hangingPunct="1"/>
            <a:r>
              <a:rPr lang="ru-RU" sz="2800" dirty="0" smtClean="0"/>
              <a:t>20-25 баллов – «отлично».</a:t>
            </a:r>
          </a:p>
          <a:p>
            <a:pPr eaLnBrk="1" hangingPunct="1"/>
            <a:r>
              <a:rPr lang="ru-RU" sz="2800" dirty="0" smtClean="0"/>
              <a:t>15-19 баллов – «хорошо».</a:t>
            </a:r>
          </a:p>
          <a:p>
            <a:pPr eaLnBrk="1" hangingPunct="1"/>
            <a:r>
              <a:rPr lang="ru-RU" sz="2800" dirty="0" smtClean="0"/>
              <a:t>10-14 баллов – «удовлетворительно» - необходимо вернуться к изучению темы.</a:t>
            </a:r>
          </a:p>
          <a:p>
            <a:pPr eaLnBrk="1" hangingPunct="1"/>
            <a:r>
              <a:rPr lang="ru-RU" sz="2800" dirty="0" smtClean="0"/>
              <a:t>Менее 9 баллов – «неудовлетворительно» необходимо вернуться к изучению темы.</a:t>
            </a:r>
          </a:p>
        </p:txBody>
      </p:sp>
      <p:pic>
        <p:nvPicPr>
          <p:cNvPr id="5" name="Рисунок 4" descr="птицы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и </a:t>
            </a:r>
            <a:br>
              <a:rPr lang="ru-RU" dirty="0" smtClean="0"/>
            </a:br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62200"/>
            <a:ext cx="8532440" cy="3724275"/>
          </a:xfrm>
        </p:spPr>
        <p:txBody>
          <a:bodyPr/>
          <a:lstStyle/>
          <a:p>
            <a:r>
              <a:rPr lang="ru-RU" sz="2400" dirty="0" smtClean="0"/>
              <a:t>© С.К. </a:t>
            </a:r>
            <a:r>
              <a:rPr lang="ru-RU" sz="2400" dirty="0" err="1" smtClean="0"/>
              <a:t>Жегалова</a:t>
            </a:r>
            <a:r>
              <a:rPr lang="ru-RU" sz="2400" dirty="0" smtClean="0"/>
              <a:t> "Народная роспись по дереву" </a:t>
            </a:r>
            <a:r>
              <a:rPr lang="ru-RU" sz="2400" u="sng" dirty="0" smtClean="0">
                <a:hlinkClick r:id="rId3"/>
              </a:rPr>
              <a:t>http://webartplus.narod.ru/folk155.html</a:t>
            </a:r>
            <a:endParaRPr lang="ru-RU" sz="2400" u="sng" dirty="0" smtClean="0"/>
          </a:p>
          <a:p>
            <a:r>
              <a:rPr lang="ru-RU" sz="2400" dirty="0" smtClean="0"/>
              <a:t>Соколова М.С. Художественная роспись по дереву: Технология народных художественных промыслов: Учеб. пособие. — М.: </a:t>
            </a:r>
            <a:r>
              <a:rPr lang="ru-RU" sz="2400" dirty="0" err="1" smtClean="0"/>
              <a:t>Гуманит</a:t>
            </a:r>
            <a:r>
              <a:rPr lang="ru-RU" sz="2400" dirty="0" smtClean="0"/>
              <a:t>. изд. Центр ВЛАДОС, 2002.</a:t>
            </a:r>
            <a:endParaRPr lang="ru-RU" sz="2400" u="sng" dirty="0" smtClean="0">
              <a:hlinkClick r:id="rId4"/>
            </a:endParaRPr>
          </a:p>
          <a:p>
            <a:r>
              <a:rPr lang="ru-RU" sz="2400" u="sng" dirty="0" smtClean="0">
                <a:hlinkClick r:id="rId4"/>
              </a:rPr>
              <a:t>http://webartplus.narod.ru/folk22.html</a:t>
            </a:r>
            <a:endParaRPr lang="ru-RU" sz="2400" dirty="0" smtClean="0"/>
          </a:p>
          <a:p>
            <a:r>
              <a:rPr lang="ru-RU" sz="2400" dirty="0" smtClean="0">
                <a:hlinkClick r:id="rId5"/>
              </a:rPr>
              <a:t>http://bibliotekar.ru/ruswood/69.htm</a:t>
            </a:r>
            <a:endParaRPr lang="ru-RU" sz="2400" dirty="0" smtClean="0"/>
          </a:p>
          <a:p>
            <a:r>
              <a:rPr lang="ru-RU" sz="2400" u="sng" dirty="0" smtClean="0">
                <a:hlinkClick r:id="rId6"/>
              </a:rPr>
              <a:t>http://avtor-makhmutova.spb.ru/reading-place/list-on-a-tree/10-list-on-a-tree/52-craft-bases.html</a:t>
            </a:r>
            <a:endParaRPr lang="ru-RU" sz="2400" dirty="0" smtClean="0"/>
          </a:p>
        </p:txBody>
      </p:sp>
      <p:pic>
        <p:nvPicPr>
          <p:cNvPr id="4" name="Рисунок 3" descr="птицы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101602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8836" y="2362200"/>
            <a:ext cx="4539428" cy="3724275"/>
          </a:xfrm>
          <a:prstGeom prst="rect">
            <a:avLst/>
          </a:prstGeom>
          <a:ln w="190500" cap="sq">
            <a:solidFill>
              <a:srgbClr val="993300"/>
            </a:solidFill>
            <a:prstDash val="solid"/>
            <a:miter lim="800000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316289" cy="2304098"/>
          </a:xfrm>
          <a:prstGeom prst="ellipse">
            <a:avLst/>
          </a:prstGeom>
          <a:ln w="190500" cap="rnd">
            <a:solidFill>
              <a:srgbClr val="993300"/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г.ГОРОДЕЦ</a:t>
            </a:r>
            <a:endParaRPr lang="ru-RU" sz="5400" dirty="0"/>
          </a:p>
        </p:txBody>
      </p:sp>
      <p:pic>
        <p:nvPicPr>
          <p:cNvPr id="4" name="Рисунок 3" descr="город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784" y="2360538"/>
            <a:ext cx="5736431" cy="4164806"/>
          </a:xfrm>
          <a:prstGeom prst="rect">
            <a:avLst/>
          </a:prstGeom>
        </p:spPr>
      </p:pic>
      <p:pic>
        <p:nvPicPr>
          <p:cNvPr id="5" name="Рисунок 4" descr="городец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532" y="2336437"/>
            <a:ext cx="5674936" cy="4260915"/>
          </a:xfrm>
          <a:prstGeom prst="rect">
            <a:avLst/>
          </a:prstGeom>
        </p:spPr>
      </p:pic>
      <p:pic>
        <p:nvPicPr>
          <p:cNvPr id="6" name="Рисунок 5" descr="городец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348880"/>
            <a:ext cx="6840760" cy="437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niia-7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00808"/>
            <a:ext cx="3154680" cy="49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258272" cy="1143000"/>
          </a:xfrm>
        </p:spPr>
        <p:txBody>
          <a:bodyPr/>
          <a:lstStyle/>
          <a:p>
            <a:r>
              <a:rPr lang="ru-RU" dirty="0" smtClean="0"/>
              <a:t>История возникновения и развития Городецкой росписи.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362200"/>
            <a:ext cx="5796136" cy="4495800"/>
          </a:xfrm>
        </p:spPr>
        <p:txBody>
          <a:bodyPr/>
          <a:lstStyle/>
          <a:p>
            <a:r>
              <a:rPr lang="ru-RU" dirty="0" smtClean="0"/>
              <a:t>Удивительные формы для «печатания» пряников создавали городецкие резчики, и под их виртуозным резцом на ровной глади доски вдруг возникали забавные коники и величавые птицы-павы, загадочные растения и свернувшиеся в колечко рыбы.</a:t>
            </a:r>
          </a:p>
        </p:txBody>
      </p:sp>
      <p:pic>
        <p:nvPicPr>
          <p:cNvPr id="4" name="Рисунок 3" descr="SWScan0016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2985429" cy="4036422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5" y="5517232"/>
            <a:ext cx="1728192" cy="1081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птицы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76672"/>
            <a:ext cx="1740225" cy="1731066"/>
          </a:xfrm>
          <a:prstGeom prst="ellipse">
            <a:avLst/>
          </a:prstGeom>
          <a:ln w="190500" cap="rnd">
            <a:solidFill>
              <a:schemeClr val="accent4">
                <a:lumMod val="90000"/>
                <a:lumOff val="10000"/>
              </a:schemeClr>
            </a:solidFill>
            <a:prstDash val="solid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зия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CBC49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B8B18C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CBC49B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B8B18C"/>
        </a:accent6>
        <a:hlink>
          <a:srgbClr val="C3AC73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Азия</Template>
  <TotalTime>721</TotalTime>
  <Words>2226</Words>
  <Application>Microsoft Office PowerPoint</Application>
  <PresentationFormat>Экран (4:3)</PresentationFormat>
  <Paragraphs>199</Paragraphs>
  <Slides>73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Азия</vt:lpstr>
      <vt:lpstr>Технология и материалы росписи по дереву. Раздел №3. Городец. Тема № 3.1. История. Подготовка основы.</vt:lpstr>
      <vt:lpstr>Содержание лекции</vt:lpstr>
      <vt:lpstr>История становления промысла</vt:lpstr>
      <vt:lpstr>Слайд 4</vt:lpstr>
      <vt:lpstr>История возникновения и  развития Городецкой росписи. </vt:lpstr>
      <vt:lpstr>Старый и новый и новый Городец.</vt:lpstr>
      <vt:lpstr>История возникновения и развития Городецкой росписи. </vt:lpstr>
      <vt:lpstr>г.ГОРОДЕЦ</vt:lpstr>
      <vt:lpstr>История возникновения и развития Городецкой росписи. </vt:lpstr>
      <vt:lpstr>Городецкая роспись</vt:lpstr>
      <vt:lpstr>История возникновения и развития Городецкой росписи. </vt:lpstr>
      <vt:lpstr>История возникновения и развития Городецкой росписи. </vt:lpstr>
      <vt:lpstr>Городецкие художники. 19век.</vt:lpstr>
      <vt:lpstr>История возникновения и развития Городецкой росписи. </vt:lpstr>
      <vt:lpstr>Современные изделия городецкой росписи</vt:lpstr>
      <vt:lpstr>История возникновения и развития Городецкой росписи. </vt:lpstr>
      <vt:lpstr>Городецкие   прялки</vt:lpstr>
      <vt:lpstr>Городецкие прялки. Мазин. «Пряхи» 19в.</vt:lpstr>
      <vt:lpstr>Городецкие прялки. </vt:lpstr>
      <vt:lpstr>Лихо гарцующего всадника и птицу мастер поместил на головке прядильного донца — подставке для гребня.</vt:lpstr>
      <vt:lpstr>Городецкие прялки. </vt:lpstr>
      <vt:lpstr>Городецкие прялки.  </vt:lpstr>
      <vt:lpstr>Городецкие прялки. </vt:lpstr>
      <vt:lpstr>Городецкие прялки. </vt:lpstr>
      <vt:lpstr>Городецкие прялки. </vt:lpstr>
      <vt:lpstr>Городецкие прялки. </vt:lpstr>
      <vt:lpstr>Традиционные городецкие изделия</vt:lpstr>
      <vt:lpstr>Традиционные изделия под роспись. </vt:lpstr>
      <vt:lpstr>Роспись металлических подносов</vt:lpstr>
      <vt:lpstr>Панно – приемник прялочных донец. </vt:lpstr>
      <vt:lpstr>Традиционные изделия под роспись. </vt:lpstr>
      <vt:lpstr>Мазин, Деревянко. Силуэтные расписные фигурки (игрушки).</vt:lpstr>
      <vt:lpstr>Посуда и кухонная утварь</vt:lpstr>
      <vt:lpstr>Изделия на токарной и столярной основе</vt:lpstr>
      <vt:lpstr>Кухонная утварь</vt:lpstr>
      <vt:lpstr>Современные изделия</vt:lpstr>
      <vt:lpstr>Кони-качалки и мебель</vt:lpstr>
      <vt:lpstr>Круглые панно, блюда</vt:lpstr>
      <vt:lpstr>Слайд 39</vt:lpstr>
      <vt:lpstr>Виды столярных изделий под роспись</vt:lpstr>
      <vt:lpstr>Виды столярных  и токарных изделий под роспись.</vt:lpstr>
      <vt:lpstr>Виды столярных  и токарных изделий под роспись.</vt:lpstr>
      <vt:lpstr>Инструменты и оборудование</vt:lpstr>
      <vt:lpstr>Инструменты:</vt:lpstr>
      <vt:lpstr>Оборудование:</vt:lpstr>
      <vt:lpstr>Материалы городецкой росписи</vt:lpstr>
      <vt:lpstr>Древесина </vt:lpstr>
      <vt:lpstr>Древесина </vt:lpstr>
      <vt:lpstr>Порозаполнители </vt:lpstr>
      <vt:lpstr>Грунтовки  </vt:lpstr>
      <vt:lpstr>Грунтовки </vt:lpstr>
      <vt:lpstr>Разбавители </vt:lpstr>
      <vt:lpstr>Краски </vt:lpstr>
      <vt:lpstr>Казеиново-масляная эмульсия</vt:lpstr>
      <vt:lpstr>Краски –  пигмент + связующее</vt:lpstr>
      <vt:lpstr>Приготовление красок</vt:lpstr>
      <vt:lpstr>Водорастворимые краски</vt:lpstr>
      <vt:lpstr>Лаки (отделка готовых изделий)</vt:lpstr>
      <vt:lpstr>Лаки (отделка готовых изделий)</vt:lpstr>
      <vt:lpstr>Традиционные цвета городецкой  росписи</vt:lpstr>
      <vt:lpstr>Традиционные цвета  городецкой росписи.  </vt:lpstr>
      <vt:lpstr>Подготовка основы  под роспись</vt:lpstr>
      <vt:lpstr>При росписи основу готовят следующим образом: </vt:lpstr>
      <vt:lpstr>Шпатлевание </vt:lpstr>
      <vt:lpstr>Проклейка и шлифовка</vt:lpstr>
      <vt:lpstr>Грунтовка </vt:lpstr>
      <vt:lpstr>Сушка </vt:lpstr>
      <vt:lpstr>Практическая  работа</vt:lpstr>
      <vt:lpstr>Практическая работа.</vt:lpstr>
      <vt:lpstr>Рейтинговая оценка:</vt:lpstr>
      <vt:lpstr>Рейтинговая оценка:</vt:lpstr>
      <vt:lpstr>Литература и  Интернет-ресурсы: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История. Подготовка основы.</dc:title>
  <dc:creator>degtevi</dc:creator>
  <cp:lastModifiedBy>degtevi</cp:lastModifiedBy>
  <cp:revision>71</cp:revision>
  <dcterms:created xsi:type="dcterms:W3CDTF">2013-03-11T10:41:19Z</dcterms:created>
  <dcterms:modified xsi:type="dcterms:W3CDTF">2013-03-13T10:08:21Z</dcterms:modified>
</cp:coreProperties>
</file>