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47"/>
  </p:handoutMasterIdLst>
  <p:sldIdLst>
    <p:sldId id="302" r:id="rId4"/>
    <p:sldId id="300" r:id="rId5"/>
    <p:sldId id="324" r:id="rId6"/>
    <p:sldId id="334" r:id="rId7"/>
    <p:sldId id="328" r:id="rId8"/>
    <p:sldId id="329" r:id="rId9"/>
    <p:sldId id="330" r:id="rId10"/>
    <p:sldId id="331" r:id="rId11"/>
    <p:sldId id="264" r:id="rId12"/>
    <p:sldId id="338" r:id="rId13"/>
    <p:sldId id="266" r:id="rId14"/>
    <p:sldId id="269" r:id="rId15"/>
    <p:sldId id="267" r:id="rId16"/>
    <p:sldId id="305" r:id="rId17"/>
    <p:sldId id="270" r:id="rId18"/>
    <p:sldId id="320" r:id="rId19"/>
    <p:sldId id="335" r:id="rId20"/>
    <p:sldId id="337" r:id="rId21"/>
    <p:sldId id="336" r:id="rId22"/>
    <p:sldId id="340" r:id="rId23"/>
    <p:sldId id="342" r:id="rId24"/>
    <p:sldId id="343" r:id="rId25"/>
    <p:sldId id="344" r:id="rId26"/>
    <p:sldId id="346" r:id="rId27"/>
    <p:sldId id="373" r:id="rId28"/>
    <p:sldId id="350" r:id="rId29"/>
    <p:sldId id="374" r:id="rId30"/>
    <p:sldId id="372" r:id="rId31"/>
    <p:sldId id="351" r:id="rId32"/>
    <p:sldId id="369" r:id="rId33"/>
    <p:sldId id="353" r:id="rId34"/>
    <p:sldId id="354" r:id="rId35"/>
    <p:sldId id="357" r:id="rId36"/>
    <p:sldId id="361" r:id="rId37"/>
    <p:sldId id="370" r:id="rId38"/>
    <p:sldId id="345" r:id="rId39"/>
    <p:sldId id="377" r:id="rId40"/>
    <p:sldId id="364" r:id="rId41"/>
    <p:sldId id="365" r:id="rId42"/>
    <p:sldId id="322" r:id="rId43"/>
    <p:sldId id="358" r:id="rId44"/>
    <p:sldId id="375" r:id="rId45"/>
    <p:sldId id="376" r:id="rId4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дрей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001848"/>
    <a:srgbClr val="000099"/>
    <a:srgbClr val="00007E"/>
    <a:srgbClr val="002E8A"/>
    <a:srgbClr val="DAE7F6"/>
    <a:srgbClr val="FF99CC"/>
    <a:srgbClr val="FF505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01" autoAdjust="0"/>
    <p:restoredTop sz="94660"/>
  </p:normalViewPr>
  <p:slideViewPr>
    <p:cSldViewPr>
      <p:cViewPr varScale="1">
        <p:scale>
          <a:sx n="73" d="100"/>
          <a:sy n="73" d="100"/>
        </p:scale>
        <p:origin x="-96" y="-86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5103-D0A0-4CE7-8AD1-4C59C8BC68A5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4AFC-4D60-46B3-8CFC-411A5B3EF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6AFD2A-7FA6-423E-BE6B-1D9DA2BF7E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1F2FBF-03A9-4441-83F5-8CEFD7A1F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428736"/>
            <a:ext cx="9144000" cy="48577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Пройденные темы: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Внутренняя </a:t>
            </a: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и внешняя 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политика России </a:t>
            </a: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в начале </a:t>
            </a:r>
            <a:r>
              <a:rPr lang="en-US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xix </a:t>
            </a:r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века</a:t>
            </a:r>
          </a:p>
          <a:p>
            <a:pPr lvl="0" algn="ctr">
              <a:lnSpc>
                <a:spcPts val="5000"/>
              </a:lnSpc>
              <a:spcBef>
                <a:spcPct val="0"/>
              </a:spcBef>
              <a:defRPr/>
            </a:pPr>
            <a:endParaRPr lang="ru-RU" sz="32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107157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Российская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империя в </a:t>
            </a:r>
            <a:r>
              <a:rPr lang="en-US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XIX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веке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357826"/>
            <a:ext cx="5572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</a:rPr>
              <a:t>ГПОАУ ЯО 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Ярославский колледж сервиса и дизайна 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преподаватель истории и обществознания 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Мещеряков А.Г.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Ярославль, 2016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romisecity.narod.ru/sky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429000"/>
            <a:ext cx="2047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1. Звезда... ПЛАНЫ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romisecity.narod.ru/sky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142984"/>
            <a:ext cx="9144000" cy="2297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lang="ru-RU" sz="4400" b="1" u="sng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Движение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u="sng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декабристов</a:t>
            </a: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290"/>
            <a:ext cx="9144000" cy="714380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Российская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империя в </a:t>
            </a:r>
            <a:r>
              <a:rPr lang="en-US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XIX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веке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715016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7FDE"/>
                </a:solidFill>
              </a:rPr>
              <a:t>ГПОАУ ЯО 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Ярославский колледж сервиса и дизайна 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преподаватель истории и обществознания 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Мещеряков А.Г.</a:t>
            </a:r>
          </a:p>
          <a:p>
            <a:r>
              <a:rPr lang="ru-RU" sz="1000" i="1" dirty="0" smtClean="0">
                <a:solidFill>
                  <a:srgbClr val="007FDE"/>
                </a:solidFill>
              </a:rPr>
              <a:t>Ярославль, 2016</a:t>
            </a:r>
            <a:endParaRPr lang="ru-RU" sz="1000" i="1" dirty="0">
              <a:solidFill>
                <a:srgbClr val="007FD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misecity.narod.ru/sky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33265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ЦЕЛЬ УРОКА: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214422"/>
            <a:ext cx="814393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4800" b="1" i="1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представления </a:t>
            </a:r>
          </a:p>
          <a:p>
            <a:pPr>
              <a:lnSpc>
                <a:spcPts val="5000"/>
              </a:lnSpc>
            </a:pPr>
            <a:r>
              <a:rPr lang="ru-RU" sz="4800" b="1" i="1" dirty="0" smtClean="0">
                <a:solidFill>
                  <a:srgbClr val="001848"/>
                </a:solidFill>
                <a:latin typeface="Times New Roman" pitchFamily="18" charset="0"/>
                <a:cs typeface="Times New Roman" pitchFamily="18" charset="0"/>
              </a:rPr>
              <a:t>о  движения декабристов, его роли в истории России</a:t>
            </a:r>
            <a:endParaRPr lang="ru-RU" sz="4800" b="1" i="1" dirty="0">
              <a:solidFill>
                <a:srgbClr val="00184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promisecity.narod.ru/sky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1357298"/>
            <a:ext cx="221457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promisecity.narod.ru/sky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rot="10800000">
            <a:off x="2285984" y="1928802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357950" y="2143116"/>
            <a:ext cx="857256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28926" y="3857628"/>
            <a:ext cx="857256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85720" y="3857628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000112" y="4857748"/>
            <a:ext cx="1643050" cy="1500198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85720" y="4286256"/>
            <a:ext cx="3929090" cy="171451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5720" y="714356"/>
            <a:ext cx="4143404" cy="164307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6143636" y="285728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786314" y="714356"/>
            <a:ext cx="4134854" cy="1627114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6000760" y="3786190"/>
            <a:ext cx="1143008" cy="857256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572000" y="4286256"/>
            <a:ext cx="4214810" cy="170767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42976" y="2500306"/>
            <a:ext cx="6858048" cy="150019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ДЕКАБРИСТЫ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УЧЕБНЫЕ ЗАДАЧИ: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1357298"/>
            <a:ext cx="221457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Декабристы - 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 rot="762035">
            <a:off x="-276871" y="1288153"/>
            <a:ext cx="9097014" cy="5642515"/>
          </a:xfrm>
          <a:prstGeom prst="horizontalScroll">
            <a:avLst/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Принятое в исторической литературе название участников тайных обществ 1810-1820-х гг. в России, организовавших 14 декабря 1825 г. первое вооруженное выступление против самодержавия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возникновения движения декабристов</a:t>
            </a:r>
            <a:endParaRPr lang="ru-RU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79512" y="1988840"/>
            <a:ext cx="8789888" cy="3467433"/>
            <a:chOff x="179512" y="1988840"/>
            <a:chExt cx="8789888" cy="3467433"/>
          </a:xfrm>
        </p:grpSpPr>
        <p:sp>
          <p:nvSpPr>
            <p:cNvPr id="93187" name="Rectangle 3"/>
            <p:cNvSpPr>
              <a:spLocks noChangeArrowheads="1"/>
            </p:cNvSpPr>
            <p:nvPr/>
          </p:nvSpPr>
          <p:spPr bwMode="auto">
            <a:xfrm>
              <a:off x="5652120" y="3717032"/>
              <a:ext cx="3317280" cy="914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88" name="Rectangle 4"/>
            <p:cNvSpPr>
              <a:spLocks noChangeArrowheads="1"/>
            </p:cNvSpPr>
            <p:nvPr/>
          </p:nvSpPr>
          <p:spPr bwMode="auto">
            <a:xfrm>
              <a:off x="179512" y="3717032"/>
              <a:ext cx="3442860" cy="914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5652120" y="2492896"/>
              <a:ext cx="3135433" cy="915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51520" y="2492896"/>
              <a:ext cx="3348267" cy="915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3203848" y="1988840"/>
              <a:ext cx="3044102" cy="915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987824" y="4509120"/>
              <a:ext cx="3455908" cy="947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96" name="AutoShape 12"/>
            <p:cNvSpPr>
              <a:spLocks noChangeArrowheads="1"/>
            </p:cNvSpPr>
            <p:nvPr/>
          </p:nvSpPr>
          <p:spPr bwMode="auto">
            <a:xfrm>
              <a:off x="3786307" y="3057393"/>
              <a:ext cx="1714907" cy="1235704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Причины движения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декабристов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0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Время выполнения задания 3 мин.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возникновения движения декабристов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79512" y="1340768"/>
            <a:ext cx="8784976" cy="5328592"/>
            <a:chOff x="395536" y="1340768"/>
            <a:chExt cx="8423732" cy="5256584"/>
          </a:xfrm>
        </p:grpSpPr>
        <p:pic>
          <p:nvPicPr>
            <p:cNvPr id="5122" name="Picture 2" descr="Prise de la Bastil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80112" y="4005064"/>
              <a:ext cx="3233332" cy="2534063"/>
            </a:xfrm>
            <a:prstGeom prst="rect">
              <a:avLst/>
            </a:prstGeom>
            <a:noFill/>
          </p:spPr>
        </p:pic>
        <p:pic>
          <p:nvPicPr>
            <p:cNvPr id="5129" name="Picture 9" descr="https://upload.wikimedia.org/wikipedia/commons/thumb/5/51/NEVREV_Torg.jpg/1280px-NEVREV_Tor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412775"/>
              <a:ext cx="3096344" cy="2592289"/>
            </a:xfrm>
            <a:prstGeom prst="rect">
              <a:avLst/>
            </a:prstGeom>
            <a:noFill/>
          </p:spPr>
        </p:pic>
        <p:pic>
          <p:nvPicPr>
            <p:cNvPr id="5131" name="Picture 11" descr="http://www.tambovlib.ru/books/image/borodino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3094" y="1412776"/>
              <a:ext cx="3186174" cy="2520280"/>
            </a:xfrm>
            <a:prstGeom prst="rect">
              <a:avLst/>
            </a:prstGeom>
            <a:noFill/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4077072"/>
              <a:ext cx="3168352" cy="246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1340768"/>
              <a:ext cx="2016224" cy="300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9" name="Picture 19" descr="http://vedomosti-ural.ru/uploadedFiles/images/132/sob3216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35896" y="4437112"/>
              <a:ext cx="1830713" cy="21602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Первые тайные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5" y="1142984"/>
          <a:ext cx="8858311" cy="1706880"/>
        </p:xfrm>
        <a:graphic>
          <a:graphicData uri="http://schemas.openxmlformats.org/drawingml/2006/table">
            <a:tbl>
              <a:tblPr/>
              <a:tblGrid>
                <a:gridCol w="1641581"/>
                <a:gridCol w="1858880"/>
                <a:gridCol w="1916757"/>
                <a:gridCol w="1862494"/>
                <a:gridCol w="1578599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Годы и место существования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членов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 главные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представители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Цели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(программа)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достижения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целей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nosecret.com.ua/images/izobrazheniya/vistuplenie_dekabristov_sobr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000528" cy="3112411"/>
          </a:xfrm>
          <a:prstGeom prst="rect">
            <a:avLst/>
          </a:prstGeom>
          <a:noFill/>
        </p:spPr>
      </p:pic>
      <p:pic>
        <p:nvPicPr>
          <p:cNvPr id="3076" name="Picture 4" descr="http://moiarussia.ru/wp-content/uploads/2015/08/kievskie-dekabristy-1-e1439995618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381484" cy="2873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Время выполнения задания 5 мин.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Пишем диктант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71736" y="1142985"/>
          <a:ext cx="3929090" cy="4810579"/>
        </p:xfrm>
        <a:graphic>
          <a:graphicData uri="http://schemas.openxmlformats.org/drawingml/2006/table">
            <a:tbl>
              <a:tblPr/>
              <a:tblGrid>
                <a:gridCol w="719318"/>
                <a:gridCol w="3209772"/>
              </a:tblGrid>
              <a:tr h="504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Calibri"/>
                          <a:ea typeface="Calibri"/>
                          <a:cs typeface="Times New Roman"/>
                        </a:rPr>
                        <a:t>№ вопроса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ru-RU" sz="1000" i="1" dirty="0" smtClean="0">
                          <a:latin typeface="Calibri"/>
                        </a:rPr>
                        <a:t>                                      Ответ </a:t>
                      </a:r>
                      <a:endParaRPr lang="ru-RU" sz="1000" i="1" dirty="0">
                        <a:latin typeface="Calibri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428860" y="714356"/>
            <a:ext cx="60722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Группа _________   ФИО __________________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500298" y="6000768"/>
            <a:ext cx="54292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Проверил: Группа 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ФИО студента 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Подпись __________________________  Дата 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29388" y="1428736"/>
            <a:ext cx="720725" cy="1117600"/>
            <a:chOff x="6365" y="1236"/>
            <a:chExt cx="1134" cy="1758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6365" y="1935"/>
              <a:ext cx="1128" cy="10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6371" y="1236"/>
              <a:ext cx="1128" cy="71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Кол-во баллов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357950" y="4786322"/>
            <a:ext cx="715963" cy="936625"/>
            <a:chOff x="6347" y="1232"/>
            <a:chExt cx="1128" cy="1475"/>
          </a:xfrm>
        </p:grpSpPr>
        <p:sp>
          <p:nvSpPr>
            <p:cNvPr id="62479" name="Rectangle 15"/>
            <p:cNvSpPr>
              <a:spLocks noChangeArrowheads="1"/>
            </p:cNvSpPr>
            <p:nvPr/>
          </p:nvSpPr>
          <p:spPr bwMode="auto">
            <a:xfrm>
              <a:off x="6347" y="1721"/>
              <a:ext cx="1128" cy="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6359" y="1232"/>
              <a:ext cx="1110" cy="492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оценка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E8A"/>
                </a:solidFill>
              </a:rPr>
              <a:t>Союз спасения  (1816-1817)</a:t>
            </a:r>
            <a:endParaRPr lang="ru-RU" sz="4000" b="1" dirty="0">
              <a:solidFill>
                <a:srgbClr val="002E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594928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E8A"/>
                </a:solidFill>
              </a:rPr>
              <a:t>около 30 человек</a:t>
            </a:r>
            <a:endParaRPr lang="ru-RU" sz="2800" b="1" dirty="0">
              <a:solidFill>
                <a:srgbClr val="002E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785794"/>
            <a:ext cx="6786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Организован в Санкт-Петербурге по инициативе 23-летнего полковника Генерального штаба   </a:t>
            </a:r>
          </a:p>
          <a:p>
            <a:pPr algn="ctr"/>
            <a:r>
              <a:rPr lang="ru-RU" sz="2800" b="1" dirty="0" smtClean="0"/>
              <a:t>А.Н.Муравьева</a:t>
            </a:r>
            <a:endParaRPr lang="ru-RU" sz="2800" b="1" dirty="0"/>
          </a:p>
        </p:txBody>
      </p:sp>
      <p:pic>
        <p:nvPicPr>
          <p:cNvPr id="52226" name="Picture 2" descr="http://irkipedia.ru/sites/default/files/muravev_aleksan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2376264" cy="3026242"/>
          </a:xfrm>
          <a:prstGeom prst="rect">
            <a:avLst/>
          </a:prstGeom>
          <a:noFill/>
        </p:spPr>
      </p:pic>
      <p:pic>
        <p:nvPicPr>
          <p:cNvPr id="52228" name="Picture 4" descr="https://upload.wikimedia.org/wikipedia/commons/thumb/2/26/P.F._Sokolov_033.jpg/200px-P.F._Sokolov_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1785950" cy="2437823"/>
          </a:xfrm>
          <a:prstGeom prst="rect">
            <a:avLst/>
          </a:prstGeom>
          <a:noFill/>
        </p:spPr>
      </p:pic>
      <p:pic>
        <p:nvPicPr>
          <p:cNvPr id="52230" name="Picture 6" descr="http://historicus.ru/assets/images/muraviev_apostol_akvarel_utk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1820427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37890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Н.М. Муравьев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6211669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С.И. Муравьев-Апостол</a:t>
            </a:r>
            <a:endParaRPr lang="ru-RU" dirty="0"/>
          </a:p>
        </p:txBody>
      </p:sp>
      <p:pic>
        <p:nvPicPr>
          <p:cNvPr id="52234" name="Picture 10" descr="http://1812w.ru/img/19vek/trubeckoy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340768"/>
            <a:ext cx="1714512" cy="2379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15174" y="37170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С.П. Трубецкой</a:t>
            </a:r>
            <a:endParaRPr lang="ru-RU" dirty="0"/>
          </a:p>
        </p:txBody>
      </p:sp>
      <p:pic>
        <p:nvPicPr>
          <p:cNvPr id="52236" name="Picture 12" descr="https://upload.wikimedia.org/wikipedia/commons/thumb/e/e1/Yakushkin_Ivan_Dmitriyevich.jpg/200px-Yakushkin_Ivan_Dmitriyevi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149080"/>
            <a:ext cx="1736533" cy="23095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358050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И.Д.Якушкин</a:t>
            </a:r>
            <a:endParaRPr lang="ru-RU" dirty="0"/>
          </a:p>
        </p:txBody>
      </p:sp>
      <p:pic>
        <p:nvPicPr>
          <p:cNvPr id="14" name="Picture 2" descr="http://vignette2.wikia.nocookie.net/althistory/images/e/ea/%D0%9F%D0%B0%D0%B2%D0%B5%D0%BB_%D0%9F%D0%B5%D1%81%D1%82%D0%B5%D0%BB%D1%8C.jpg/revision/latest?cb=20130711093522&amp;path-prefix=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1957" y="2420888"/>
            <a:ext cx="2536231" cy="30243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27784" y="551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А.Н. Муравьев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П.И. Пестель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5" grpId="0"/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757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E8A"/>
                </a:solidFill>
              </a:rPr>
              <a:t>Союз спасения  (1816-1817)</a:t>
            </a:r>
            <a:br>
              <a:rPr lang="ru-RU" sz="4400" b="1" dirty="0" smtClean="0">
                <a:solidFill>
                  <a:srgbClr val="002E8A"/>
                </a:solidFill>
              </a:rPr>
            </a:br>
            <a:r>
              <a:rPr lang="ru-RU" sz="4000" b="1" dirty="0" smtClean="0">
                <a:solidFill>
                  <a:srgbClr val="002E8A"/>
                </a:solidFill>
              </a:rPr>
              <a:t>(Общество истинных и верных сынов Отечества)</a:t>
            </a:r>
            <a:br>
              <a:rPr lang="ru-RU" sz="4000" b="1" dirty="0" smtClean="0">
                <a:solidFill>
                  <a:srgbClr val="002E8A"/>
                </a:solidFill>
              </a:rPr>
            </a:br>
            <a:endParaRPr lang="ru-RU" sz="4000" b="1" dirty="0">
              <a:solidFill>
                <a:srgbClr val="002E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214554"/>
            <a:ext cx="878684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E8A"/>
                </a:solidFill>
              </a:rPr>
              <a:t>Цели:</a:t>
            </a:r>
            <a:r>
              <a:rPr lang="ru-RU" sz="2800" b="1" dirty="0" smtClean="0">
                <a:solidFill>
                  <a:srgbClr val="002E8A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уничтожение крепостного права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замена самодержавия конституционной монархией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/>
          </a:p>
          <a:p>
            <a:pPr algn="ctr"/>
            <a:r>
              <a:rPr lang="ru-RU" sz="4000" b="1" dirty="0" smtClean="0">
                <a:solidFill>
                  <a:srgbClr val="002E8A"/>
                </a:solidFill>
              </a:rPr>
              <a:t>Методы: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пропаганда идей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продвижение на государственные посты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E8A"/>
                </a:solidFill>
              </a:rPr>
              <a:t>Союз благоденствия  (1818-1821)</a:t>
            </a:r>
            <a:endParaRPr lang="ru-RU" sz="4000" b="1" dirty="0">
              <a:solidFill>
                <a:srgbClr val="002E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633478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более 200 человек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771530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Создан в Москве после роспуска Союза спасения</a:t>
            </a:r>
            <a:endParaRPr lang="ru-RU" sz="2400" dirty="0"/>
          </a:p>
        </p:txBody>
      </p:sp>
      <p:pic>
        <p:nvPicPr>
          <p:cNvPr id="6" name="Picture 2" descr="http://irkipedia.ru/sites/default/files/muravev_aleksan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2019402" cy="2571768"/>
          </a:xfrm>
          <a:prstGeom prst="rect">
            <a:avLst/>
          </a:prstGeom>
          <a:noFill/>
        </p:spPr>
      </p:pic>
      <p:pic>
        <p:nvPicPr>
          <p:cNvPr id="7" name="Picture 4" descr="https://upload.wikimedia.org/wikipedia/commons/thumb/2/26/P.F._Sokolov_033.jpg/200px-P.F._Sokolov_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1745360" cy="2382418"/>
          </a:xfrm>
          <a:prstGeom prst="rect">
            <a:avLst/>
          </a:prstGeom>
          <a:noFill/>
        </p:spPr>
      </p:pic>
      <p:pic>
        <p:nvPicPr>
          <p:cNvPr id="8" name="Picture 6" descr="http://historicus.ru/assets/images/muraviev_apostol_akvarel_utk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1779054" cy="2094433"/>
          </a:xfrm>
          <a:prstGeom prst="rect">
            <a:avLst/>
          </a:prstGeom>
          <a:noFill/>
        </p:spPr>
      </p:pic>
      <p:pic>
        <p:nvPicPr>
          <p:cNvPr id="9" name="Picture 10" descr="http://1812w.ru/img/19vek/trubeckoy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571612"/>
            <a:ext cx="1675546" cy="2325657"/>
          </a:xfrm>
          <a:prstGeom prst="rect">
            <a:avLst/>
          </a:prstGeom>
          <a:noFill/>
        </p:spPr>
      </p:pic>
      <p:pic>
        <p:nvPicPr>
          <p:cNvPr id="10" name="Picture 12" descr="https://upload.wikimedia.org/wikipedia/commons/thumb/e/e1/Yakushkin_Ivan_Dmitriyevich.jpg/200px-Yakushkin_Ivan_Dmitriyevi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143380"/>
            <a:ext cx="1697066" cy="2257100"/>
          </a:xfrm>
          <a:prstGeom prst="rect">
            <a:avLst/>
          </a:prstGeom>
          <a:noFill/>
        </p:spPr>
      </p:pic>
      <p:pic>
        <p:nvPicPr>
          <p:cNvPr id="11" name="Picture 2" descr="http://vignette2.wikia.nocookie.net/althistory/images/e/ea/%D0%9F%D0%B0%D0%B2%D0%B5%D0%BB_%D0%9F%D0%B5%D1%81%D1%82%D0%B5%D0%BB%D1%8C.jpg/revision/latest?cb=20130711093522&amp;path-prefix=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14422"/>
            <a:ext cx="2177502" cy="259656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000504"/>
            <a:ext cx="40781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E8A"/>
                </a:solidFill>
              </a:rPr>
              <a:t>Союз благоденствия  (1818-1821)</a:t>
            </a:r>
            <a:br>
              <a:rPr lang="ru-RU" sz="4400" b="1" dirty="0" smtClean="0">
                <a:solidFill>
                  <a:srgbClr val="002E8A"/>
                </a:solidFill>
              </a:rPr>
            </a:br>
            <a:r>
              <a:rPr lang="ru-RU" sz="4000" b="1" dirty="0" smtClean="0">
                <a:solidFill>
                  <a:srgbClr val="002E8A"/>
                </a:solidFill>
              </a:rPr>
              <a:t/>
            </a:r>
            <a:br>
              <a:rPr lang="ru-RU" sz="4000" b="1" dirty="0" smtClean="0">
                <a:solidFill>
                  <a:srgbClr val="002E8A"/>
                </a:solidFill>
              </a:rPr>
            </a:br>
            <a:endParaRPr lang="ru-RU" sz="4000" b="1" dirty="0">
              <a:solidFill>
                <a:srgbClr val="002E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87868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E8A"/>
                </a:solidFill>
              </a:rPr>
              <a:t>Цели:</a:t>
            </a:r>
            <a:r>
              <a:rPr lang="ru-RU" sz="2800" b="1" dirty="0" smtClean="0">
                <a:solidFill>
                  <a:srgbClr val="002E8A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нравственное воспитание и просвещение народа</a:t>
            </a:r>
          </a:p>
          <a:p>
            <a:endParaRPr lang="ru-RU" sz="1200" b="1" dirty="0" smtClean="0"/>
          </a:p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Сокровенная (скрытая) цель: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уничтожение крепостного права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замена самодержавия конституционной монархией</a:t>
            </a:r>
          </a:p>
          <a:p>
            <a:pPr>
              <a:buFont typeface="Arial" pitchFamily="34" charset="0"/>
              <a:buChar char="•"/>
            </a:pPr>
            <a:endParaRPr lang="ru-RU" sz="1200" b="1" dirty="0" smtClean="0"/>
          </a:p>
          <a:p>
            <a:pPr algn="ctr"/>
            <a:r>
              <a:rPr lang="ru-RU" sz="4000" b="1" dirty="0" smtClean="0">
                <a:solidFill>
                  <a:srgbClr val="002E8A"/>
                </a:solidFill>
              </a:rPr>
              <a:t>Методы: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пропаганда идей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продвижение на государственные посты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86800" cy="764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Южное общество  (1821-1825)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8370" name="Picture 2" descr="Pes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071670" cy="2185610"/>
          </a:xfrm>
          <a:prstGeom prst="rect">
            <a:avLst/>
          </a:prstGeom>
          <a:noFill/>
        </p:spPr>
      </p:pic>
      <p:pic>
        <p:nvPicPr>
          <p:cNvPr id="58372" name="Picture 4" descr="https://upload.wikimedia.org/wikipedia/commons/0/0f/Sergei_Ivanovich_Muraviev-Apos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92696"/>
            <a:ext cx="1676687" cy="21985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36" y="278092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С.И. Муравьев-Апостол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8529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П.И. Пестель</a:t>
            </a:r>
            <a:endParaRPr lang="ru-RU" dirty="0"/>
          </a:p>
        </p:txBody>
      </p:sp>
      <p:pic>
        <p:nvPicPr>
          <p:cNvPr id="9" name="Picture 6" descr="Mikhail BestuzhevRu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503" y="693266"/>
            <a:ext cx="1812710" cy="219994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0767" y="693265"/>
            <a:ext cx="1817606" cy="226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555776" y="28529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А.П. </a:t>
            </a:r>
            <a:r>
              <a:rPr lang="ru-RU" dirty="0" err="1" smtClean="0"/>
              <a:t>Юшневский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278092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М.П. Бестужев-Рюмин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61653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Н.М. Муравьев</a:t>
            </a:r>
            <a:endParaRPr lang="ru-RU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861048"/>
            <a:ext cx="1771726" cy="23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7215174" y="61653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Н.И. Тургенев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55776" y="616530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К.Ф. Рылеев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616530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А.А. Бестужев</a:t>
            </a:r>
            <a:endParaRPr lang="ru-RU" dirty="0"/>
          </a:p>
        </p:txBody>
      </p:sp>
      <p:pic>
        <p:nvPicPr>
          <p:cNvPr id="32" name="Picture 4" descr="https://upload.wikimedia.org/wikipedia/commons/thumb/2/26/P.F._Sokolov_033.jpg/200px-P.F._Sokolov_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789040"/>
            <a:ext cx="1787472" cy="2439902"/>
          </a:xfrm>
          <a:prstGeom prst="rect">
            <a:avLst/>
          </a:prstGeom>
          <a:noFill/>
        </p:spPr>
      </p:pic>
      <p:pic>
        <p:nvPicPr>
          <p:cNvPr id="33" name="Picture 2" descr="Рылее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4310" y="3816682"/>
            <a:ext cx="2055594" cy="2409744"/>
          </a:xfrm>
          <a:prstGeom prst="rect">
            <a:avLst/>
          </a:prstGeom>
          <a:noFill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0732" y="3788918"/>
            <a:ext cx="1966220" cy="244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644008" y="64886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Время выполнения задания 10 мин.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57200" y="3140968"/>
            <a:ext cx="8686800" cy="71894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Северное общество  (1821-1825)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0099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upload.wikimedia.org/wikipedia/commons/2/2e/Kolman_decembr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2650" y="-21464"/>
            <a:ext cx="10144830" cy="687946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8864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smtClean="0">
                <a:ln>
                  <a:noFill/>
                </a:ln>
                <a:solidFill>
                  <a:srgbClr val="002E8A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Восстание декабристов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2E8A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Выполнили: Максимова П., Побережная П.,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Путц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Е., Спирова Е.,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Шивринская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Л.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ГПОАУ ЯО ЯКСД, </a:t>
            </a: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группа 11 ПИ</a:t>
            </a:r>
          </a:p>
          <a:p>
            <a:pPr algn="ctr"/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Ярославль, 2016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58238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Восстание  14 декабря 1825 года</a:t>
            </a:r>
            <a:endParaRPr lang="ru-RU" b="1" dirty="0">
              <a:solidFill>
                <a:srgbClr val="002E8A"/>
              </a:solidFill>
            </a:endParaRPr>
          </a:p>
        </p:txBody>
      </p:sp>
      <p:pic>
        <p:nvPicPr>
          <p:cNvPr id="62466" name="Picture 2" descr="http://upload.wikimedia.org/wikipedia/commons/2/2e/Kolman_decembr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567" y="1142984"/>
            <a:ext cx="7058206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Сенатскую площадь вышли солдаты трех частей: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E8A"/>
                </a:solidFill>
              </a:rPr>
              <a:t>лейб-гвардии Московский </a:t>
            </a:r>
          </a:p>
          <a:p>
            <a:r>
              <a:rPr lang="ru-RU" sz="2400" b="1" dirty="0" smtClean="0">
                <a:solidFill>
                  <a:srgbClr val="002E8A"/>
                </a:solidFill>
              </a:rPr>
              <a:t>полк</a:t>
            </a:r>
          </a:p>
          <a:p>
            <a:endParaRPr lang="ru-RU" sz="2000" b="1" dirty="0" smtClean="0">
              <a:solidFill>
                <a:srgbClr val="002E8A"/>
              </a:solidFill>
            </a:endParaRPr>
          </a:p>
          <a:p>
            <a:endParaRPr lang="ru-RU" sz="2400" b="1" dirty="0">
              <a:solidFill>
                <a:srgbClr val="002E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114298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E8A"/>
                </a:solidFill>
              </a:rPr>
              <a:t>лейб-гвардии Гренадерский </a:t>
            </a:r>
          </a:p>
          <a:p>
            <a:r>
              <a:rPr lang="ru-RU" sz="2400" b="1" dirty="0" smtClean="0">
                <a:solidFill>
                  <a:srgbClr val="002E8A"/>
                </a:solidFill>
              </a:rPr>
              <a:t>полк</a:t>
            </a:r>
            <a:endParaRPr lang="ru-RU" sz="2400" b="1" dirty="0">
              <a:solidFill>
                <a:srgbClr val="002E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114298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E8A"/>
                </a:solidFill>
              </a:rPr>
              <a:t>морской Гвардейский экипаж</a:t>
            </a:r>
            <a:endParaRPr lang="ru-RU" sz="2400" b="1" dirty="0">
              <a:solidFill>
                <a:srgbClr val="002E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949280"/>
            <a:ext cx="6500858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Всего более </a:t>
            </a:r>
            <a:r>
              <a:rPr lang="ru-RU" sz="3200" b="1" dirty="0" smtClean="0">
                <a:solidFill>
                  <a:srgbClr val="C00000"/>
                </a:solidFill>
              </a:rPr>
              <a:t>3000</a:t>
            </a:r>
            <a:r>
              <a:rPr lang="ru-RU" sz="2800" b="1" dirty="0" smtClean="0">
                <a:solidFill>
                  <a:srgbClr val="C00000"/>
                </a:solidFill>
              </a:rPr>
              <a:t> человек </a:t>
            </a:r>
          </a:p>
          <a:p>
            <a:pPr algn="ctr">
              <a:lnSpc>
                <a:spcPts val="24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при около 30 офицерах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2468" name="Picture 4" descr="http://good-cinema.ru/img/Image/images_films/15908s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4286256"/>
            <a:ext cx="3286148" cy="2357454"/>
          </a:xfrm>
          <a:prstGeom prst="rect">
            <a:avLst/>
          </a:prstGeom>
          <a:noFill/>
        </p:spPr>
      </p:pic>
      <p:sp>
        <p:nvSpPr>
          <p:cNvPr id="15" name="Выгнутая вниз стрелка 14"/>
          <p:cNvSpPr/>
          <p:nvPr/>
        </p:nvSpPr>
        <p:spPr>
          <a:xfrm rot="19948104">
            <a:off x="622229" y="2329368"/>
            <a:ext cx="2067276" cy="6600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2643182"/>
            <a:ext cx="2071702" cy="500066"/>
          </a:xfrm>
          <a:prstGeom prst="roundRect">
            <a:avLst/>
          </a:prstGeom>
          <a:solidFill>
            <a:srgbClr val="DAE7F6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около 800 чел.</a:t>
            </a:r>
            <a:endParaRPr lang="ru-RU" dirty="0"/>
          </a:p>
        </p:txBody>
      </p:sp>
      <p:sp>
        <p:nvSpPr>
          <p:cNvPr id="17" name="Выгнутая вниз стрелка 16"/>
          <p:cNvSpPr/>
          <p:nvPr/>
        </p:nvSpPr>
        <p:spPr>
          <a:xfrm rot="19709786">
            <a:off x="4315880" y="2195034"/>
            <a:ext cx="1938114" cy="6600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20813732">
            <a:off x="4900714" y="2447538"/>
            <a:ext cx="2274880" cy="6402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2643182"/>
            <a:ext cx="2286016" cy="500066"/>
          </a:xfrm>
          <a:prstGeom prst="roundRect">
            <a:avLst/>
          </a:prstGeom>
          <a:solidFill>
            <a:srgbClr val="DAE7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около 2350 чел.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radnews.ru/wp-content/uploads/2013/09/%D0%B5%D0%B5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052736"/>
            <a:ext cx="8792499" cy="55227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князь Д.А. Щепин-Ростовский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36304" cy="34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сстание декабристов 1825 - кар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Восстание  14 декабря 1825 года</a:t>
            </a:r>
            <a:endParaRPr lang="ru-RU" b="1" dirty="0">
              <a:solidFill>
                <a:srgbClr val="002E8A"/>
              </a:solidFill>
            </a:endParaRPr>
          </a:p>
        </p:txBody>
      </p:sp>
      <p:pic>
        <p:nvPicPr>
          <p:cNvPr id="63490" name="Picture 2" descr="http://www.hcenter-irk.info/sites/default/files/vosstanie_dekabris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8082948" cy="5848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07154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E8A"/>
                </a:solidFill>
              </a:rPr>
              <a:t>П.Г. Каховский убивает генерала Милорадовича</a:t>
            </a:r>
            <a:endParaRPr lang="ru-RU" b="1" dirty="0">
              <a:solidFill>
                <a:srgbClr val="002E8A"/>
              </a:solidFill>
            </a:endParaRPr>
          </a:p>
        </p:txBody>
      </p:sp>
      <p:pic>
        <p:nvPicPr>
          <p:cNvPr id="63492" name="Picture 4" descr="SPTrubeck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2000264" cy="268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57950" y="1142984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E8A"/>
                </a:solidFill>
              </a:rPr>
              <a:t>Князь </a:t>
            </a:r>
            <a:r>
              <a:rPr lang="ru-RU" sz="2000" b="1" dirty="0" smtClean="0">
                <a:solidFill>
                  <a:srgbClr val="002E8A"/>
                </a:solidFill>
              </a:rPr>
              <a:t>Трубецкой</a:t>
            </a:r>
            <a:r>
              <a:rPr lang="ru-RU" b="1" dirty="0" smtClean="0">
                <a:solidFill>
                  <a:srgbClr val="002E8A"/>
                </a:solidFill>
              </a:rPr>
              <a:t> – был выбран диктатором (руководителем) восстания, </a:t>
            </a:r>
          </a:p>
          <a:p>
            <a:r>
              <a:rPr lang="ru-RU" b="1" dirty="0" smtClean="0">
                <a:solidFill>
                  <a:srgbClr val="002E8A"/>
                </a:solidFill>
              </a:rPr>
              <a:t>но на площадь </a:t>
            </a:r>
          </a:p>
          <a:p>
            <a:r>
              <a:rPr lang="ru-RU" b="1" dirty="0" smtClean="0">
                <a:solidFill>
                  <a:srgbClr val="002E8A"/>
                </a:solidFill>
              </a:rPr>
              <a:t>не явился…</a:t>
            </a:r>
            <a:endParaRPr lang="ru-RU" b="1" dirty="0">
              <a:solidFill>
                <a:srgbClr val="002E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8259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Хронологический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Внутренняя </a:t>
            </a:r>
            <a:r>
              <a:rPr lang="ru-RU" b="1" dirty="0" smtClean="0">
                <a:solidFill>
                  <a:srgbClr val="C00000"/>
                </a:solidFill>
              </a:rPr>
              <a:t>и внешняя политика России в начале </a:t>
            </a:r>
            <a:r>
              <a:rPr lang="en-US" b="1" dirty="0" smtClean="0">
                <a:solidFill>
                  <a:srgbClr val="C00000"/>
                </a:solidFill>
              </a:rPr>
              <a:t>XIX</a:t>
            </a:r>
            <a:r>
              <a:rPr lang="ru-RU" b="1" dirty="0" smtClean="0">
                <a:solidFill>
                  <a:srgbClr val="C00000"/>
                </a:solidFill>
              </a:rPr>
              <a:t>века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714348" y="1857364"/>
            <a:ext cx="8215370" cy="4643470"/>
            <a:chOff x="1785918" y="1714488"/>
            <a:chExt cx="7143800" cy="4643470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1785918" y="1714488"/>
              <a:ext cx="6858048" cy="3071834"/>
              <a:chOff x="1928794" y="2000240"/>
              <a:chExt cx="6858048" cy="30718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928794" y="2000240"/>
                <a:ext cx="685804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3600" b="1" dirty="0" smtClean="0">
                  <a:solidFill>
                    <a:srgbClr val="002060"/>
                  </a:solidFill>
                </a:endParaRPr>
              </a:p>
              <a:p>
                <a:endParaRPr lang="ru-RU" sz="3600" b="1" dirty="0" smtClean="0">
                  <a:solidFill>
                    <a:srgbClr val="002060"/>
                  </a:solidFill>
                </a:endParaRPr>
              </a:p>
              <a:p>
                <a:endParaRPr lang="ru-RU" sz="3600" b="1" dirty="0" smtClean="0">
                  <a:solidFill>
                    <a:srgbClr val="002060"/>
                  </a:solidFill>
                </a:endParaRPr>
              </a:p>
              <a:p>
                <a:r>
                  <a:rPr lang="ru-RU" sz="5400" b="1" dirty="0" smtClean="0">
                    <a:solidFill>
                      <a:srgbClr val="002060"/>
                    </a:solidFill>
                  </a:rPr>
                  <a:t>           </a:t>
                </a:r>
                <a:r>
                  <a:rPr lang="ru-RU" sz="7200" b="1" dirty="0" smtClean="0">
                    <a:solidFill>
                      <a:srgbClr val="002060"/>
                    </a:solidFill>
                  </a:rPr>
                  <a:t>1803</a:t>
                </a:r>
                <a:r>
                  <a:rPr lang="ru-RU" sz="5400" b="1" dirty="0" smtClean="0">
                    <a:solidFill>
                      <a:srgbClr val="002060"/>
                    </a:solidFill>
                  </a:rPr>
                  <a:t> г. -</a:t>
                </a:r>
                <a:endParaRPr lang="ru-RU" sz="5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898394" y="2857496"/>
                <a:ext cx="1695876" cy="2214578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57214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1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romisecity.narod.ru/sky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357562"/>
            <a:ext cx="2742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Звезда... ВОССТАНИЕ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43372" y="714356"/>
            <a:ext cx="500062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Жертвы Восстания:</a:t>
            </a:r>
            <a:br>
              <a:rPr lang="ru-RU" b="1" dirty="0" smtClean="0">
                <a:solidFill>
                  <a:srgbClr val="002E8A"/>
                </a:solidFill>
              </a:rPr>
            </a:br>
            <a:r>
              <a:rPr lang="ru-RU" sz="6700" b="1" dirty="0" smtClean="0">
                <a:solidFill>
                  <a:srgbClr val="002E8A"/>
                </a:solidFill>
              </a:rPr>
              <a:t>1271</a:t>
            </a:r>
            <a:r>
              <a:rPr lang="ru-RU" b="1" dirty="0" smtClean="0">
                <a:solidFill>
                  <a:srgbClr val="002E8A"/>
                </a:solidFill>
              </a:rPr>
              <a:t> чел.</a:t>
            </a:r>
            <a:endParaRPr lang="ru-RU" b="1" dirty="0">
              <a:solidFill>
                <a:srgbClr val="002E8A"/>
              </a:solidFill>
            </a:endParaRPr>
          </a:p>
        </p:txBody>
      </p:sp>
      <p:pic>
        <p:nvPicPr>
          <p:cNvPr id="64516" name="Picture 4" descr="http://lib.rus.ec/i/34/409634/i_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22" y="1857364"/>
            <a:ext cx="8616470" cy="4800606"/>
          </a:xfrm>
          <a:prstGeom prst="rect">
            <a:avLst/>
          </a:prstGeom>
          <a:noFill/>
        </p:spPr>
      </p:pic>
      <p:pic>
        <p:nvPicPr>
          <p:cNvPr id="7" name="Picture 2" descr="http://www.pravmir.ru/wp-content/uploads/2015/12/5610161608c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31875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Восстание Черниговского полка  </a:t>
            </a:r>
            <a:br>
              <a:rPr lang="ru-RU" b="1" dirty="0" smtClean="0">
                <a:solidFill>
                  <a:srgbClr val="002E8A"/>
                </a:solidFill>
              </a:rPr>
            </a:br>
            <a:r>
              <a:rPr lang="ru-RU" sz="3100" b="1" dirty="0" smtClean="0">
                <a:solidFill>
                  <a:srgbClr val="002E8A"/>
                </a:solidFill>
              </a:rPr>
              <a:t>(29 декабря 1825 – 3 января 1826 гг.)</a:t>
            </a:r>
            <a:endParaRPr lang="ru-RU" sz="3100" b="1" dirty="0">
              <a:solidFill>
                <a:srgbClr val="002E8A"/>
              </a:solidFill>
            </a:endParaRPr>
          </a:p>
        </p:txBody>
      </p:sp>
      <p:pic>
        <p:nvPicPr>
          <p:cNvPr id="66562" name="Picture 2" descr="http://tverigrad.ru/wp-content/uploads/2012/11/f6602f661d6618eff9a776fce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350044" cy="4857784"/>
          </a:xfrm>
          <a:prstGeom prst="rect">
            <a:avLst/>
          </a:prstGeom>
          <a:noFill/>
        </p:spPr>
      </p:pic>
      <p:pic>
        <p:nvPicPr>
          <p:cNvPr id="5" name="Picture 6" descr="Mikhail BestuzhevRu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357694"/>
            <a:ext cx="1353859" cy="1643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72330" y="607220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М.П. Бестужев-Рюмин</a:t>
            </a:r>
            <a:endParaRPr lang="ru-RU" dirty="0"/>
          </a:p>
        </p:txBody>
      </p:sp>
      <p:pic>
        <p:nvPicPr>
          <p:cNvPr id="7" name="Picture 6" descr="http://historicus.ru/assets/images/muraviev_apostol_akvarel_utk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357298"/>
            <a:ext cx="1820427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6578" y="350043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С.И. Муравьев-Апостол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Следствие и суд над декабристами</a:t>
            </a:r>
            <a:endParaRPr lang="ru-RU" b="1" dirty="0">
              <a:solidFill>
                <a:srgbClr val="002E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6439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Аресту подверглись                          579 чел.</a:t>
            </a:r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Виновными признаны              289 чел.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Посажены в крепость на полгода,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 затем  разжалованы в солдаты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отправлены на Кавказ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178592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120 чел.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upload.wikimedia.org/wikipedia/commons/thumb/4/4f/%D0%9A%D0%B0%D1%80%D1%86%D1%96%D0%BD%D0%B0_-%D0%94%D0%BE%D0%BF%D1%8B%D1%82_%D0%B4%D0%B7%D0%B5%D0%BA%D0%B0%D0%B1%D1%80%D1%8B%D1%81%D1%82%D0%B0%D1%9E-.jpg/800px-%D0%9A%D0%B0%D1%80%D1%86%D1%96%D0%BD%D0%B0_-%D0%94%D0%BE%D0%BF%D1%8B%D1%82_%D0%B4%D0%B7%D0%B5%D0%BA%D0%B0%D0%B1%D1%80%D1%8B%D1%81%D1%82%D0%B0%D1%9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43248"/>
            <a:ext cx="5483630" cy="35437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4357694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Остальные сосланы в Сибирь в каторжные работы на разные сроки (от пожизненного)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286124"/>
            <a:ext cx="2928958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5 чел. повешено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450" y="188640"/>
            <a:ext cx="620555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7E"/>
                </a:solidFill>
              </a:rPr>
              <a:t>Казнь  пятерых декабристов</a:t>
            </a:r>
            <a:endParaRPr lang="ru-RU" b="1" dirty="0">
              <a:solidFill>
                <a:srgbClr val="00007E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5996930" cy="570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lib.rus.ec/i/8/480408/i_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2853"/>
            <a:ext cx="3203847" cy="324961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 rot="21246779">
            <a:off x="820500" y="3286841"/>
            <a:ext cx="1581792" cy="275141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r>
              <a:rPr lang="ru-RU" sz="1600" b="1" dirty="0" smtClean="0"/>
              <a:t>Пестель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Рылеев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Муравьев-Апостол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Бестужев-Рюмин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Каховский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romisecity.narod.ru/sky/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357562"/>
            <a:ext cx="218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3. Звезда... КАЗНЬ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E8A"/>
                </a:solidFill>
              </a:rPr>
              <a:t>Следствие и суд над декабристами</a:t>
            </a:r>
            <a:endParaRPr lang="ru-RU" b="1" dirty="0">
              <a:solidFill>
                <a:srgbClr val="002E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857232"/>
            <a:ext cx="7500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178 солдат наказаны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шпицрутенами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(некоторые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забиты до смерти)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23 солдата наказаны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розгами и палками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4000 чел (полк)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отправили на Кавказ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214" y="1071546"/>
            <a:ext cx="45375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007E"/>
                </a:solidFill>
              </a:rPr>
              <a:t>задание</a:t>
            </a:r>
            <a:endParaRPr lang="ru-RU" b="1" dirty="0">
              <a:solidFill>
                <a:srgbClr val="00007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42852"/>
            <a:ext cx="63579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синквейна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хокку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/танка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тему «</a:t>
            </a:r>
            <a:r>
              <a:rPr lang="ru-RU" sz="2800" b="1" dirty="0" smtClean="0">
                <a:solidFill>
                  <a:srgbClr val="00007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Декабристы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osetia.kvaisa.ru/data/uploaded/Dekabris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7103582" cy="483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7377306">
            <a:off x="-665974" y="2773761"/>
            <a:ext cx="3387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02B"/>
                </a:solidFill>
              </a:rPr>
              <a:t>СИНКВЕЙН</a:t>
            </a:r>
            <a:endParaRPr lang="ru-RU" sz="4400" b="1" dirty="0">
              <a:solidFill>
                <a:srgbClr val="0060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043608" y="1196752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b="1" i="1" dirty="0" smtClean="0">
                <a:solidFill>
                  <a:srgbClr val="00007E"/>
                </a:solidFill>
                <a:latin typeface="Bookman Old Style" pitchFamily="18" charset="0"/>
                <a:ea typeface="Calibri" pitchFamily="34" charset="0"/>
                <a:cs typeface="Aharoni" pitchFamily="2" charset="-79"/>
              </a:rPr>
              <a:t>Каких целей добивались декабристы?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7E"/>
              </a:solidFill>
              <a:effectLst/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1772816"/>
            <a:ext cx="221457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hilatelia.net/pict/cat1/dir1/342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758916" cy="5085184"/>
          </a:xfrm>
          <a:prstGeom prst="rect">
            <a:avLst/>
          </a:prstGeom>
          <a:noFill/>
        </p:spPr>
      </p:pic>
      <p:sp>
        <p:nvSpPr>
          <p:cNvPr id="17" name="Блок-схема: перфолента 16"/>
          <p:cNvSpPr/>
          <p:nvPr/>
        </p:nvSpPr>
        <p:spPr>
          <a:xfrm rot="20355278">
            <a:off x="101000" y="3401856"/>
            <a:ext cx="8783534" cy="2178029"/>
          </a:xfrm>
          <a:prstGeom prst="flowChartPunchedTap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Манифест Русскому народу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605220">
            <a:off x="5364088" y="486916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131540">
            <a:off x="4642298" y="36912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878082">
            <a:off x="5580112" y="105273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413221">
            <a:off x="7092280" y="62068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856005">
            <a:off x="7164288" y="508518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07243">
            <a:off x="4068977" y="152092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266766">
            <a:off x="6660232" y="393305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5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5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25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25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25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25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25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8259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Хронологический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Внутренняя </a:t>
            </a:r>
            <a:r>
              <a:rPr lang="ru-RU" b="1" dirty="0" smtClean="0">
                <a:solidFill>
                  <a:srgbClr val="C00000"/>
                </a:solidFill>
              </a:rPr>
              <a:t>и внешняя политика России в начале </a:t>
            </a:r>
            <a:r>
              <a:rPr lang="en-US" b="1" dirty="0" smtClean="0">
                <a:solidFill>
                  <a:srgbClr val="C00000"/>
                </a:solidFill>
              </a:rPr>
              <a:t>XIX</a:t>
            </a:r>
            <a:r>
              <a:rPr lang="ru-RU" b="1" dirty="0" smtClean="0">
                <a:solidFill>
                  <a:srgbClr val="C00000"/>
                </a:solidFill>
              </a:rPr>
              <a:t>века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714348" y="1857364"/>
            <a:ext cx="8215370" cy="4643470"/>
            <a:chOff x="1785918" y="1714488"/>
            <a:chExt cx="7143800" cy="4643470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1785918" y="1714488"/>
              <a:ext cx="6858048" cy="3071834"/>
              <a:chOff x="1928794" y="2000240"/>
              <a:chExt cx="6858048" cy="30718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928794" y="2000240"/>
                <a:ext cx="685804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3600" b="1" dirty="0" smtClean="0">
                  <a:solidFill>
                    <a:srgbClr val="002060"/>
                  </a:solidFill>
                </a:endParaRPr>
              </a:p>
              <a:p>
                <a:endParaRPr lang="ru-RU" sz="3600" b="1" dirty="0" smtClean="0">
                  <a:solidFill>
                    <a:srgbClr val="002060"/>
                  </a:solidFill>
                </a:endParaRPr>
              </a:p>
              <a:p>
                <a:endParaRPr lang="ru-RU" sz="3600" b="1" dirty="0" smtClean="0">
                  <a:solidFill>
                    <a:srgbClr val="002060"/>
                  </a:solidFill>
                </a:endParaRPr>
              </a:p>
              <a:p>
                <a:r>
                  <a:rPr lang="ru-RU" sz="7200" b="1" dirty="0" smtClean="0">
                    <a:solidFill>
                      <a:srgbClr val="002060"/>
                    </a:solidFill>
                  </a:rPr>
                  <a:t>1808 - 1809</a:t>
                </a:r>
                <a:r>
                  <a:rPr lang="ru-RU" sz="5400" b="1" dirty="0" smtClean="0">
                    <a:solidFill>
                      <a:srgbClr val="002060"/>
                    </a:solidFill>
                  </a:rPr>
                  <a:t> гг. -</a:t>
                </a:r>
                <a:endParaRPr lang="ru-RU" sz="5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898394" y="2857496"/>
                <a:ext cx="1695876" cy="2214578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8143900" y="557214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2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7143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Вывод урока: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1357298"/>
            <a:ext cx="221457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Внеаудиторная самостоятельная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64" y="1714488"/>
            <a:ext cx="87154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E8A"/>
                </a:solidFill>
              </a:rPr>
              <a:t>дополнить при необходимости записи по теме;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E8A"/>
                </a:solidFill>
              </a:rPr>
              <a:t>подготовиться к проверочной работе по теме;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E8A"/>
                </a:solidFill>
              </a:rPr>
              <a:t>подготовить реферат / презентацию по одной из тем:</a:t>
            </a:r>
          </a:p>
          <a:p>
            <a:pPr>
              <a:buNone/>
            </a:pPr>
            <a:endParaRPr lang="ru-RU" b="1" dirty="0" smtClean="0">
              <a:solidFill>
                <a:srgbClr val="002E8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"С.П.Трубецкой - несостоявшийся диктатор?"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"П.И.Пестель - Наполеон декабризма?"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"К.Ф.Рылеев - певец насилия и террора?"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"С.И. Муравьев-Апостол - Бонапарт-неудачник?"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"П.Г.Каховский - убийца-мученик?"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"Николай </a:t>
            </a:r>
            <a:r>
              <a:rPr lang="en-US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I</a:t>
            </a:r>
            <a:r>
              <a:rPr lang="ru-RU" sz="2400" i="1" dirty="0" smtClean="0">
                <a:solidFill>
                  <a:srgbClr val="002E8A"/>
                </a:solidFill>
                <a:latin typeface="Arial Black" pitchFamily="34" charset="0"/>
                <a:cs typeface="Times New Roman" pitchFamily="18" charset="0"/>
              </a:rPr>
              <a:t> - тиран и убийца?"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007E"/>
                </a:solidFill>
              </a:rPr>
              <a:t>задание</a:t>
            </a:r>
            <a:endParaRPr lang="ru-RU" b="1" dirty="0">
              <a:solidFill>
                <a:srgbClr val="00007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42852"/>
            <a:ext cx="63579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синквейна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хокку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/танка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тему «</a:t>
            </a:r>
            <a:r>
              <a:rPr lang="ru-RU" sz="2800" b="1" dirty="0" smtClean="0">
                <a:solidFill>
                  <a:srgbClr val="00007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Декабристы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osetia.kvaisa.ru/data/uploaded/Dekabris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6"/>
            <a:ext cx="4512071" cy="307183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 rot="311604">
            <a:off x="88605" y="1008907"/>
            <a:ext cx="5495768" cy="2206971"/>
          </a:xfrm>
          <a:prstGeom prst="roundRect">
            <a:avLst/>
          </a:prstGeom>
          <a:solidFill>
            <a:srgbClr val="FFFF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Декабристы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Смелые, справедливые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Обсуждают, решают, действуют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Жертвуют за Отечество жизнью своей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Герои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1377766">
            <a:off x="82615" y="3294875"/>
            <a:ext cx="4852676" cy="2714644"/>
          </a:xfrm>
          <a:prstGeom prst="roundRect">
            <a:avLst/>
          </a:prstGeom>
          <a:solidFill>
            <a:srgbClr val="0070C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Заговорщики</a:t>
            </a:r>
          </a:p>
          <a:p>
            <a:pPr algn="ctr"/>
            <a:r>
              <a:rPr lang="ru-RU" sz="2400" b="1" dirty="0" smtClean="0"/>
              <a:t>Царя супротив пошли </a:t>
            </a:r>
          </a:p>
          <a:p>
            <a:pPr algn="ctr"/>
            <a:r>
              <a:rPr lang="ru-RU" sz="2400" b="1" dirty="0" smtClean="0"/>
              <a:t>За счастье людей</a:t>
            </a:r>
          </a:p>
          <a:p>
            <a:pPr algn="ctr"/>
            <a:r>
              <a:rPr lang="ru-RU" sz="2400" b="1" dirty="0" smtClean="0"/>
              <a:t>Неудача итог</a:t>
            </a:r>
          </a:p>
          <a:p>
            <a:pPr algn="ctr"/>
            <a:r>
              <a:rPr lang="ru-RU" sz="2400" b="1" dirty="0" smtClean="0"/>
              <a:t>Царь оказался сильней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21008986">
            <a:off x="4667230" y="4712606"/>
            <a:ext cx="4356114" cy="1785950"/>
          </a:xfrm>
          <a:prstGeom prst="roundRect">
            <a:avLst/>
          </a:prstGeom>
          <a:solidFill>
            <a:srgbClr val="00B05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Солдаты в строю</a:t>
            </a:r>
          </a:p>
          <a:p>
            <a:pPr algn="ctr"/>
            <a:r>
              <a:rPr lang="ru-RU" sz="2800" b="1" dirty="0" smtClean="0"/>
              <a:t>Командиры – герои</a:t>
            </a:r>
          </a:p>
          <a:p>
            <a:pPr algn="ctr"/>
            <a:r>
              <a:rPr lang="ru-RU" sz="2800" b="1" dirty="0" smtClean="0"/>
              <a:t>Будет им слава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007E"/>
                </a:solidFill>
              </a:rPr>
              <a:t>задание</a:t>
            </a:r>
            <a:endParaRPr lang="ru-RU" b="1" dirty="0">
              <a:solidFill>
                <a:srgbClr val="00007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42852"/>
            <a:ext cx="63579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синквейна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хокку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/танка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тему «</a:t>
            </a:r>
            <a:r>
              <a:rPr lang="ru-RU" sz="2800" b="1" dirty="0" smtClean="0">
                <a:solidFill>
                  <a:srgbClr val="00007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Декабристы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osetia.kvaisa.ru/data/uploaded/Dekabris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6"/>
            <a:ext cx="4512071" cy="307183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 rot="311604">
            <a:off x="88605" y="1008907"/>
            <a:ext cx="5495768" cy="2206971"/>
          </a:xfrm>
          <a:prstGeom prst="roundRect">
            <a:avLst/>
          </a:prstGeom>
          <a:solidFill>
            <a:srgbClr val="FFFF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Декабристы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Храбрые, безответственные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Верят, жертвуют, предают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Знают, что разрушают страну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Изменники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1377766">
            <a:off x="82615" y="3294875"/>
            <a:ext cx="4852676" cy="2714644"/>
          </a:xfrm>
          <a:prstGeom prst="roundRect">
            <a:avLst/>
          </a:prstGeom>
          <a:solidFill>
            <a:srgbClr val="0070C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Вот декабристы</a:t>
            </a:r>
          </a:p>
          <a:p>
            <a:pPr algn="ctr"/>
            <a:r>
              <a:rPr lang="ru-RU" sz="2400" b="1" dirty="0" smtClean="0"/>
              <a:t>За Конституцию шли</a:t>
            </a:r>
          </a:p>
          <a:p>
            <a:pPr algn="ctr"/>
            <a:r>
              <a:rPr lang="ru-RU" sz="2400" b="1" dirty="0" smtClean="0"/>
              <a:t>Плохо жилось им</a:t>
            </a:r>
          </a:p>
          <a:p>
            <a:pPr algn="ctr"/>
            <a:r>
              <a:rPr lang="ru-RU" sz="2400" b="1" dirty="0" smtClean="0"/>
              <a:t>Наказали смутьянов</a:t>
            </a:r>
          </a:p>
          <a:p>
            <a:pPr algn="ctr"/>
            <a:r>
              <a:rPr lang="ru-RU" sz="2400" b="1" dirty="0" smtClean="0"/>
              <a:t>Поделом наказанье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21008986">
            <a:off x="4667230" y="4712606"/>
            <a:ext cx="4356114" cy="1785950"/>
          </a:xfrm>
          <a:prstGeom prst="roundRect">
            <a:avLst/>
          </a:prstGeom>
          <a:solidFill>
            <a:srgbClr val="00B05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Солдаты в каре</a:t>
            </a:r>
          </a:p>
          <a:p>
            <a:pPr algn="ctr"/>
            <a:r>
              <a:rPr lang="ru-RU" sz="2800" b="1" dirty="0" err="1" smtClean="0"/>
              <a:t>Дураки</a:t>
            </a:r>
            <a:r>
              <a:rPr lang="ru-RU" sz="2800" b="1" dirty="0" smtClean="0"/>
              <a:t> командиры</a:t>
            </a:r>
          </a:p>
          <a:p>
            <a:pPr algn="ctr"/>
            <a:r>
              <a:rPr lang="ru-RU" sz="2800" b="1" smtClean="0"/>
              <a:t>Пришли разрушать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8259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Хронологический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Внутренняя </a:t>
            </a:r>
            <a:r>
              <a:rPr lang="ru-RU" b="1" dirty="0" smtClean="0">
                <a:solidFill>
                  <a:srgbClr val="C00000"/>
                </a:solidFill>
              </a:rPr>
              <a:t>и внешняя политика России в начале </a:t>
            </a:r>
            <a:r>
              <a:rPr lang="en-US" b="1" dirty="0" smtClean="0">
                <a:solidFill>
                  <a:srgbClr val="C00000"/>
                </a:solidFill>
              </a:rPr>
              <a:t>XIX</a:t>
            </a:r>
            <a:r>
              <a:rPr lang="ru-RU" b="1" dirty="0" smtClean="0">
                <a:solidFill>
                  <a:srgbClr val="C00000"/>
                </a:solidFill>
              </a:rPr>
              <a:t>века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3071810"/>
            <a:ext cx="8286808" cy="3643338"/>
            <a:chOff x="642910" y="3071810"/>
            <a:chExt cx="8286808" cy="3643338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642910" y="3071810"/>
              <a:ext cx="8143932" cy="1285884"/>
              <a:chOff x="785786" y="2928934"/>
              <a:chExt cx="8143932" cy="128588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071670" y="3071810"/>
                <a:ext cx="68580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–  </a:t>
                </a:r>
                <a:r>
                  <a:rPr lang="ru-RU" sz="6000" b="1" dirty="0" err="1" smtClean="0">
                    <a:solidFill>
                      <a:srgbClr val="002060"/>
                    </a:solidFill>
                  </a:rPr>
                  <a:t>Тильзитский</a:t>
                </a:r>
                <a:r>
                  <a:rPr lang="ru-RU" sz="6000" b="1" dirty="0" smtClean="0">
                    <a:solidFill>
                      <a:srgbClr val="002060"/>
                    </a:solidFill>
                  </a:rPr>
                  <a:t> мир</a:t>
                </a:r>
                <a:endParaRPr lang="ru-RU" sz="6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85786" y="292893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3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8259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Хронологический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Внутренняя </a:t>
            </a:r>
            <a:r>
              <a:rPr lang="ru-RU" b="1" dirty="0" smtClean="0">
                <a:solidFill>
                  <a:srgbClr val="C00000"/>
                </a:solidFill>
              </a:rPr>
              <a:t>и внешняя политика России в начале </a:t>
            </a:r>
            <a:r>
              <a:rPr lang="en-US" b="1" dirty="0" smtClean="0">
                <a:solidFill>
                  <a:srgbClr val="C00000"/>
                </a:solidFill>
              </a:rPr>
              <a:t>XIX</a:t>
            </a:r>
            <a:r>
              <a:rPr lang="ru-RU" b="1" dirty="0" smtClean="0">
                <a:solidFill>
                  <a:srgbClr val="C00000"/>
                </a:solidFill>
              </a:rPr>
              <a:t>века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642910" y="3000372"/>
            <a:ext cx="8286808" cy="3714776"/>
            <a:chOff x="642910" y="3000372"/>
            <a:chExt cx="8286808" cy="3714776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642910" y="3000372"/>
              <a:ext cx="6500858" cy="2616101"/>
              <a:chOff x="785786" y="2857496"/>
              <a:chExt cx="6500858" cy="26161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14546" y="2857496"/>
                <a:ext cx="5072098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3600" b="1" dirty="0" smtClean="0">
                    <a:solidFill>
                      <a:srgbClr val="002060"/>
                    </a:solidFill>
                  </a:rPr>
                  <a:t>–  </a:t>
                </a:r>
                <a:r>
                  <a:rPr lang="ru-RU" sz="6000" b="1" dirty="0" smtClean="0">
                    <a:solidFill>
                      <a:srgbClr val="002060"/>
                    </a:solidFill>
                  </a:rPr>
                  <a:t>Бородинское             сражение </a:t>
                </a:r>
                <a:r>
                  <a:rPr lang="ru-RU" sz="4400" b="1" i="1" dirty="0" smtClean="0">
                    <a:solidFill>
                      <a:srgbClr val="002060"/>
                    </a:solidFill>
                  </a:rPr>
                  <a:t>(день, месяц, год)</a:t>
                </a:r>
                <a:endParaRPr lang="ru-RU" sz="44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85786" y="292893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4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8259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Хронологический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Внутренняя </a:t>
            </a:r>
            <a:r>
              <a:rPr lang="ru-RU" b="1" dirty="0" smtClean="0">
                <a:solidFill>
                  <a:srgbClr val="C00000"/>
                </a:solidFill>
              </a:rPr>
              <a:t>и внешняя политика России в начале </a:t>
            </a:r>
            <a:r>
              <a:rPr lang="en-US" b="1" dirty="0" smtClean="0">
                <a:solidFill>
                  <a:srgbClr val="C00000"/>
                </a:solidFill>
              </a:rPr>
              <a:t>XIX</a:t>
            </a:r>
            <a:r>
              <a:rPr lang="ru-RU" b="1" dirty="0" smtClean="0">
                <a:solidFill>
                  <a:srgbClr val="C00000"/>
                </a:solidFill>
              </a:rPr>
              <a:t>века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642910" y="3071810"/>
            <a:ext cx="8286808" cy="3643338"/>
            <a:chOff x="642910" y="3071810"/>
            <a:chExt cx="8286808" cy="3643338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642910" y="3071810"/>
              <a:ext cx="7286676" cy="2010430"/>
              <a:chOff x="785786" y="2928934"/>
              <a:chExt cx="7286676" cy="201043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857356" y="3000372"/>
                <a:ext cx="621510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3600" b="1" dirty="0" smtClean="0">
                    <a:solidFill>
                      <a:srgbClr val="002060"/>
                    </a:solidFill>
                  </a:rPr>
                  <a:t>–  </a:t>
                </a:r>
                <a:r>
                  <a:rPr lang="ru-RU" sz="6000" b="1" dirty="0" smtClean="0">
                    <a:solidFill>
                      <a:srgbClr val="002060"/>
                    </a:solidFill>
                  </a:rPr>
                  <a:t>Русско-турецкая война</a:t>
                </a:r>
                <a:endParaRPr lang="ru-RU" sz="6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85786" y="2928934"/>
                <a:ext cx="1143008" cy="1285884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8143900" y="5929330"/>
              <a:ext cx="785818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5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582594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Хронологический диктант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Внутренняя </a:t>
            </a:r>
            <a:r>
              <a:rPr lang="ru-RU" b="1" dirty="0" smtClean="0">
                <a:solidFill>
                  <a:srgbClr val="C00000"/>
                </a:solidFill>
              </a:rPr>
              <a:t>и внешняя политика России в начале </a:t>
            </a:r>
            <a:r>
              <a:rPr lang="en-US" b="1" dirty="0" smtClean="0">
                <a:solidFill>
                  <a:srgbClr val="C00000"/>
                </a:solidFill>
              </a:rPr>
              <a:t>XIX</a:t>
            </a:r>
            <a:r>
              <a:rPr lang="ru-RU" b="1" dirty="0" smtClean="0">
                <a:solidFill>
                  <a:srgbClr val="C00000"/>
                </a:solidFill>
              </a:rPr>
              <a:t>века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357158" y="2116502"/>
            <a:ext cx="8786842" cy="4598646"/>
            <a:chOff x="642910" y="3214686"/>
            <a:chExt cx="8572528" cy="3500462"/>
          </a:xfrm>
        </p:grpSpPr>
        <p:grpSp>
          <p:nvGrpSpPr>
            <p:cNvPr id="4" name="Группа 7"/>
            <p:cNvGrpSpPr/>
            <p:nvPr/>
          </p:nvGrpSpPr>
          <p:grpSpPr>
            <a:xfrm>
              <a:off x="642910" y="3214686"/>
              <a:ext cx="8572528" cy="3279888"/>
              <a:chOff x="785786" y="3071810"/>
              <a:chExt cx="8572528" cy="327988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071670" y="3071810"/>
                <a:ext cx="7286644" cy="327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–  </a:t>
                </a:r>
                <a:r>
                  <a:rPr lang="ru-RU" sz="4400" b="1" dirty="0" smtClean="0">
                    <a:solidFill>
                      <a:srgbClr val="002060"/>
                    </a:solidFill>
                  </a:rPr>
                  <a:t>Перечислите друзей императора Александра </a:t>
                </a:r>
                <a:r>
                  <a:rPr lang="en-US" sz="4400" b="1" dirty="0" smtClean="0">
                    <a:solidFill>
                      <a:srgbClr val="002060"/>
                    </a:solidFill>
                  </a:rPr>
                  <a:t>I</a:t>
                </a:r>
                <a:r>
                  <a:rPr lang="ru-RU" sz="4400" b="1" dirty="0" smtClean="0">
                    <a:solidFill>
                      <a:srgbClr val="002060"/>
                    </a:solidFill>
                  </a:rPr>
                  <a:t>, которые в начале его царствования входили в состав так называемого </a:t>
                </a:r>
                <a:r>
                  <a:rPr lang="ru-RU" sz="4400" b="1" i="1" dirty="0" smtClean="0">
                    <a:solidFill>
                      <a:srgbClr val="C00000"/>
                    </a:solidFill>
                  </a:rPr>
                  <a:t>Негласного комитета </a:t>
                </a:r>
                <a:endParaRPr lang="ru-RU" sz="4400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85786" y="3092069"/>
                <a:ext cx="1143008" cy="1141942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600" b="1" dirty="0" smtClean="0">
                    <a:solidFill>
                      <a:schemeClr val="bg1"/>
                    </a:solidFill>
                  </a:rPr>
                  <a:t>?</a:t>
                </a:r>
                <a:endParaRPr lang="ru-RU" sz="9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7960948" y="6062610"/>
              <a:ext cx="968770" cy="6525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rgbClr val="002060"/>
                  </a:solidFill>
                </a:rPr>
                <a:t>6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2400288" cy="928694"/>
          </a:xfrm>
          <a:solidFill>
            <a:srgbClr val="FAC6B8"/>
          </a:solidFill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Ответы: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78581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!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68760"/>
            <a:ext cx="101166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</a:rPr>
              <a:t>Указ о вольных </a:t>
            </a:r>
            <a:r>
              <a:rPr lang="ru-RU" sz="4000" b="1" dirty="0" err="1" smtClean="0">
                <a:solidFill>
                  <a:srgbClr val="002060"/>
                </a:solidFill>
              </a:rPr>
              <a:t>хлебопашцах_______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</a:rPr>
              <a:t>Русско-шведская </a:t>
            </a:r>
            <a:r>
              <a:rPr lang="ru-RU" sz="4000" b="1" dirty="0" err="1" smtClean="0">
                <a:solidFill>
                  <a:srgbClr val="C00000"/>
                </a:solidFill>
              </a:rPr>
              <a:t>война____________</a:t>
            </a:r>
            <a:r>
              <a:rPr lang="ru-RU" sz="4000" dirty="0" smtClean="0">
                <a:solidFill>
                  <a:schemeClr val="bg1"/>
                </a:solidFill>
              </a:rPr>
              <a:t>    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</a:rPr>
              <a:t>1807 г. __________________________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</a:rPr>
              <a:t>26 августа 1812 г. _________________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</a:rPr>
              <a:t>1806-1812 </a:t>
            </a:r>
            <a:r>
              <a:rPr lang="ru-RU" sz="4000" b="1" dirty="0" err="1" smtClean="0">
                <a:solidFill>
                  <a:srgbClr val="002060"/>
                </a:solidFill>
              </a:rPr>
              <a:t>гг._____________________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 b="1" dirty="0" err="1" smtClean="0">
                <a:solidFill>
                  <a:srgbClr val="C00000"/>
                </a:solidFill>
              </a:rPr>
              <a:t>Новосильцев____________________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742950" indent="-742950"/>
            <a:r>
              <a:rPr lang="ru-RU" sz="4000" b="1" dirty="0" smtClean="0">
                <a:solidFill>
                  <a:srgbClr val="C00000"/>
                </a:solidFill>
              </a:rPr>
              <a:t>       Кочубей</a:t>
            </a:r>
          </a:p>
          <a:p>
            <a:pPr marL="742950" indent="-742950"/>
            <a:r>
              <a:rPr lang="ru-RU" sz="4000" b="1" dirty="0" smtClean="0">
                <a:solidFill>
                  <a:srgbClr val="C00000"/>
                </a:solidFill>
              </a:rPr>
              <a:t>       Чарторыйский</a:t>
            </a:r>
          </a:p>
          <a:p>
            <a:pPr marL="742950" indent="-742950"/>
            <a:r>
              <a:rPr lang="ru-RU" sz="4000" b="1" dirty="0" smtClean="0">
                <a:solidFill>
                  <a:srgbClr val="C00000"/>
                </a:solidFill>
              </a:rPr>
              <a:t>       Строганов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24" y="0"/>
            <a:ext cx="3714776" cy="126876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Критерии оценки: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7 баллов – «5»;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6 баллов - «4»;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4365104"/>
            <a:ext cx="1857388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 балла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1340768"/>
            <a:ext cx="1428760" cy="5006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1916832"/>
            <a:ext cx="1428760" cy="5006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2492896"/>
            <a:ext cx="1428760" cy="5726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3140968"/>
            <a:ext cx="1428760" cy="5006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24328" y="3717032"/>
            <a:ext cx="1428760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балл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72100" y="5373216"/>
            <a:ext cx="3571900" cy="148478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Критерии оценки: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5 баллов – «3»;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0-4 баллов – «2»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874</Words>
  <Application>Microsoft Office PowerPoint</Application>
  <PresentationFormat>Экран (4:3)</PresentationFormat>
  <Paragraphs>324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Тема Office</vt:lpstr>
      <vt:lpstr>Трек</vt:lpstr>
      <vt:lpstr>Бумажная</vt:lpstr>
      <vt:lpstr>Слайд 1</vt:lpstr>
      <vt:lpstr>Пишем диктант</vt:lpstr>
      <vt:lpstr>Хронологический диктант Внутренняя и внешняя политика России в начале XIXвека </vt:lpstr>
      <vt:lpstr>Хронологический диктант Внутренняя и внешняя политика России в начале XIXвека </vt:lpstr>
      <vt:lpstr>Хронологический диктант Внутренняя и внешняя политика России в начале XIXвека </vt:lpstr>
      <vt:lpstr>Хронологический диктант Внутренняя и внешняя политика России в начале XIXвека </vt:lpstr>
      <vt:lpstr>Хронологический диктант Внутренняя и внешняя политика России в начале XIXвека </vt:lpstr>
      <vt:lpstr>Хронологический диктант Внутренняя и внешняя политика России в начале XIXвека </vt:lpstr>
      <vt:lpstr>Ответы:</vt:lpstr>
      <vt:lpstr>Слайд 10</vt:lpstr>
      <vt:lpstr>Слайд 11</vt:lpstr>
      <vt:lpstr>Слайд 12</vt:lpstr>
      <vt:lpstr>Слайд 13</vt:lpstr>
      <vt:lpstr>Слайд 14</vt:lpstr>
      <vt:lpstr>УЧЕБНЫЕ ЗАДАЧИ:</vt:lpstr>
      <vt:lpstr>Декабристы - </vt:lpstr>
      <vt:lpstr>Причины возникновения движения декабристов</vt:lpstr>
      <vt:lpstr>Причины возникновения движения декабристов</vt:lpstr>
      <vt:lpstr>Первые тайные общества</vt:lpstr>
      <vt:lpstr>Союз спасения  (1816-1817)</vt:lpstr>
      <vt:lpstr>Союз спасения  (1816-1817) (Общество истинных и верных сынов Отечества) </vt:lpstr>
      <vt:lpstr>Союз благоденствия  (1818-1821)</vt:lpstr>
      <vt:lpstr>Союз благоденствия  (1818-1821)  </vt:lpstr>
      <vt:lpstr>Южное общество  (1821-1825)</vt:lpstr>
      <vt:lpstr>Слайд 25</vt:lpstr>
      <vt:lpstr>Восстание  14 декабря 1825 года</vt:lpstr>
      <vt:lpstr>Слайд 27</vt:lpstr>
      <vt:lpstr>Слайд 28</vt:lpstr>
      <vt:lpstr>Восстание  14 декабря 1825 года</vt:lpstr>
      <vt:lpstr>Слайд 30</vt:lpstr>
      <vt:lpstr>Жертвы Восстания: 1271 чел.</vt:lpstr>
      <vt:lpstr>Восстание Черниговского полка   (29 декабря 1825 – 3 января 1826 гг.)</vt:lpstr>
      <vt:lpstr>Следствие и суд над декабристами</vt:lpstr>
      <vt:lpstr>Казнь  пятерых декабристов</vt:lpstr>
      <vt:lpstr>Слайд 35</vt:lpstr>
      <vt:lpstr>Следствие и суд над декабристами</vt:lpstr>
      <vt:lpstr>задание</vt:lpstr>
      <vt:lpstr>Слайд 38</vt:lpstr>
      <vt:lpstr>Слайд 39</vt:lpstr>
      <vt:lpstr>Вывод урока:</vt:lpstr>
      <vt:lpstr>Внеаудиторная самостоятельная работа</vt:lpstr>
      <vt:lpstr>задание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Andrey</cp:lastModifiedBy>
  <cp:revision>360</cp:revision>
  <dcterms:created xsi:type="dcterms:W3CDTF">2015-02-02T16:22:45Z</dcterms:created>
  <dcterms:modified xsi:type="dcterms:W3CDTF">2016-01-30T18:44:17Z</dcterms:modified>
</cp:coreProperties>
</file>