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66FF"/>
  </p:clrMru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37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6" name="Picture 24" descr="PPP_SDESI_TLE_Shawshan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2098675"/>
            <a:ext cx="7086600" cy="1101725"/>
          </a:xfrm>
        </p:spPr>
        <p:txBody>
          <a:bodyPr/>
          <a:lstStyle>
            <a:lvl1pPr>
              <a:defRPr sz="41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048000"/>
            <a:ext cx="7086600" cy="687388"/>
          </a:xfrm>
        </p:spPr>
        <p:txBody>
          <a:bodyPr/>
          <a:lstStyle>
            <a:lvl1pPr marL="0" indent="0" algn="r">
              <a:buFontTx/>
              <a:buNone/>
              <a:defRPr sz="290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1166813" y="6610350"/>
            <a:ext cx="7413625" cy="2476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DF5F7FA-519E-4151-B45A-E172EF2850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31B6E5-5BDA-4243-89C8-F3514D7439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4650" y="0"/>
            <a:ext cx="2114550" cy="6553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000" y="0"/>
            <a:ext cx="6191250" cy="6553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690105-BCA1-420E-A295-D23E83D904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DF61BA-0503-4E80-A215-701F71007D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92FE1D-6E9A-4805-B76E-DECD84513D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40005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38700" y="1524000"/>
            <a:ext cx="40005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083A29-4510-4594-9AA4-DFA7F55FFD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5FE243-7E36-4C2C-A6EE-F4731D0CAE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C92783-AEFE-4BD5-BB3B-000CF1406C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E154A8-94B3-40C3-9288-F17F205165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AC0E5D-0636-4562-A208-BA40CD0D18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A05301-BFB6-41F7-91BA-F3B13B5CA8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2" name="Picture 28" descr="PPP_SDESI_TXT_Shawshank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0"/>
            <a:ext cx="8458200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8153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1"/>
            <a:r>
              <a:rPr lang="en-US" smtClean="0"/>
              <a:t>Четвертый уровень</a:t>
            </a:r>
          </a:p>
          <a:p>
            <a:pPr lvl="2"/>
            <a:r>
              <a:rPr 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10350"/>
            <a:ext cx="1166813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66813" y="6610350"/>
            <a:ext cx="734536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48700" y="6610350"/>
            <a:ext cx="4953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</a:defRPr>
            </a:lvl1pPr>
          </a:lstStyle>
          <a:p>
            <a:fld id="{A68A1A10-297D-460E-B938-8AA1BCE2C1C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FFFFFF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FFFFFF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-824036" y="214290"/>
            <a:ext cx="996803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План-конспект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урока математики в 5 классе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«Действия с десятичными дробями»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3571868" y="5500702"/>
            <a:ext cx="53578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Автор: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Щербакова Татьяна Ивановна                                                                   учитель математики МБОУ СОШ №55,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г. Воронеж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Решение задач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00100" y="1428736"/>
            <a:ext cx="81439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Черепаха  -дермохелис  прекрасно плавает, её конечности превратились в ласты. Из панциря черепахи делают украшения, а яйца и мясо употребляют в пищу. Решив уравнение, вы узнаете массу черепахи- дермохелис в килограммах.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14282" y="3071810"/>
            <a:ext cx="4357718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Задание №5.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Решите уравнение.</a:t>
            </a:r>
            <a:endParaRPr kumimoji="0" lang="ru-RU" sz="105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0,0008 *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x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-0,3683 = 0,1117</a:t>
            </a:r>
            <a:endParaRPr kumimoji="0" lang="ru-RU" sz="105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Ответ:600 кг.</a:t>
            </a:r>
            <a:endParaRPr kumimoji="0" lang="ru-RU" sz="105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600кг –сколько это тонн? Какую часть 600 кг составляют от 1 т?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i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2786058"/>
            <a:ext cx="4195902" cy="3143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214290"/>
            <a:ext cx="65722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Физкультминутка</a:t>
            </a:r>
            <a:endParaRPr lang="ru-RU" sz="44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785926"/>
            <a:ext cx="8358246" cy="255454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понедельник я купался,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(Изображаем плавание.)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 во вторник — рисовал.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(Изображаем рисование.)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среду долго умывался,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(Умываемся.)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 в четверг в футбол играл.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(Бег на месте.)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пятницу я прыгал, бегал,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(Прыгаем.)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Очень долго танцевал.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(Кружимся на месте.)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 в субботу, воскресенье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(Хлопки в ладоши.)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Целый день я отдыхал.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(Дети садятся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за парты).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tumblr_lbpymsOAHX1qarjfpo1_50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4714884"/>
            <a:ext cx="8715404" cy="17430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интересно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знать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1500174"/>
            <a:ext cx="82868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Однажды в английском графстве Камберленд разразилась гроза, сильный ветер вырывал деревья с корнями, образуя воронки. В одной из таких воронок жители обнаружили какое-то чёрное вещество. Название этого вещества зашифровано уравнениями. Решите уравнения, корни этих  уравнений замените буквами, используя соответствие: «число- буква». </a:t>
            </a:r>
            <a:endParaRPr lang="ru-RU" sz="1800" b="1" i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785787" y="3071810"/>
            <a:ext cx="785818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Прочитайте!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 0,7=49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9,6\ х=0,8 ;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х /70 =1,4 ; 1,8 * х =7,2;  10,5 /х =3,5;  х /1,8=50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728" y="5286388"/>
          <a:ext cx="6858046" cy="128588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979516"/>
                <a:gridCol w="979516"/>
                <a:gridCol w="979516"/>
                <a:gridCol w="979516"/>
                <a:gridCol w="979516"/>
                <a:gridCol w="980233"/>
                <a:gridCol w="980233"/>
              </a:tblGrid>
              <a:tr h="642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/>
                        <a:t>3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/>
                        <a:t>12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/>
                        <a:t>90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/>
                        <a:t>4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/>
                        <a:t>70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/>
                        <a:t>98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/>
                        <a:t>75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2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/>
                        <a:t>и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/>
                        <a:t>р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/>
                        <a:t>т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/>
                        <a:t>ф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/>
                        <a:t>г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/>
                        <a:t>а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/>
                        <a:t>к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4071934" y="4643446"/>
            <a:ext cx="15199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Шифр: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Это интересно знать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4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2500306"/>
            <a:ext cx="4236915" cy="3286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14282" y="2357430"/>
            <a:ext cx="4572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Кусочками графита пастухи стали метить овец, а торговцы делать надписи на корзинах и ящиках. Графит используется в карандашах. У первых карандашей было два недостатка : они пачкали пальцы и быстро ломались. Куски графита стали обматывать тесьмой, а для прочности смешивать с серой ,сурьмой и соломой. Позднее стали добавлять глину и обжигать в печи. Такой карандаш, каким мы сейчас пишем, появился  в18 веке. Все молодцы!</a:t>
            </a:r>
            <a:endParaRPr lang="ru-RU" sz="20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643306" y="1643050"/>
            <a:ext cx="274998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Ответ: графит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86314" y="2786058"/>
            <a:ext cx="392909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Творческое: </a:t>
            </a:r>
            <a:r>
              <a:rPr lang="ru-RU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придумать сказку или рассказ о десятичных дробях. Сделать иллюстрации к ним. Повторить теоретический материал, связанный с десятичными дробями. </a:t>
            </a:r>
            <a:endParaRPr lang="ru-RU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iplom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2071678"/>
            <a:ext cx="4000528" cy="4299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458200" cy="1254125"/>
          </a:xfrm>
        </p:spPr>
        <p:txBody>
          <a:bodyPr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Спасибо за урок!!!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" name="Рисунок 2" descr="i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1571612"/>
            <a:ext cx="2819400" cy="2047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i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1643050"/>
            <a:ext cx="3076575" cy="2047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94609501_411299948215ee6dc2178b1e2589130e_8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860" y="3857628"/>
            <a:ext cx="3857652" cy="27003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142852"/>
            <a:ext cx="8458200" cy="1254125"/>
          </a:xfrm>
        </p:spPr>
        <p:txBody>
          <a:bodyPr/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Тема урока: Действия с обыкновенными дробями.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1071538" y="1500174"/>
            <a:ext cx="75724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Тип урока: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урок обобщения , систематизации и закрепления изученного        материала.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00760" y="2500306"/>
            <a:ext cx="2714644" cy="3477875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Девиз урока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Да, много решено загадок</a:t>
            </a:r>
          </a:p>
          <a:p>
            <a:pPr algn="ctr"/>
            <a:r>
              <a:rPr lang="ru-RU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                                от прадеда и до отца,</a:t>
            </a:r>
          </a:p>
          <a:p>
            <a:pPr algn="ctr"/>
            <a:r>
              <a:rPr lang="ru-RU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                  И нам с тобой продолжить надо</a:t>
            </a:r>
          </a:p>
          <a:p>
            <a:pPr algn="ctr"/>
            <a:r>
              <a:rPr lang="ru-RU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                              тропу, которой нет конца.</a:t>
            </a:r>
          </a:p>
          <a:p>
            <a:pPr algn="ctr"/>
            <a:endParaRPr lang="ru-RU" sz="20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428596" y="2285992"/>
            <a:ext cx="4857784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Цели урока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Образовательные: закрепить навыки действий с десятичными дробями через дидактические игры; проверить знания учащихся, используя  различные схемы, таблицы, кроссворды, отработать ранее изученный материал.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Воспитательные: обратить внимание на развитие родного края, на необходимость беречь родную природу, развивать зрительную память, смекалку, умение 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самопроверять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и анализировать свои ошибки; воспитывать умение работать в коллективе, дисциплинированность, честность, взаимопомощь, сопереживание за результаты своего товарища.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Ход урока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785786" y="2285992"/>
            <a:ext cx="7861511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Ход урока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Организационный момент                                     2 мин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Сообщение темы, цели и задач урока                   2 мин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Актуализация знаний учащихся                            2 мин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Повторение ранее изученного материала             4 мин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Решение задач.                                                        30 мин</a:t>
            </a:r>
            <a:endParaRPr lang="ru-RU" sz="1050" dirty="0">
              <a:solidFill>
                <a:srgbClr val="FFFFFF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Физкультминутка                                                    1 мин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 Рефлексия                                                                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мин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8. Подведение итогов урока                                        2 мин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9. Домашнее задание.                                                  1 мин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458200" cy="1254125"/>
          </a:xfrm>
        </p:spPr>
        <p:txBody>
          <a:bodyPr/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Повторение ранее изученного материала.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642910" y="2357430"/>
            <a:ext cx="7929618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Ответьте на следующие вопросы:</a:t>
            </a:r>
            <a:endParaRPr kumimoji="0" lang="ru-RU" sz="900" b="1" i="1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Какую дробь мы называем десятичной?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сравнить десятичные дроби?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Назовите алгоритм сложения и вычитания десятичных дробей.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умножить десятичные дроби?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Алгоритм деления десятичных дробей.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 умножить  или разделить десятичную дробь на разрядную единицу: 10,100,1000 и т. д.?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умножить или разделить десятичную дробь на разрядную единицу: 0,1; 0,01 и т.д. ?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Назовите алгоритм округления десятичных дробей.   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458200" cy="1254125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мире интересного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643050"/>
            <a:ext cx="3362327" cy="2238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4071934" y="1571612"/>
            <a:ext cx="485778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Здравствуйте, ребята. Сегодня у нас необычный урок. Сегодня мне хочется поговорить с вами о природе родного края. Мы с вами совершили поездку  в Графский заповедник, расположенный на территории Воронежской области.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один из крупнейших заповедников нашей страны, в котором проживают удивительные  животные: бобры .Мы познакомились со средой обитания этих удивительных животных. В нашей стране водится много бобров, благодаря кропотливой работе и энтузиазму наших учёных, сохранивших популяцию бобров.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357158" y="4000504"/>
            <a:ext cx="857256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Бобр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крупный грызун, ведёт полуводный образ жизни, обитает по лесным рекам, сооружает из ветвей и ила домики, поперёк реки делает плотины длинной 5-6 метров.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того ,чтобы узнать больше об этих животных и не только о них, мы с вами сегодня посвятим им наш урок математики.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Многие животные на земном шаре занесены в красную книгу, как почти истреблённые человеком виды. В наших руках будущее нашей планеты, так давайте же беречь природу.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0"/>
            <a:ext cx="8458200" cy="1254125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Решение задач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1000100" y="1500174"/>
            <a:ext cx="792961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Задание №1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Узнайте длину бобра в метрах и сантиметрах, если условие дано в дециметрах.. А поможет вам магический квадрат.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57159" y="2857497"/>
          <a:ext cx="3714776" cy="181033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261278"/>
                <a:gridCol w="1295804"/>
                <a:gridCol w="1157694"/>
              </a:tblGrid>
              <a:tr h="5364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 pitchFamily="18" charset="0"/>
                          <a:cs typeface="Times New Roman" pitchFamily="18" charset="0"/>
                        </a:rPr>
                        <a:t>5,9</a:t>
                      </a:r>
                      <a:endParaRPr lang="ru-RU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 pitchFamily="18" charset="0"/>
                          <a:cs typeface="Times New Roman" pitchFamily="18" charset="0"/>
                        </a:rPr>
                        <a:t>6,3</a:t>
                      </a:r>
                      <a:endParaRPr lang="ru-RU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 pitchFamily="18" charset="0"/>
                          <a:cs typeface="Times New Roman" pitchFamily="18" charset="0"/>
                        </a:rPr>
                        <a:t>3,6</a:t>
                      </a:r>
                      <a:endParaRPr lang="ru-RU" sz="2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663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 pitchFamily="18" charset="0"/>
                          <a:cs typeface="Times New Roman" pitchFamily="18" charset="0"/>
                        </a:rPr>
                        <a:t>2,3</a:t>
                      </a:r>
                      <a:endParaRPr lang="ru-RU" sz="2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 pitchFamily="18" charset="0"/>
                          <a:cs typeface="Times New Roman" pitchFamily="18" charset="0"/>
                        </a:rPr>
                        <a:t>2,7</a:t>
                      </a:r>
                      <a:endParaRPr lang="ru-RU" sz="2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830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 pitchFamily="18" charset="0"/>
                          <a:cs typeface="Times New Roman" pitchFamily="18" charset="0"/>
                        </a:rPr>
                        <a:t>3,7</a:t>
                      </a:r>
                      <a:endParaRPr lang="ru-RU" sz="2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 pitchFamily="18" charset="0"/>
                          <a:cs typeface="Times New Roman" pitchFamily="18" charset="0"/>
                        </a:rPr>
                        <a:t>4,1</a:t>
                      </a:r>
                      <a:endParaRPr lang="ru-RU" sz="2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  <a:endParaRPr lang="ru-RU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4214810" y="2857496"/>
            <a:ext cx="492919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Вопросы: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а)Из первой строки выберите наименьшее число.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б) Из второй строки выберите наибольшее число.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в) Из третьей строки выберите не наименьшее и не наибольшее число.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г) Найдите сумму выбранных трёх чисел- и вы получите ответ на вопрос.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785786" y="5000636"/>
            <a:ext cx="785818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Сравните длину тела бобра со своим ростом.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ж)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 каждой строки и каждого столбца выберите по одному числу, найдите сумму этих чисел. Что вы заметили?  (6,3+2,3+1,4=10)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err="1" smtClean="0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lang="ru-RU" sz="1600" b="1" dirty="0" smtClean="0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Найдите сумму чисел по главной диагонали. Что вы заметили?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и) Найдите сумму чисел по побочной диагонали таблицы. Сделайте вывод.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Решение задач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500034" y="1714488"/>
            <a:ext cx="814393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Задание №2.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Узнайте массу бобра в килограммах, выполнив следующие вычисления: 1)(( 0,8 * 0,207- 0,15)/0,000 4+ 61) /4 =25(кг.)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Очень ценятся мех и кожа бобра. Из меха бобра шьют меховые изделия, а жир бобра используют для изготовления  лекарственных препаратов. </a:t>
            </a:r>
            <a:endParaRPr kumimoji="0" lang="ru-RU" sz="1800" b="1" i="1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500034" y="3000372"/>
            <a:ext cx="492922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Задание №3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Узнайте, сколько стоят  100граммов жира бобра в рублях, если 1 кг. Стоит 12000 рублей?  12000 /10 =1200 рублей.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beaver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694" y="3286124"/>
            <a:ext cx="3500430" cy="2625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szép-képek-hódok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4071942"/>
            <a:ext cx="4143404" cy="2589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А знаете ли вы?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1968" y="1857364"/>
            <a:ext cx="45720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На островах Тихого океана живут черепахи-гиганты, носящие удивительное название</a:t>
            </a:r>
            <a:r>
              <a:rPr lang="ru-RU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дермохелис</a:t>
            </a:r>
            <a:r>
              <a:rPr lang="ru-RU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Они такой величины, что дети могут кататься, сидя у них на панцире. Эти черепахи тоже находятся под охраной государства, так как были практически истреблены.Сейчас популяция этих животных сильно увеличилась. </a:t>
            </a:r>
          </a:p>
        </p:txBody>
      </p:sp>
      <p:pic>
        <p:nvPicPr>
          <p:cNvPr id="7" name="Рисунок 6" descr="2821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928802"/>
            <a:ext cx="4214842" cy="32087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Решение задач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1000100" y="1428736"/>
            <a:ext cx="792961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Задание №4.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 животных дольше всех живёт черепаха. Саша составил программу для вычисления продолжительности жизни черепахи. Если вы правильно выполните все команды программы, то узнаете, сколько лет живёт черепаха. Все действия с десятичными дробями закодированы.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71462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«Код»: 1-сложение; 2- вычитание; 3 – умножение; 4- деление; 5 – остановка.</a:t>
            </a:r>
            <a:endParaRPr lang="ru-RU" sz="2000" i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596" y="3286124"/>
          <a:ext cx="8429682" cy="89389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02841"/>
                <a:gridCol w="760089"/>
                <a:gridCol w="677298"/>
                <a:gridCol w="760089"/>
                <a:gridCol w="1127363"/>
                <a:gridCol w="733667"/>
                <a:gridCol w="733667"/>
                <a:gridCol w="733667"/>
                <a:gridCol w="733667"/>
                <a:gridCol w="733667"/>
                <a:gridCol w="733667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№7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 pitchFamily="18" charset="0"/>
                          <a:cs typeface="Times New Roman" pitchFamily="18" charset="0"/>
                        </a:rPr>
                        <a:t>№8</a:t>
                      </a: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 pitchFamily="18" charset="0"/>
                          <a:cs typeface="Times New Roman" pitchFamily="18" charset="0"/>
                        </a:rPr>
                        <a:t>№9</a:t>
                      </a: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 pitchFamily="18" charset="0"/>
                          <a:cs typeface="Times New Roman" pitchFamily="18" charset="0"/>
                        </a:rPr>
                        <a:t>№10</a:t>
                      </a: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 pitchFamily="18" charset="0"/>
                          <a:cs typeface="Times New Roman" pitchFamily="18" charset="0"/>
                        </a:rPr>
                        <a:t>№11</a:t>
                      </a: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 pitchFamily="18" charset="0"/>
                          <a:cs typeface="Times New Roman" pitchFamily="18" charset="0"/>
                        </a:rPr>
                        <a:t>№12</a:t>
                      </a: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 pitchFamily="18" charset="0"/>
                          <a:cs typeface="Times New Roman" pitchFamily="18" charset="0"/>
                        </a:rPr>
                        <a:t>№13</a:t>
                      </a: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 pitchFamily="18" charset="0"/>
                          <a:cs typeface="Times New Roman" pitchFamily="18" charset="0"/>
                        </a:rPr>
                        <a:t>№14</a:t>
                      </a: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 pitchFamily="18" charset="0"/>
                          <a:cs typeface="Times New Roman" pitchFamily="18" charset="0"/>
                        </a:rPr>
                        <a:t>№15</a:t>
                      </a: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 pitchFamily="18" charset="0"/>
                          <a:cs typeface="Times New Roman" pitchFamily="18" charset="0"/>
                        </a:rPr>
                        <a:t>№16</a:t>
                      </a: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 pitchFamily="18" charset="0"/>
                          <a:cs typeface="Times New Roman" pitchFamily="18" charset="0"/>
                        </a:rPr>
                        <a:t>№17</a:t>
                      </a: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715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 pitchFamily="18" charset="0"/>
                          <a:cs typeface="Times New Roman" pitchFamily="18" charset="0"/>
                        </a:rPr>
                        <a:t>6,56</a:t>
                      </a: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 pitchFamily="18" charset="0"/>
                          <a:cs typeface="Times New Roman" pitchFamily="18" charset="0"/>
                        </a:rPr>
                        <a:t>0,736</a:t>
                      </a: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 pitchFamily="18" charset="0"/>
                          <a:cs typeface="Times New Roman" pitchFamily="18" charset="0"/>
                        </a:rPr>
                        <a:t>4,8</a:t>
                      </a: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 pitchFamily="18" charset="0"/>
                          <a:cs typeface="Times New Roman" pitchFamily="18" charset="0"/>
                        </a:rPr>
                        <a:t>2,464</a:t>
                      </a: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172,8984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4,36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28596" y="4429132"/>
          <a:ext cx="3786214" cy="2127823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539980"/>
                <a:gridCol w="2246234"/>
              </a:tblGrid>
              <a:tr h="2538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Номер команды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Шифр команды</a:t>
                      </a:r>
                      <a:endParaRPr lang="ru-RU" sz="1100" b="1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976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 b="1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1-8-10-13</a:t>
                      </a:r>
                      <a:endParaRPr lang="ru-RU" sz="1100" b="1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055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100" b="1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4-9-13-14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153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100" b="1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3-7-12-15</a:t>
                      </a:r>
                      <a:endParaRPr lang="ru-RU" sz="1100" b="1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344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100" b="1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2-15-14-16</a:t>
                      </a:r>
                      <a:endParaRPr lang="ru-RU" sz="1100" b="1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055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100" b="1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1-11-16-17</a:t>
                      </a:r>
                      <a:endParaRPr lang="ru-RU" sz="1100" b="1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153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100" b="1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5-00-00-00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500562" y="4357694"/>
            <a:ext cx="435771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Последнее число шифра показывает в какую ячейку записать результат команды. (Вычисление учащихся:0,736+2,464=3,2;  4,8: 3,2=1,5;  6,56 * 4,36= 28,6016;  28,6016-1,5= 27,1016;  172,8984 = 27,1016 = 200).</a:t>
            </a:r>
            <a:endParaRPr kumimoji="0" lang="ru-RU" sz="7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Указание.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Первая цифра в записи команды – «код» арифметического действия, три следующих числа – номера ячеек памяти компьютера. Команда 1-8-10-13 означает: «Сложить числа из  ячеек памяти №8 и №10, сумму записать в ячейке с номером 13».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одерн синий">
  <a:themeElements>
    <a:clrScheme name="">
      <a:dk1>
        <a:srgbClr val="000000"/>
      </a:dk1>
      <a:lt1>
        <a:srgbClr val="C0C0C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CDCDC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Модер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Модерн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одерн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одерн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одерн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одерн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одерн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одерн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Модерн синий</Template>
  <TotalTime>82</TotalTime>
  <Words>1228</Words>
  <Application>Microsoft PowerPoint</Application>
  <PresentationFormat>Экран (4:3)</PresentationFormat>
  <Paragraphs>136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Модерн синий</vt:lpstr>
      <vt:lpstr>Слайд 1</vt:lpstr>
      <vt:lpstr>Тема урока: Действия с обыкновенными дробями. </vt:lpstr>
      <vt:lpstr>Ход урока</vt:lpstr>
      <vt:lpstr>Повторение ранее изученного материала.</vt:lpstr>
      <vt:lpstr>В мире интересного</vt:lpstr>
      <vt:lpstr>Решение задач</vt:lpstr>
      <vt:lpstr>Решение задач</vt:lpstr>
      <vt:lpstr>А знаете ли вы?</vt:lpstr>
      <vt:lpstr>Решение задач</vt:lpstr>
      <vt:lpstr>Решение задач</vt:lpstr>
      <vt:lpstr>Слайд 11</vt:lpstr>
      <vt:lpstr>Это интересно знать</vt:lpstr>
      <vt:lpstr>Это интересно знать</vt:lpstr>
      <vt:lpstr>Домашнее задание</vt:lpstr>
      <vt:lpstr>Спасибо за урок!!!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10</cp:revision>
  <dcterms:created xsi:type="dcterms:W3CDTF">2016-02-25T05:11:15Z</dcterms:created>
  <dcterms:modified xsi:type="dcterms:W3CDTF">2016-02-25T07:34:15Z</dcterms:modified>
</cp:coreProperties>
</file>