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70" r:id="rId5"/>
    <p:sldId id="310" r:id="rId6"/>
    <p:sldId id="261" r:id="rId7"/>
    <p:sldId id="260" r:id="rId8"/>
    <p:sldId id="264" r:id="rId9"/>
    <p:sldId id="273" r:id="rId10"/>
    <p:sldId id="274" r:id="rId11"/>
    <p:sldId id="283" r:id="rId12"/>
    <p:sldId id="265" r:id="rId13"/>
    <p:sldId id="272" r:id="rId14"/>
    <p:sldId id="262" r:id="rId15"/>
    <p:sldId id="279" r:id="rId16"/>
    <p:sldId id="277" r:id="rId17"/>
    <p:sldId id="278" r:id="rId18"/>
    <p:sldId id="280" r:id="rId19"/>
    <p:sldId id="284" r:id="rId20"/>
    <p:sldId id="281" r:id="rId21"/>
    <p:sldId id="30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1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43" y="802"/>
      </p:cViewPr>
      <p:guideLst>
        <p:guide orient="horz" pos="3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E43-FBF7-4128-8E88-6F093812AB49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D99-8401-40E9-B557-6B93FF35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6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E43-FBF7-4128-8E88-6F093812AB49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D99-8401-40E9-B557-6B93FF35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6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E43-FBF7-4128-8E88-6F093812AB49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D99-8401-40E9-B557-6B93FF35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0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E43-FBF7-4128-8E88-6F093812AB49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D99-8401-40E9-B557-6B93FF35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1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E43-FBF7-4128-8E88-6F093812AB49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D99-8401-40E9-B557-6B93FF35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E43-FBF7-4128-8E88-6F093812AB49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D99-8401-40E9-B557-6B93FF35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4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E43-FBF7-4128-8E88-6F093812AB49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D99-8401-40E9-B557-6B93FF35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9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E43-FBF7-4128-8E88-6F093812AB49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D99-8401-40E9-B557-6B93FF35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1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E43-FBF7-4128-8E88-6F093812AB49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D99-8401-40E9-B557-6B93FF35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E43-FBF7-4128-8E88-6F093812AB49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D99-8401-40E9-B557-6B93FF35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9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E43-FBF7-4128-8E88-6F093812AB49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D99-8401-40E9-B557-6B93FF35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90E43-FBF7-4128-8E88-6F093812AB49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7BD99-8401-40E9-B557-6B93FF35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8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900" y="1350962"/>
            <a:ext cx="9144000" cy="413543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194" y="1193461"/>
            <a:ext cx="9277611" cy="4035706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dirty="0" smtClean="0"/>
          </a:p>
          <a:p>
            <a:r>
              <a:rPr lang="ru-RU" sz="12800" b="1" u="sng" dirty="0" smtClean="0"/>
              <a:t>Термины:</a:t>
            </a:r>
          </a:p>
          <a:p>
            <a:endParaRPr lang="ru-RU" sz="16000" b="1" u="sng" dirty="0" smtClean="0"/>
          </a:p>
          <a:p>
            <a:pPr algn="l"/>
            <a:r>
              <a:rPr lang="ru-RU" sz="14400" b="1" dirty="0" smtClean="0"/>
              <a:t>  МАНУФАКТУРА</a:t>
            </a:r>
            <a:r>
              <a:rPr lang="ru-RU" sz="14400" b="1" dirty="0"/>
              <a:t>, </a:t>
            </a:r>
            <a:r>
              <a:rPr lang="ru-RU" sz="14400" b="1" dirty="0" smtClean="0"/>
              <a:t>ОБРОК, </a:t>
            </a:r>
            <a:r>
              <a:rPr lang="ru-RU" sz="14400" b="1"/>
              <a:t>СЕЛЬСКОЕ </a:t>
            </a:r>
            <a:endParaRPr lang="ru-RU" sz="14400" b="1" smtClean="0"/>
          </a:p>
          <a:p>
            <a:pPr algn="l"/>
            <a:r>
              <a:rPr lang="ru-RU" sz="14400" b="1" smtClean="0"/>
              <a:t>ХОЗЯЙСТВО</a:t>
            </a:r>
            <a:r>
              <a:rPr lang="ru-RU" sz="14400" b="1" dirty="0" smtClean="0"/>
              <a:t>,  НАТУРАЛЬНОЕ ХОЗЯЙСТВО</a:t>
            </a:r>
          </a:p>
          <a:p>
            <a:pPr algn="l"/>
            <a:endParaRPr lang="ru-RU" sz="14400" b="1" dirty="0" smtClean="0"/>
          </a:p>
          <a:p>
            <a:pPr algn="l"/>
            <a:endParaRPr lang="ru-RU" sz="14400" b="1" dirty="0" smtClean="0"/>
          </a:p>
          <a:p>
            <a:pPr algn="l"/>
            <a:endParaRPr lang="ru-RU" sz="2000" dirty="0" smtClean="0"/>
          </a:p>
          <a:p>
            <a:pPr algn="l"/>
            <a:r>
              <a:rPr lang="en-US" sz="14400" b="1" i="1" dirty="0" smtClean="0"/>
              <a:t> </a:t>
            </a:r>
            <a:r>
              <a:rPr lang="ru-RU" sz="16000" b="1" i="1" dirty="0" smtClean="0"/>
              <a:t>ПРОЧИТАЙТЕ ТЕРМИНЫ РАЗМЕЩЁННЫЕ </a:t>
            </a:r>
            <a:r>
              <a:rPr lang="ru-RU" sz="16000" b="1" i="1" dirty="0" smtClean="0"/>
              <a:t>НА СЛАЙДЕ.</a:t>
            </a:r>
            <a:br>
              <a:rPr lang="ru-RU" sz="16000" b="1" i="1" dirty="0" smtClean="0"/>
            </a:br>
            <a:r>
              <a:rPr lang="ru-RU" sz="16000" b="1" i="1" dirty="0" smtClean="0"/>
              <a:t>ПОДУМАЙТЕ </a:t>
            </a:r>
            <a:r>
              <a:rPr lang="ru-RU" sz="16000" b="1" i="1" dirty="0" smtClean="0"/>
              <a:t>И СКАЖИТЕ КАК </a:t>
            </a:r>
            <a:r>
              <a:rPr lang="ru-RU" sz="16000" b="1" i="1" dirty="0" smtClean="0"/>
              <a:t>НАЗЫВАЕТСЯ </a:t>
            </a:r>
            <a:r>
              <a:rPr lang="ru-RU" sz="16000" b="1" i="1" dirty="0" smtClean="0"/>
              <a:t>ТЕМА </a:t>
            </a:r>
            <a:r>
              <a:rPr lang="ru-RU" sz="16000" b="1" i="1" dirty="0" smtClean="0"/>
              <a:t>ЭТОГО</a:t>
            </a:r>
            <a:r>
              <a:rPr lang="ru-RU" sz="16000" b="1" i="1" dirty="0" smtClean="0"/>
              <a:t> </a:t>
            </a:r>
            <a:r>
              <a:rPr lang="ru-RU" sz="16000" b="1" i="1" dirty="0" smtClean="0"/>
              <a:t>УРОКА.</a:t>
            </a:r>
          </a:p>
          <a:p>
            <a:pPr algn="l"/>
            <a:r>
              <a:rPr lang="ru-RU" sz="16000" dirty="0" smtClean="0"/>
              <a:t/>
            </a:r>
            <a:br>
              <a:rPr lang="ru-RU" sz="16000" dirty="0" smtClean="0"/>
            </a:br>
            <a:r>
              <a:rPr lang="ru-RU" sz="16000" dirty="0" smtClean="0"/>
              <a:t/>
            </a:r>
            <a:br>
              <a:rPr lang="ru-RU" sz="16000" dirty="0" smtClean="0"/>
            </a:br>
            <a:endParaRPr lang="ru-RU" sz="16000" dirty="0"/>
          </a:p>
        </p:txBody>
      </p:sp>
    </p:spTree>
    <p:extLst>
      <p:ext uri="{BB962C8B-B14F-4D97-AF65-F5344CB8AC3E}">
        <p14:creationId xmlns:p14="http://schemas.microsoft.com/office/powerpoint/2010/main" val="9515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20" y="156578"/>
            <a:ext cx="4645555" cy="53771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8675" y="1027906"/>
            <a:ext cx="7363325" cy="618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u="sng" dirty="0" smtClean="0"/>
              <a:t>Несмотря </a:t>
            </a:r>
            <a:r>
              <a:rPr lang="ru-RU" b="1" u="sng" dirty="0"/>
              <a:t>ни на что, в сельском хозяйстве были и успехи:</a:t>
            </a:r>
          </a:p>
          <a:p>
            <a:r>
              <a:rPr lang="ru-RU" b="1" dirty="0"/>
              <a:t>были быстро освоены территории в Северное Причерноморье, Поволжье, на Урале, в Сибири.</a:t>
            </a:r>
          </a:p>
          <a:p>
            <a:r>
              <a:rPr lang="ru-RU" b="1" dirty="0" smtClean="0"/>
              <a:t>Увеличился сбор зерна за счёт экстенсивного ведения хозяйства.</a:t>
            </a:r>
          </a:p>
          <a:p>
            <a:r>
              <a:rPr lang="ru-RU" b="1" dirty="0" smtClean="0"/>
              <a:t>Появились </a:t>
            </a:r>
            <a:r>
              <a:rPr lang="ru-RU" b="1" dirty="0"/>
              <a:t>новые технические культуры (картофель, </a:t>
            </a:r>
            <a:r>
              <a:rPr lang="ru-RU" b="1" dirty="0" smtClean="0"/>
              <a:t>подсолнечник).</a:t>
            </a:r>
          </a:p>
          <a:p>
            <a:r>
              <a:rPr lang="ru-RU" b="1" dirty="0" smtClean="0"/>
              <a:t>Растёт производство льна и конопли. </a:t>
            </a:r>
          </a:p>
          <a:p>
            <a:r>
              <a:rPr lang="ru-RU" b="1" dirty="0" smtClean="0"/>
              <a:t>Внедрялись новые породы скота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1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Новое и старое в экономике России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во второй половине XVIII века.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Сельское хозяйство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258798"/>
              </p:ext>
            </p:extLst>
          </p:nvPr>
        </p:nvGraphicFramePr>
        <p:xfrm>
          <a:off x="838200" y="1825625"/>
          <a:ext cx="10515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Черты капитализма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Черты феодализма</a:t>
                      </a:r>
                      <a:r>
                        <a:rPr lang="ru-RU" sz="2400" b="0" baseline="0" dirty="0" smtClean="0"/>
                        <a:t> </a:t>
                      </a:r>
                      <a:endParaRPr lang="ru-RU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1. Денежный оброк.</a:t>
                      </a:r>
                    </a:p>
                    <a:p>
                      <a:r>
                        <a:rPr lang="ru-RU" sz="2400" b="1" dirty="0" smtClean="0"/>
                        <a:t>2. Появились «капиталистые» крестьяне.</a:t>
                      </a:r>
                    </a:p>
                    <a:p>
                      <a:r>
                        <a:rPr lang="ru-RU" sz="2400" b="1" dirty="0" smtClean="0"/>
                        <a:t>3.Освоение новых земель привело к:</a:t>
                      </a:r>
                    </a:p>
                    <a:p>
                      <a:r>
                        <a:rPr lang="ru-RU" sz="2400" b="1" dirty="0" smtClean="0"/>
                        <a:t> а) увеличению сбора зерна;</a:t>
                      </a:r>
                    </a:p>
                    <a:p>
                      <a:r>
                        <a:rPr lang="ru-RU" sz="2400" b="1" dirty="0" smtClean="0"/>
                        <a:t> б) появлению новых с/х. культур;</a:t>
                      </a:r>
                    </a:p>
                    <a:p>
                      <a:r>
                        <a:rPr lang="ru-RU" sz="2400" b="1" dirty="0" smtClean="0"/>
                        <a:t> в) росту производства льна и  </a:t>
                      </a:r>
                    </a:p>
                    <a:p>
                      <a:r>
                        <a:rPr lang="ru-RU" sz="2400" b="1" dirty="0" smtClean="0"/>
                        <a:t>    конопли.</a:t>
                      </a:r>
                    </a:p>
                    <a:p>
                      <a:r>
                        <a:rPr lang="ru-RU" sz="2400" b="1" dirty="0" smtClean="0"/>
                        <a:t>4. Внедрение новых пород скота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r>
                        <a:rPr lang="ru-RU" sz="2400" b="1" dirty="0" smtClean="0"/>
                        <a:t>.Сельское хозяйство по-прежнему основа экономики страны.</a:t>
                      </a:r>
                    </a:p>
                    <a:p>
                      <a:r>
                        <a:rPr lang="ru-RU" sz="2400" b="1" dirty="0" smtClean="0"/>
                        <a:t>2.Личная (крепостная зависимость крестьян).</a:t>
                      </a:r>
                    </a:p>
                    <a:p>
                      <a:r>
                        <a:rPr lang="ru-RU" sz="2400" b="1" dirty="0" smtClean="0"/>
                        <a:t>3.В отдельных районах оброк вырос в 5 раз, барщина составляла 4- 6дней в неделю.</a:t>
                      </a:r>
                    </a:p>
                    <a:p>
                      <a:r>
                        <a:rPr lang="ru-RU" sz="2400" b="1" dirty="0" smtClean="0"/>
                        <a:t>4.Отходники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9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329" y="-515405"/>
            <a:ext cx="10515600" cy="2142604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/>
              <a:t/>
            </a:r>
            <a:br>
              <a:rPr lang="ru-RU" sz="3600" b="1" u="sng" dirty="0"/>
            </a:br>
            <a:r>
              <a:rPr lang="ru-RU" sz="3600" b="1" i="1" u="sng" dirty="0" smtClean="0">
                <a:latin typeface="+mn-lt"/>
              </a:rPr>
              <a:t>3.Промышленность</a:t>
            </a:r>
            <a:endParaRPr lang="ru-RU" sz="3600" b="1" i="1" u="sng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14" y="293730"/>
            <a:ext cx="4070959" cy="2666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572" y="3573545"/>
            <a:ext cx="3572566" cy="30177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59682" y="3909520"/>
            <a:ext cx="8538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366" y="334349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/>
              <a:t>Причины</a:t>
            </a:r>
          </a:p>
          <a:p>
            <a:r>
              <a:rPr lang="ru-RU" sz="2400" b="1" dirty="0" smtClean="0"/>
              <a:t>1. непрекращающиеся </a:t>
            </a:r>
            <a:r>
              <a:rPr lang="ru-RU" sz="2400" b="1" dirty="0"/>
              <a:t>войны, требовавшие производства сукна для нужд армии и флота, парусины для строящихся судов, </a:t>
            </a:r>
            <a:r>
              <a:rPr lang="ru-RU" sz="2400" b="1" dirty="0" smtClean="0"/>
              <a:t>металла </a:t>
            </a:r>
            <a:r>
              <a:rPr lang="ru-RU" sz="2400" b="1" dirty="0"/>
              <a:t>для </a:t>
            </a:r>
            <a:r>
              <a:rPr lang="ru-RU" sz="2400" b="1" dirty="0" smtClean="0"/>
              <a:t>пушек;</a:t>
            </a:r>
          </a:p>
          <a:p>
            <a:r>
              <a:rPr lang="ru-RU" sz="2400" b="1" dirty="0" smtClean="0"/>
              <a:t>2.  заинтересованность </a:t>
            </a:r>
            <a:r>
              <a:rPr lang="ru-RU" sz="2400" b="1" dirty="0"/>
              <a:t>зарубежных потребителей в дешевых русских товарах </a:t>
            </a:r>
          </a:p>
          <a:p>
            <a:r>
              <a:rPr lang="ru-RU" sz="2400" b="1" dirty="0"/>
              <a:t>(металле и парусине, сале и </a:t>
            </a:r>
            <a:r>
              <a:rPr lang="ru-RU" sz="2400" b="1" dirty="0" smtClean="0"/>
              <a:t>пеньке).</a:t>
            </a:r>
            <a:endParaRPr lang="ru-RU" sz="2400" b="1" dirty="0"/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9821" y="111545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Развитие промышленности, основой которой было мануфактурное производство, шло более высокими темпами, чем сельское хозяйство.</a:t>
            </a:r>
            <a:br>
              <a:rPr lang="ru-RU" sz="2400" b="1" dirty="0" smtClean="0"/>
            </a:br>
            <a:r>
              <a:rPr lang="ru-RU" sz="2400" b="1" dirty="0" smtClean="0"/>
              <a:t>Быстрыми темпами развивалась отечественная металлургия.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306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993"/>
            <a:ext cx="7868570" cy="5508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12435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Рост числа мануфактур за</a:t>
            </a:r>
            <a:r>
              <a:rPr lang="en-US" sz="3600" b="1" dirty="0" smtClean="0">
                <a:latin typeface="+mn-lt"/>
              </a:rPr>
              <a:t> XVIII</a:t>
            </a:r>
            <a:r>
              <a:rPr lang="ru-RU" sz="3600" b="1" dirty="0" smtClean="0">
                <a:latin typeface="+mn-lt"/>
              </a:rPr>
              <a:t>век </a:t>
            </a:r>
            <a:endParaRPr lang="ru-RU" sz="3600" b="1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95855" y="1124357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</a:t>
            </a:r>
            <a:r>
              <a:rPr lang="ru-RU" b="1" dirty="0" smtClean="0"/>
              <a:t>Число наёмных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рабочих: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в 1761г.- 220  т.  </a:t>
            </a:r>
            <a:r>
              <a:rPr lang="ru-RU" b="1" dirty="0"/>
              <a:t>ч</a:t>
            </a:r>
            <a:r>
              <a:rPr lang="ru-RU" b="1" dirty="0" smtClean="0"/>
              <a:t>ел.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к 1800 - 420т. </a:t>
            </a:r>
            <a:r>
              <a:rPr lang="ru-RU" b="1" dirty="0"/>
              <a:t>ч</a:t>
            </a:r>
            <a:r>
              <a:rPr lang="ru-RU" b="1" dirty="0" smtClean="0"/>
              <a:t>ел.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82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29" y="4824907"/>
            <a:ext cx="3803069" cy="1616462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3100" dirty="0">
                <a:latin typeface="Calibri" pitchFamily="34" charset="0"/>
              </a:rPr>
              <a:t> </a:t>
            </a:r>
            <a:r>
              <a:rPr lang="ru-RU" sz="3100" dirty="0" smtClean="0">
                <a:latin typeface="Calibri" pitchFamily="34" charset="0"/>
              </a:rPr>
              <a:t>   </a:t>
            </a:r>
            <a:r>
              <a:rPr lang="ru-RU" sz="3100" b="1" dirty="0" smtClean="0">
                <a:latin typeface="Calibri" pitchFamily="34" charset="0"/>
              </a:rPr>
              <a:t>Сруб шахты XVIII века, найденный</a:t>
            </a:r>
            <a:br>
              <a:rPr lang="ru-RU" sz="3100" b="1" dirty="0" smtClean="0">
                <a:latin typeface="Calibri" pitchFamily="34" charset="0"/>
              </a:rPr>
            </a:br>
            <a:r>
              <a:rPr lang="ru-RU" sz="3100" b="1" dirty="0" smtClean="0">
                <a:latin typeface="Calibri" pitchFamily="34" charset="0"/>
              </a:rPr>
              <a:t>золотодобытчиками </a:t>
            </a:r>
            <a:br>
              <a:rPr lang="ru-RU" sz="3100" b="1" dirty="0" smtClean="0">
                <a:latin typeface="Calibri" pitchFamily="34" charset="0"/>
              </a:rPr>
            </a:br>
            <a:r>
              <a:rPr lang="ru-RU" sz="3100" b="1" dirty="0" smtClean="0">
                <a:latin typeface="Calibri" pitchFamily="34" charset="0"/>
              </a:rPr>
              <a:t>в Алтайском крае</a:t>
            </a:r>
            <a:r>
              <a:rPr lang="ru-RU" sz="3100" dirty="0" smtClean="0">
                <a:latin typeface="Calibri" pitchFamily="34" charset="0"/>
              </a:rPr>
              <a:t/>
            </a:r>
            <a:br>
              <a:rPr lang="ru-RU" sz="3100" dirty="0" smtClean="0">
                <a:latin typeface="Calibri" pitchFamily="34" charset="0"/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4634" y="297364"/>
            <a:ext cx="5438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Начали появляться предприятия </a:t>
            </a:r>
            <a:endParaRPr lang="ru-RU" sz="2800" b="1" dirty="0" smtClean="0"/>
          </a:p>
          <a:p>
            <a:r>
              <a:rPr lang="ru-RU" sz="2800" b="1" dirty="0" smtClean="0"/>
              <a:t>по </a:t>
            </a:r>
            <a:r>
              <a:rPr lang="ru-RU" sz="2800" b="1" dirty="0"/>
              <a:t>добыче и выплавке </a:t>
            </a:r>
            <a:endParaRPr lang="ru-RU" sz="2800" b="1" dirty="0" smtClean="0"/>
          </a:p>
          <a:p>
            <a:r>
              <a:rPr lang="ru-RU" sz="2800" b="1" dirty="0" smtClean="0"/>
              <a:t>драгоценных </a:t>
            </a:r>
            <a:r>
              <a:rPr lang="ru-RU" sz="2800" b="1" dirty="0"/>
              <a:t>металлов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золота и платины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82" y="2159070"/>
            <a:ext cx="2301765" cy="23812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44" y="2004518"/>
            <a:ext cx="4161716" cy="30088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10620" y="5332518"/>
            <a:ext cx="5139164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Прохоровская</a:t>
            </a:r>
            <a:r>
              <a:rPr lang="ru-RU" sz="2800" b="1" dirty="0"/>
              <a:t> </a:t>
            </a:r>
            <a:r>
              <a:rPr lang="ru-RU" sz="2800" b="1" dirty="0" smtClean="0"/>
              <a:t>(ситценабивная) </a:t>
            </a:r>
          </a:p>
          <a:p>
            <a:r>
              <a:rPr lang="ru-RU" sz="2800" b="1" dirty="0" smtClean="0"/>
              <a:t> мануфактура в Москве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endParaRPr lang="ru-RU" sz="24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21943" y="297364"/>
            <a:ext cx="4716518" cy="703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Возникла </a:t>
            </a:r>
            <a:r>
              <a:rPr lang="ru-RU" b="1" dirty="0"/>
              <a:t>новая отрасль лёгкой промышленности хлопчатобумажное производство </a:t>
            </a:r>
          </a:p>
        </p:txBody>
      </p:sp>
    </p:spTree>
    <p:extLst>
      <p:ext uri="{BB962C8B-B14F-4D97-AF65-F5344CB8AC3E}">
        <p14:creationId xmlns:p14="http://schemas.microsoft.com/office/powerpoint/2010/main" val="26371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152" y="3178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Новое и старое в экономике России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во второй половине XVIII </a:t>
            </a:r>
            <a:r>
              <a:rPr lang="ru-RU" b="1" dirty="0" smtClean="0">
                <a:latin typeface="+mn-lt"/>
              </a:rPr>
              <a:t>века</a:t>
            </a:r>
            <a:r>
              <a:rPr lang="ru-RU" dirty="0" smtClean="0">
                <a:latin typeface="+mn-lt"/>
              </a:rPr>
              <a:t>.</a:t>
            </a:r>
            <a:br>
              <a:rPr lang="ru-RU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Промышленность</a:t>
            </a:r>
            <a:endParaRPr lang="ru-RU" b="1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650718"/>
              </p:ext>
            </p:extLst>
          </p:nvPr>
        </p:nvGraphicFramePr>
        <p:xfrm>
          <a:off x="838200" y="1825625"/>
          <a:ext cx="10108324" cy="470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3890"/>
                <a:gridCol w="5394434"/>
              </a:tblGrid>
              <a:tr h="59080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Черты капитализма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Черты феодализма</a:t>
                      </a:r>
                      <a:endParaRPr lang="ru-RU" sz="2400" dirty="0"/>
                    </a:p>
                  </a:txBody>
                  <a:tcPr/>
                </a:tc>
              </a:tr>
              <a:tr h="40789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1. Рост числа мануфактур в 6 раз. </a:t>
                      </a:r>
                    </a:p>
                    <a:p>
                      <a:r>
                        <a:rPr lang="ru-RU" sz="2400" b="1" dirty="0" smtClean="0"/>
                        <a:t>2. Существуют  примеры наёмного</a:t>
                      </a:r>
                      <a:r>
                        <a:rPr lang="ru-RU" sz="2400" b="1" baseline="0" dirty="0" smtClean="0"/>
                        <a:t> труда.</a:t>
                      </a:r>
                      <a:r>
                        <a:rPr lang="ru-RU" sz="2400" b="1" dirty="0" smtClean="0"/>
                        <a:t>    </a:t>
                      </a:r>
                    </a:p>
                    <a:p>
                      <a:r>
                        <a:rPr lang="ru-RU" sz="2400" b="1" dirty="0" smtClean="0"/>
                        <a:t>3. Появились предприятия по    выплавке драгоценных металлов. </a:t>
                      </a:r>
                    </a:p>
                    <a:p>
                      <a:r>
                        <a:rPr lang="ru-RU" sz="2400" b="1" dirty="0" smtClean="0"/>
                        <a:t>4.Строились мануфактуры по производству сукна и парусины.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5.Возникла новая отрасль лёгкой промышленности х/б производство.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.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sz="2400" b="1" dirty="0" smtClean="0"/>
                        <a:t>1.Мануфактуры в большинстве казённые.   </a:t>
                      </a:r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 2. Труд на них в основном принудительный. 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0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471" y="16042"/>
            <a:ext cx="10515600" cy="68003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+mn-lt"/>
              </a:rPr>
              <a:t> 5. </a:t>
            </a:r>
            <a:r>
              <a:rPr lang="ru-RU" b="1" i="1" u="sng" dirty="0" smtClean="0">
                <a:latin typeface="+mn-lt"/>
              </a:rPr>
              <a:t>Торговля</a:t>
            </a:r>
            <a:endParaRPr lang="ru-RU" b="1" u="sng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9" y="648782"/>
            <a:ext cx="4200228" cy="2754081"/>
          </a:xfrm>
        </p:spPr>
      </p:pic>
      <p:sp>
        <p:nvSpPr>
          <p:cNvPr id="5" name="Прямоугольник 4"/>
          <p:cNvSpPr/>
          <p:nvPr/>
        </p:nvSpPr>
        <p:spPr>
          <a:xfrm rot="10800000" flipV="1">
            <a:off x="4997374" y="-29314"/>
            <a:ext cx="6953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ВНУТРЕННЯЯ: </a:t>
            </a:r>
            <a:r>
              <a:rPr lang="ru-RU" sz="2400" b="1" dirty="0" smtClean="0"/>
              <a:t>1.Появление общероссийских ярмарок: </a:t>
            </a:r>
            <a:r>
              <a:rPr lang="ru-RU" sz="2400" b="1" dirty="0" err="1" smtClean="0"/>
              <a:t>Нежинская</a:t>
            </a:r>
            <a:r>
              <a:rPr lang="ru-RU" sz="2400" b="1" dirty="0" smtClean="0"/>
              <a:t>, Коренная(Курск). </a:t>
            </a:r>
          </a:p>
          <a:p>
            <a:r>
              <a:rPr lang="ru-RU" sz="2400" b="1" dirty="0" smtClean="0"/>
              <a:t>2. Крупные торговые города-Москва и Петербург</a:t>
            </a:r>
          </a:p>
          <a:p>
            <a:r>
              <a:rPr lang="ru-RU" sz="2400" b="1" dirty="0" smtClean="0"/>
              <a:t>3.Слабая покупательская способность населения.</a:t>
            </a:r>
          </a:p>
          <a:p>
            <a:endParaRPr lang="ru-RU" sz="2400" b="1" dirty="0" smtClean="0"/>
          </a:p>
          <a:p>
            <a:r>
              <a:rPr lang="ru-RU" sz="2400" b="1" u="sng" dirty="0" smtClean="0"/>
              <a:t>ВНЕШНЯЯ: </a:t>
            </a:r>
            <a:r>
              <a:rPr lang="ru-RU" sz="2400" b="1" dirty="0" smtClean="0"/>
              <a:t>1.Строят южные порты Херсон и Одесса.</a:t>
            </a:r>
          </a:p>
          <a:p>
            <a:r>
              <a:rPr lang="ru-RU" sz="2400" b="1" dirty="0" smtClean="0"/>
              <a:t>2.Оновные центры- Рига и Санкт-Петербург.</a:t>
            </a:r>
          </a:p>
          <a:p>
            <a:r>
              <a:rPr lang="ru-RU" sz="2400" b="1" dirty="0" smtClean="0"/>
              <a:t>3.Ведется в основном  при посредничестве иностранных купцов.</a:t>
            </a:r>
            <a:endParaRPr lang="ru-RU" sz="2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13460"/>
              </p:ext>
            </p:extLst>
          </p:nvPr>
        </p:nvGraphicFramePr>
        <p:xfrm>
          <a:off x="835572" y="3733800"/>
          <a:ext cx="1053136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1811"/>
                <a:gridCol w="5769555"/>
              </a:tblGrid>
              <a:tr h="1886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Экспорт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Импорт</a:t>
                      </a:r>
                      <a:endParaRPr lang="ru-RU" sz="2400" dirty="0"/>
                    </a:p>
                  </a:txBody>
                  <a:tcPr/>
                </a:tc>
              </a:tr>
              <a:tr h="111935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Лён,</a:t>
                      </a:r>
                      <a:r>
                        <a:rPr lang="ru-RU" sz="2000" b="1" baseline="0" dirty="0" smtClean="0"/>
                        <a:t> пенька, Кожа, ткани, лес, смола, канаты, щетина, сало, железо, пушнина, хлеб, металл.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Сахар, сукно, шелк, шерсть, хлопок, вино, фрукты, пряности, краски, фарфор, парфюмерия, чай, металлические изделия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309803"/>
              </p:ext>
            </p:extLst>
          </p:nvPr>
        </p:nvGraphicFramePr>
        <p:xfrm>
          <a:off x="2010519" y="5203280"/>
          <a:ext cx="8170962" cy="1590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654"/>
                <a:gridCol w="2723654"/>
                <a:gridCol w="2723654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1763-1765 гг.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1781-1785 гг.</a:t>
                      </a:r>
                      <a:endParaRPr lang="ru-RU" sz="2400" b="0" dirty="0"/>
                    </a:p>
                  </a:txBody>
                  <a:tcPr/>
                </a:tc>
              </a:tr>
              <a:tr h="67638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экспорт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12 млн. руб.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23,7</a:t>
                      </a:r>
                      <a:r>
                        <a:rPr lang="ru-RU" sz="2000" b="1" baseline="0" dirty="0" smtClean="0"/>
                        <a:t> млн. руб.</a:t>
                      </a:r>
                      <a:endParaRPr lang="ru-RU" sz="2000" b="1" dirty="0"/>
                    </a:p>
                  </a:txBody>
                  <a:tcPr/>
                </a:tc>
              </a:tr>
              <a:tr h="4485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импорт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9.3 млн. руб.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17. 9 млн. руб.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8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0077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Новое и старое в экономике России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во второй половине XVIII века</a:t>
            </a:r>
            <a:r>
              <a:rPr lang="ru-RU" b="1" dirty="0" smtClean="0">
                <a:latin typeface="+mn-lt"/>
              </a:rPr>
              <a:t>.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Торговля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116090"/>
              </p:ext>
            </p:extLst>
          </p:nvPr>
        </p:nvGraphicFramePr>
        <p:xfrm>
          <a:off x="838200" y="3067685"/>
          <a:ext cx="10515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Черты капитализма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Черты феодализма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1.Появление новых крупных ярмарок: </a:t>
                      </a:r>
                    </a:p>
                    <a:p>
                      <a:r>
                        <a:rPr lang="ru-RU" sz="2400" b="1" dirty="0" smtClean="0"/>
                        <a:t>2. Строят южные порты.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1.Слабая покупательская способность населения.</a:t>
                      </a:r>
                    </a:p>
                    <a:p>
                      <a:r>
                        <a:rPr lang="ru-RU" sz="2400" b="1" dirty="0" smtClean="0"/>
                        <a:t>2. Внешняя торговля ведётся при посредничестве иностранных купцов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6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263" y="12634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+mn-lt"/>
              </a:rPr>
              <a:t>5. Финансы </a:t>
            </a:r>
            <a:r>
              <a:rPr lang="ru-RU" b="1" u="sng" dirty="0" smtClean="0">
                <a:latin typeface="+mn-lt"/>
              </a:rPr>
              <a:t/>
            </a:r>
            <a:br>
              <a:rPr lang="ru-RU" b="1" u="sng" dirty="0" smtClean="0">
                <a:latin typeface="+mn-lt"/>
              </a:rPr>
            </a:br>
            <a:r>
              <a:rPr lang="ru-RU" sz="3600" b="1" dirty="0" smtClean="0"/>
              <a:t>Государственные расходы на содержание государственного </a:t>
            </a:r>
            <a:r>
              <a:rPr lang="ru-RU" sz="3600" b="1" dirty="0" smtClean="0"/>
              <a:t>аппарата</a:t>
            </a:r>
            <a:r>
              <a:rPr lang="en-US" sz="3600" b="1" dirty="0" smtClean="0"/>
              <a:t> </a:t>
            </a:r>
            <a:r>
              <a:rPr lang="ru-RU" sz="3600" b="1" dirty="0" smtClean="0"/>
              <a:t>-</a:t>
            </a:r>
            <a:r>
              <a:rPr lang="en-US" sz="3600" b="1" dirty="0" smtClean="0"/>
              <a:t> </a:t>
            </a:r>
            <a:r>
              <a:rPr lang="ru-RU" sz="3600" b="1" dirty="0" smtClean="0"/>
              <a:t>50</a:t>
            </a:r>
            <a:r>
              <a:rPr lang="ru-RU" sz="3600" b="1" dirty="0" smtClean="0"/>
              <a:t>% бюджета.</a:t>
            </a:r>
            <a:br>
              <a:rPr lang="ru-RU" sz="3600" b="1" dirty="0" smtClean="0"/>
            </a:br>
            <a:r>
              <a:rPr lang="ru-RU" sz="3600" b="1" dirty="0" smtClean="0"/>
              <a:t>Содержание армии и </a:t>
            </a:r>
            <a:r>
              <a:rPr lang="ru-RU" sz="3600" b="1" dirty="0" smtClean="0"/>
              <a:t>флота</a:t>
            </a:r>
            <a:r>
              <a:rPr lang="en-US" sz="3600" b="1" dirty="0" smtClean="0"/>
              <a:t> </a:t>
            </a:r>
            <a:r>
              <a:rPr lang="ru-RU" sz="3600" b="1" dirty="0" smtClean="0"/>
              <a:t>- </a:t>
            </a:r>
            <a:r>
              <a:rPr lang="ru-RU" sz="3600" b="1" dirty="0" smtClean="0"/>
              <a:t>40%бюджета.</a:t>
            </a:r>
            <a:br>
              <a:rPr lang="ru-RU" sz="3600" b="1" dirty="0" smtClean="0"/>
            </a:br>
            <a:r>
              <a:rPr lang="ru-RU" sz="3600" b="1" dirty="0" smtClean="0"/>
              <a:t>Внешние займы у голландских и генуэзских купцов под большие </a:t>
            </a:r>
            <a:r>
              <a:rPr lang="ru-RU" sz="3600" b="1" dirty="0" smtClean="0"/>
              <a:t>%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33498"/>
            <a:ext cx="6025063" cy="25766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24337" y="4459704"/>
            <a:ext cx="5967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9 января 1769 года императрица Екатерина II издает Манифест об основании двух ассигнационных банков и выпуске ассигнаций, т.е. бумажных денег. </a:t>
            </a:r>
            <a:endParaRPr lang="ru-RU" sz="2400" b="1" dirty="0" smtClean="0"/>
          </a:p>
          <a:p>
            <a:r>
              <a:rPr lang="ru-RU" sz="2400" b="1" dirty="0" smtClean="0"/>
              <a:t>Вскоре бумажный рубль стоил уже на 40% меньше, чем серебряный.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09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898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Новое и старое в экономике России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во второй половине XVIII века</a:t>
            </a:r>
            <a:r>
              <a:rPr lang="ru-RU" b="1" dirty="0" smtClean="0">
                <a:latin typeface="+mn-lt"/>
              </a:rPr>
              <a:t>.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Финансы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750924"/>
              </p:ext>
            </p:extLst>
          </p:nvPr>
        </p:nvGraphicFramePr>
        <p:xfrm>
          <a:off x="960120" y="2785745"/>
          <a:ext cx="10515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658495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Черты капитализма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Черты феодализма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1.Доходы</a:t>
                      </a:r>
                      <a:r>
                        <a:rPr lang="ru-RU" sz="2400" b="1" baseline="0" dirty="0" smtClean="0"/>
                        <a:t> страны увеличились в  </a:t>
                      </a:r>
                    </a:p>
                    <a:p>
                      <a:r>
                        <a:rPr lang="ru-RU" sz="2400" b="1" baseline="0" dirty="0" smtClean="0"/>
                        <a:t>4 раза.</a:t>
                      </a:r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2.Выпуск бумажных ассигнаций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1. Государственный аппарат стоит 50% бюджета.</a:t>
                      </a:r>
                    </a:p>
                    <a:p>
                      <a:r>
                        <a:rPr lang="ru-RU" sz="2400" b="1" dirty="0" smtClean="0"/>
                        <a:t>2. Внешние займы под большие %.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3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668" y="2072351"/>
            <a:ext cx="9144000" cy="235756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+mn-lt"/>
              </a:rPr>
              <a:t>Экономическое развитие России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во второй половине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XVIII</a:t>
            </a:r>
            <a:r>
              <a:rPr lang="ru-RU" b="1" dirty="0" smtClean="0">
                <a:latin typeface="+mn-lt"/>
              </a:rPr>
              <a:t> века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0819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dirty="0" smtClean="0"/>
              <a:t>Хотя в целом экономика России времен Екатерины Великой была на подъёме, в ней наблюдались два противоречивых процесса:</a:t>
            </a:r>
          </a:p>
          <a:p>
            <a:pPr marL="0" indent="0">
              <a:buNone/>
            </a:pPr>
            <a:r>
              <a:rPr lang="ru-RU" b="1" dirty="0" smtClean="0"/>
              <a:t>1.Развитие новых форм хозяйства, основанных на наёмном труде и рыночных отношениях.</a:t>
            </a:r>
          </a:p>
          <a:p>
            <a:pPr marL="0" indent="0">
              <a:buNone/>
            </a:pPr>
            <a:r>
              <a:rPr lang="ru-RU" b="1" dirty="0" smtClean="0"/>
              <a:t>2.Сохранение крепостнической системы. </a:t>
            </a:r>
          </a:p>
          <a:p>
            <a:pPr marL="0" indent="0">
              <a:buNone/>
            </a:pPr>
            <a:r>
              <a:rPr lang="ru-RU" sz="3500" b="1" u="sng" dirty="0" smtClean="0"/>
              <a:t>Вывод </a:t>
            </a:r>
            <a:r>
              <a:rPr lang="ru-RU" b="1" u="sng" dirty="0" smtClean="0"/>
              <a:t>-</a:t>
            </a:r>
            <a:r>
              <a:rPr lang="en-US" b="1" u="sng" dirty="0" smtClean="0"/>
              <a:t> </a:t>
            </a:r>
            <a:r>
              <a:rPr lang="ru-RU" b="1" dirty="0" smtClean="0"/>
              <a:t>противоречивый </a:t>
            </a:r>
            <a:r>
              <a:rPr lang="ru-RU" b="1" dirty="0" smtClean="0"/>
              <a:t>характер экономического развития: </a:t>
            </a:r>
          </a:p>
          <a:p>
            <a:pPr marL="0" indent="0">
              <a:buNone/>
            </a:pPr>
            <a:r>
              <a:rPr lang="ru-RU" b="1" dirty="0" smtClean="0"/>
              <a:t>1. успехи лишь там, где меньшим было влияние крепостнических порядков,</a:t>
            </a:r>
          </a:p>
          <a:p>
            <a:pPr marL="0" indent="0">
              <a:buNone/>
            </a:pPr>
            <a:r>
              <a:rPr lang="ru-RU" b="1" dirty="0" smtClean="0"/>
              <a:t>2. кризис крепостнической системы  диктовал необходимость изменения господствующего </a:t>
            </a:r>
            <a:r>
              <a:rPr lang="ru-RU" b="1" dirty="0" smtClean="0"/>
              <a:t>феодально-крепостнического </a:t>
            </a:r>
            <a:r>
              <a:rPr lang="ru-RU" b="1" dirty="0" smtClean="0"/>
              <a:t>строя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3616" y="440819"/>
            <a:ext cx="8071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/>
              <a:t>7.Итоги развития экономики России во второй половине XVIII </a:t>
            </a:r>
            <a:r>
              <a:rPr lang="ru-RU" sz="3200" b="1" i="1" u="sng" dirty="0" smtClean="0"/>
              <a:t>века</a:t>
            </a:r>
            <a:endParaRPr lang="ru-RU" sz="3200" b="1" i="1" u="sng" dirty="0"/>
          </a:p>
          <a:p>
            <a:r>
              <a:rPr lang="ru-RU" sz="3200" b="1" i="1" u="sng" dirty="0" smtClean="0"/>
              <a:t>  </a:t>
            </a:r>
            <a:endParaRPr lang="ru-RU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7959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" y="3932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+mn-lt"/>
              </a:rPr>
              <a:t>Вопросы для повторения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965200"/>
            <a:ext cx="8305800" cy="58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709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ПЛАН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84" y="143000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1.Начало разложения феодально-крепостнической системы.</a:t>
            </a:r>
          </a:p>
          <a:p>
            <a:pPr marL="0" indent="0">
              <a:buNone/>
            </a:pPr>
            <a:r>
              <a:rPr lang="ru-RU" sz="3200" b="1" dirty="0" smtClean="0"/>
              <a:t>2.Вольное экономическое общество.</a:t>
            </a:r>
          </a:p>
          <a:p>
            <a:pPr marL="0" indent="0">
              <a:buNone/>
            </a:pPr>
            <a:r>
              <a:rPr lang="ru-RU" sz="3200" b="1" dirty="0" smtClean="0"/>
              <a:t>3.Сельское хозяйство.</a:t>
            </a:r>
          </a:p>
          <a:p>
            <a:pPr marL="0" indent="0">
              <a:buNone/>
            </a:pPr>
            <a:r>
              <a:rPr lang="ru-RU" sz="3200" b="1" dirty="0"/>
              <a:t>4</a:t>
            </a:r>
            <a:r>
              <a:rPr lang="ru-RU" sz="3200" b="1" dirty="0" smtClean="0"/>
              <a:t>.Промышленность.</a:t>
            </a:r>
          </a:p>
          <a:p>
            <a:pPr marL="0" indent="0">
              <a:buNone/>
            </a:pPr>
            <a:r>
              <a:rPr lang="ru-RU" sz="3200" b="1" dirty="0" smtClean="0"/>
              <a:t>5.Торговля.</a:t>
            </a:r>
          </a:p>
          <a:p>
            <a:pPr marL="0" indent="0">
              <a:buNone/>
            </a:pPr>
            <a:r>
              <a:rPr lang="ru-RU" sz="3200" b="1" dirty="0" smtClean="0"/>
              <a:t>6.Финансы.</a:t>
            </a:r>
          </a:p>
          <a:p>
            <a:pPr marL="0" indent="0">
              <a:buNone/>
            </a:pPr>
            <a:r>
              <a:rPr lang="ru-RU" sz="3200" b="1" dirty="0"/>
              <a:t>7</a:t>
            </a:r>
            <a:r>
              <a:rPr lang="ru-RU" sz="3200" b="1" dirty="0" smtClean="0"/>
              <a:t>.Итоги развития экономики России во второй половине XVIII века.</a:t>
            </a:r>
          </a:p>
          <a:p>
            <a:pPr marL="0" indent="0">
              <a:buNone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143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>
                <a:latin typeface="+mn-lt"/>
              </a:rPr>
              <a:t>1.Начало разложения феодально-крепостнической системы.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Разрушается натуральная замкнутость помещичьих и крестьянских хозяйств.</a:t>
            </a:r>
          </a:p>
          <a:p>
            <a:r>
              <a:rPr lang="ru-RU" b="1" dirty="0" smtClean="0"/>
              <a:t>Создается новая экономическая система, основанная на наемном труде.</a:t>
            </a:r>
          </a:p>
          <a:p>
            <a:r>
              <a:rPr lang="ru-RU" b="1" dirty="0" smtClean="0"/>
              <a:t>Крепостнические порядки тормозят развитие новых форм труда.</a:t>
            </a:r>
          </a:p>
          <a:p>
            <a:r>
              <a:rPr lang="ru-RU" b="1" dirty="0" smtClean="0"/>
              <a:t>Усилилось ограбление крестьянства помещиками и государством.</a:t>
            </a:r>
          </a:p>
          <a:p>
            <a:r>
              <a:rPr lang="ru-RU" b="1" dirty="0" smtClean="0"/>
              <a:t> Разорение и упадок крестьянских хозяйств-основы экономической системы страны.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1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1279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Новое и старое в экономике России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во второй половине XVIII века</a:t>
            </a:r>
            <a:r>
              <a:rPr lang="ru-RU" b="1" dirty="0" smtClean="0">
                <a:latin typeface="+mn-lt"/>
              </a:rPr>
              <a:t>.</a:t>
            </a:r>
            <a:br>
              <a:rPr lang="ru-RU" b="1" dirty="0" smtClean="0">
                <a:latin typeface="+mn-lt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i="1" u="sng" dirty="0" smtClean="0"/>
              <a:t>название отрасли экономики)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799838"/>
              </p:ext>
            </p:extLst>
          </p:nvPr>
        </p:nvGraphicFramePr>
        <p:xfrm>
          <a:off x="655320" y="3151505"/>
          <a:ext cx="105156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Черты</a:t>
                      </a:r>
                      <a:r>
                        <a:rPr lang="ru-RU" sz="4400" baseline="0" dirty="0" smtClean="0"/>
                        <a:t> капитализма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Черты феодализма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i="1" dirty="0" smtClean="0"/>
                        <a:t>содержание</a:t>
                      </a:r>
                      <a:endParaRPr lang="ru-RU" sz="3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/>
                        <a:t>содержание</a:t>
                      </a:r>
                      <a:endParaRPr lang="ru-RU" sz="3600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9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6" y="139656"/>
            <a:ext cx="10515600" cy="1350941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 </a:t>
            </a:r>
            <a:r>
              <a:rPr lang="ru-RU" sz="3600" b="1" i="1" u="sng" dirty="0" smtClean="0">
                <a:latin typeface="+mn-lt"/>
              </a:rPr>
              <a:t>2.Вольное </a:t>
            </a:r>
            <a:r>
              <a:rPr lang="ru-RU" sz="3600" b="1" i="1" u="sng" dirty="0">
                <a:latin typeface="+mn-lt"/>
              </a:rPr>
              <a:t>э</a:t>
            </a:r>
            <a:r>
              <a:rPr lang="ru-RU" sz="3600" b="1" i="1" u="sng" dirty="0" smtClean="0">
                <a:latin typeface="+mn-lt"/>
              </a:rPr>
              <a:t>кономическое общество </a:t>
            </a:r>
            <a:r>
              <a:rPr lang="ru-RU" sz="3600" b="1" i="1" u="sng" dirty="0" smtClean="0">
                <a:latin typeface="+mn-lt"/>
              </a:rPr>
              <a:t>1765год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>Цель: </a:t>
            </a:r>
            <a:r>
              <a:rPr lang="ru-RU" sz="2400" b="1" dirty="0" smtClean="0"/>
              <a:t>оказание помощи помещикам в освоении новейшего отечественного и зарубежного и опыта ведения хозяйства</a:t>
            </a:r>
            <a:r>
              <a:rPr lang="ru-RU" sz="2200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4" y="1346199"/>
            <a:ext cx="2936962" cy="419923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16400" y="1917701"/>
            <a:ext cx="7137400" cy="425926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«Господа члены Вольного Экономического Общества. Намерение Вами предпринятое к исправлению  земледелия и домостройства, весьма Нам приятно, а труды от него происходящие будут прямым доказательством Вашего  истинного усердия  и любви к своему Отечеству.»( из письма Екатерины </a:t>
            </a:r>
            <a:r>
              <a:rPr lang="en-US" b="1" dirty="0" smtClean="0"/>
              <a:t>II</a:t>
            </a:r>
            <a:r>
              <a:rPr lang="ru-RU" b="1" dirty="0" smtClean="0"/>
              <a:t> членам  Вольного экономического </a:t>
            </a:r>
            <a:r>
              <a:rPr lang="ru-RU" b="1" dirty="0"/>
              <a:t>о</a:t>
            </a:r>
            <a:r>
              <a:rPr lang="ru-RU" b="1" dirty="0" smtClean="0"/>
              <a:t>бщества).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2600" y="5588000"/>
            <a:ext cx="6088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Д.Г. Левицкий</a:t>
            </a:r>
          </a:p>
          <a:p>
            <a:r>
              <a:rPr lang="ru-RU" b="1" dirty="0"/>
              <a:t>Портрет Екатерины II</a:t>
            </a:r>
          </a:p>
          <a:p>
            <a:r>
              <a:rPr lang="ru-RU" b="1" dirty="0"/>
              <a:t>в виде законодательницы в храме богини Правосудия </a:t>
            </a:r>
          </a:p>
        </p:txBody>
      </p:sp>
    </p:spTree>
    <p:extLst>
      <p:ext uri="{BB962C8B-B14F-4D97-AF65-F5344CB8AC3E}">
        <p14:creationId xmlns:p14="http://schemas.microsoft.com/office/powerpoint/2010/main" val="42121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100" y="-2550491"/>
            <a:ext cx="9893300" cy="5631011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+mn-lt"/>
              </a:rPr>
              <a:t>Учредители Вольного экономического </a:t>
            </a:r>
            <a:r>
              <a:rPr lang="ru-RU" sz="3600" b="1" dirty="0">
                <a:latin typeface="+mn-lt"/>
              </a:rPr>
              <a:t>о</a:t>
            </a:r>
            <a:r>
              <a:rPr lang="ru-RU" sz="3600" b="1" dirty="0" smtClean="0">
                <a:latin typeface="+mn-lt"/>
              </a:rPr>
              <a:t>бщества</a:t>
            </a:r>
            <a:endParaRPr lang="ru-RU" sz="36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4801" y="2238702"/>
            <a:ext cx="4070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406116"/>
            <a:ext cx="321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</a:t>
            </a:r>
            <a:r>
              <a:rPr lang="ru-RU" b="1" dirty="0" smtClean="0"/>
              <a:t>. Рокотов</a:t>
            </a:r>
            <a:endParaRPr lang="ru-RU" b="1" dirty="0"/>
          </a:p>
          <a:p>
            <a:r>
              <a:rPr lang="ru-RU" b="1" dirty="0" smtClean="0"/>
              <a:t>Портрет </a:t>
            </a:r>
            <a:r>
              <a:rPr lang="ru-RU" b="1" dirty="0"/>
              <a:t>графа Г. Г. Орлова в латах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85277" y="5234863"/>
            <a:ext cx="2141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Неизвестный  художник Портрет </a:t>
            </a:r>
            <a:r>
              <a:rPr lang="ru-RU" b="1" dirty="0"/>
              <a:t>графа А.Р. </a:t>
            </a:r>
            <a:r>
              <a:rPr lang="ru-RU" b="1" dirty="0" smtClean="0"/>
              <a:t> Воронцова</a:t>
            </a:r>
            <a:endParaRPr lang="ru-RU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77" y="556845"/>
            <a:ext cx="3538926" cy="4678018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6845"/>
            <a:ext cx="3610337" cy="47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19" y="1240529"/>
            <a:ext cx="3639627" cy="2377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2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latin typeface="+mn-lt"/>
              </a:rPr>
              <a:t>3.Сельское </a:t>
            </a:r>
            <a:r>
              <a:rPr lang="ru-RU" sz="3600" b="1" i="1" u="sng" dirty="0" smtClean="0">
                <a:latin typeface="+mn-lt"/>
              </a:rPr>
              <a:t>хозяйство</a:t>
            </a:r>
            <a:endParaRPr lang="ru-RU" sz="3600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38263" y="4493579"/>
            <a:ext cx="3603048" cy="22557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951" y="231633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1.Крепостное право.</a:t>
            </a:r>
          </a:p>
          <a:p>
            <a:r>
              <a:rPr lang="ru-RU" sz="2800" b="1" dirty="0" smtClean="0"/>
              <a:t>2. Барщина </a:t>
            </a:r>
            <a:r>
              <a:rPr lang="ru-RU" sz="2800" b="1" dirty="0"/>
              <a:t>увеличилась </a:t>
            </a:r>
            <a:r>
              <a:rPr lang="ru-RU" sz="2800" b="1" dirty="0" smtClean="0"/>
              <a:t>до  4-6 дней</a:t>
            </a:r>
            <a:r>
              <a:rPr lang="ru-RU" sz="2800" b="1" dirty="0"/>
              <a:t>, оброк в 5 </a:t>
            </a:r>
            <a:r>
              <a:rPr lang="ru-RU" sz="2800" b="1" dirty="0" smtClean="0"/>
              <a:t>раз. </a:t>
            </a:r>
            <a:endParaRPr lang="ru-RU" sz="2800" b="1" dirty="0"/>
          </a:p>
          <a:p>
            <a:r>
              <a:rPr lang="ru-RU" sz="2800" b="1" dirty="0" smtClean="0"/>
              <a:t>3. Техника практически не применялась.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363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59" y="201627"/>
            <a:ext cx="3082610" cy="4770966"/>
          </a:xfrm>
          <a:prstGeom prst="rect">
            <a:avLst/>
          </a:prstGeom>
        </p:spPr>
      </p:pic>
      <p:pic>
        <p:nvPicPr>
          <p:cNvPr id="14" name="Picture 5" descr="005Крестьянин-отходник (плот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352641"/>
            <a:ext cx="3238500" cy="426808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73759" y="4984777"/>
            <a:ext cx="5421188" cy="1484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u="sng" dirty="0" smtClean="0"/>
              <a:t>Капиталистые крестьяне</a:t>
            </a:r>
            <a:r>
              <a:rPr lang="ru-RU" sz="2000" b="1" u="sng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32883" y="5181600"/>
            <a:ext cx="5630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 </a:t>
            </a:r>
            <a:r>
              <a:rPr lang="ru-RU" sz="2400" b="1" u="sng" dirty="0" smtClean="0"/>
              <a:t>Отходники</a:t>
            </a:r>
            <a:r>
              <a:rPr lang="ru-RU" sz="2400" b="1" dirty="0" smtClean="0"/>
              <a:t>. Среди </a:t>
            </a:r>
            <a:r>
              <a:rPr lang="ru-RU" sz="2400" b="1" dirty="0"/>
              <a:t>них преобладали выходцы из Ярославской, Тверской, Новгородской, С.-</a:t>
            </a:r>
            <a:r>
              <a:rPr lang="ru-RU" sz="2400" b="1" dirty="0" err="1"/>
              <a:t>Петерб</a:t>
            </a:r>
            <a:r>
              <a:rPr lang="ru-RU" sz="2400" b="1" dirty="0"/>
              <a:t>., Псковской губ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8062" y="1685925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50" y="5383351"/>
            <a:ext cx="3704910" cy="13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914</Words>
  <Application>Microsoft Office PowerPoint</Application>
  <PresentationFormat>Широкоэкранный</PresentationFormat>
  <Paragraphs>153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 </vt:lpstr>
      <vt:lpstr>Экономическое развитие России во второй половине  XVIII века</vt:lpstr>
      <vt:lpstr>ПЛАН </vt:lpstr>
      <vt:lpstr>1.Начало разложения феодально-крепостнической системы.</vt:lpstr>
      <vt:lpstr>Новое и старое в экономике России во второй половине XVIII века.  (название отрасли экономики) </vt:lpstr>
      <vt:lpstr> 2.Вольное экономическое общество 1765год Цель: оказание помощи помещикам в освоении новейшего отечественного и зарубежного и опыта ведения хозяйства.</vt:lpstr>
      <vt:lpstr>Учредители Вольного экономического общества</vt:lpstr>
      <vt:lpstr>3.Сельское хозяйство</vt:lpstr>
      <vt:lpstr>Презентация PowerPoint</vt:lpstr>
      <vt:lpstr>Презентация PowerPoint</vt:lpstr>
      <vt:lpstr>Новое и старое в экономике России во второй половине XVIII века. Сельское хозяйство</vt:lpstr>
      <vt:lpstr> 3.Промышленность</vt:lpstr>
      <vt:lpstr>Рост числа мануфактур за XVIIIвек </vt:lpstr>
      <vt:lpstr>      Сруб шахты XVIII века, найденный золотодобытчиками  в Алтайском крае  </vt:lpstr>
      <vt:lpstr>Новое и старое в экономике России во второй половине XVIII века. Промышленность</vt:lpstr>
      <vt:lpstr> 5. Торговля</vt:lpstr>
      <vt:lpstr>Новое и старое в экономике России во второй половине XVIII века. Торговля</vt:lpstr>
      <vt:lpstr>5. Финансы  Государственные расходы на содержание государственного аппарата - 50% бюджета. Содержание армии и флота - 40%бюджета. Внешние займы у голландских и генуэзских купцов под большие %</vt:lpstr>
      <vt:lpstr>Новое и старое в экономике России во второй половине XVIII века. Финансы</vt:lpstr>
      <vt:lpstr> </vt:lpstr>
      <vt:lpstr> Вопросы для повторения: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Экономическое развитие России во второй половине XVIII века</dc:title>
  <dc:creator>Olya</dc:creator>
  <cp:lastModifiedBy>Olya</cp:lastModifiedBy>
  <cp:revision>150</cp:revision>
  <cp:lastPrinted>2016-04-17T14:03:56Z</cp:lastPrinted>
  <dcterms:created xsi:type="dcterms:W3CDTF">2016-04-12T14:43:25Z</dcterms:created>
  <dcterms:modified xsi:type="dcterms:W3CDTF">2016-05-15T15:38:48Z</dcterms:modified>
</cp:coreProperties>
</file>