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64" r:id="rId4"/>
    <p:sldId id="265" r:id="rId5"/>
    <p:sldId id="259" r:id="rId6"/>
    <p:sldId id="260" r:id="rId7"/>
    <p:sldId id="266" r:id="rId8"/>
    <p:sldId id="270" r:id="rId9"/>
    <p:sldId id="271" r:id="rId10"/>
    <p:sldId id="261" r:id="rId11"/>
    <p:sldId id="262" r:id="rId12"/>
    <p:sldId id="272" r:id="rId13"/>
    <p:sldId id="273" r:id="rId14"/>
    <p:sldId id="274" r:id="rId15"/>
    <p:sldId id="275" r:id="rId16"/>
    <p:sldId id="276" r:id="rId17"/>
    <p:sldId id="277" r:id="rId18"/>
    <p:sldId id="263" r:id="rId19"/>
    <p:sldId id="269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84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A2281-1A87-4146-85E6-0F0B60761678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375EF-1472-4030-AC31-454465E1A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701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75EF-1472-4030-AC31-454465E1A48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98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nauka.com/12.APSN_2007/Economics/20517.doc.htm" TargetMode="External"/><Relationship Id="rId7" Type="http://schemas.openxmlformats.org/officeDocument/2006/relationships/hyperlink" Target="http://znaika.ru/synopsis_content/79f3a216a9ca6f0f518eb0e71ad8f8f46e585016f4e83c0a39244a/Vidy%20ekonomicheskih%20sistem.files/image002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mypresentation.ru/documents/96cc3a197797ae5efbe12ff6bb7d2ae5/img4.jpg" TargetMode="External"/><Relationship Id="rId5" Type="http://schemas.openxmlformats.org/officeDocument/2006/relationships/hyperlink" Target="https://upload.wikimedia.org/wikipedia/commons/thumb/9/97/EasternBloc_BasicMembersOnly_Rus.svg/250px-EasternBloc_BasicMembersOnly_Rus.svg.png" TargetMode="External"/><Relationship Id="rId4" Type="http://schemas.openxmlformats.org/officeDocument/2006/relationships/hyperlink" Target="https://icdn.lenta.ru/images/0000/0092/000000928876/detail_1358523141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dn.gumer.info/bibliotek_Buks/History/zagl_vsemist/12.php" TargetMode="External"/><Relationship Id="rId7" Type="http://schemas.openxmlformats.org/officeDocument/2006/relationships/hyperlink" Target="http://pics.livejournal.com/a_nikonov/pic/00025ww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russiapost.su/wp-content/uploads/2014/10/210.jpg" TargetMode="External"/><Relationship Id="rId5" Type="http://schemas.openxmlformats.org/officeDocument/2006/relationships/hyperlink" Target="http://www.stopfake.org/content/uploads/2015/06/117532-1716x700_c.jpg" TargetMode="External"/><Relationship Id="rId4" Type="http://schemas.openxmlformats.org/officeDocument/2006/relationships/hyperlink" Target="http://saratov-news.net/img/20140225/633b8e2b3ccf333625b918b51e9cd8cf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cons/cgi/online.cgi?req=doc;base=LAW;n=200850#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22300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Тема: </a:t>
            </a:r>
            <a:r>
              <a:rPr lang="ru-RU" dirty="0" smtClean="0"/>
              <a:t>Восточноевропейские страны после Второй мировой войны.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4840560"/>
          </a:xfrm>
        </p:spPr>
        <p:txBody>
          <a:bodyPr>
            <a:normAutofit lnSpcReduction="10000"/>
          </a:bodyPr>
          <a:lstStyle/>
          <a:p>
            <a:pPr marL="118872" indent="0" algn="ctr">
              <a:buNone/>
            </a:pPr>
            <a:endParaRPr lang="ru-RU" sz="3200" u="sng" dirty="0" smtClean="0"/>
          </a:p>
          <a:p>
            <a:pPr marL="118872" indent="0" algn="ctr">
              <a:buNone/>
            </a:pPr>
            <a:endParaRPr lang="ru-RU" sz="3200" u="sng" dirty="0"/>
          </a:p>
          <a:p>
            <a:pPr marL="118872" indent="0" algn="ctr">
              <a:buNone/>
            </a:pPr>
            <a:r>
              <a:rPr lang="ru-RU" sz="3200" u="sng" dirty="0" smtClean="0"/>
              <a:t>Презентация</a:t>
            </a:r>
            <a:r>
              <a:rPr lang="ru-RU" sz="3200" dirty="0" smtClean="0"/>
              <a:t> к интегрированному уроку истории и обществознания в 11 классе.</a:t>
            </a:r>
          </a:p>
          <a:p>
            <a:pPr marL="118872" indent="0" algn="ctr">
              <a:buNone/>
            </a:pPr>
            <a:r>
              <a:rPr lang="ru-RU" sz="3200" u="sng" dirty="0" smtClean="0"/>
              <a:t>УМК</a:t>
            </a:r>
            <a:r>
              <a:rPr lang="ru-RU" sz="3200" dirty="0" smtClean="0"/>
              <a:t>: О.В.Волобуев, М.В.Пономарев, В.А.Рогожкин. Всеобщая история </a:t>
            </a:r>
            <a:r>
              <a:rPr lang="en-US" sz="3200" dirty="0" smtClean="0"/>
              <a:t>XX</a:t>
            </a:r>
            <a:r>
              <a:rPr lang="ru-RU" sz="3200" dirty="0" smtClean="0"/>
              <a:t>- начало </a:t>
            </a:r>
            <a:r>
              <a:rPr lang="en-US" sz="3200" dirty="0" smtClean="0"/>
              <a:t>XXI</a:t>
            </a:r>
            <a:r>
              <a:rPr lang="ru-RU" sz="3200" dirty="0" smtClean="0"/>
              <a:t> века. 11 класс (базовый уровень).</a:t>
            </a:r>
          </a:p>
          <a:p>
            <a:pPr marL="118872" indent="0" algn="ctr">
              <a:buNone/>
            </a:pPr>
            <a:r>
              <a:rPr lang="ru-RU" sz="3200" u="sng" dirty="0" smtClean="0"/>
              <a:t>Автор</a:t>
            </a:r>
            <a:r>
              <a:rPr lang="ru-RU" sz="3200" dirty="0" smtClean="0"/>
              <a:t>: Прощина Юлия Васильевна</a:t>
            </a:r>
          </a:p>
          <a:p>
            <a:pPr marL="118872" indent="0" algn="ctr">
              <a:buNone/>
            </a:pPr>
            <a:r>
              <a:rPr lang="ru-RU" sz="3200" dirty="0"/>
              <a:t>у</a:t>
            </a:r>
            <a:r>
              <a:rPr lang="ru-RU" sz="3200" dirty="0" smtClean="0"/>
              <a:t>читель истории и обществознания.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2375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Советская экономика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к какому типу относится?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23" y="1484784"/>
            <a:ext cx="3428052" cy="4752527"/>
          </a:xfrm>
        </p:spPr>
      </p:pic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132856"/>
            <a:ext cx="4637966" cy="3478475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611560" y="188640"/>
            <a:ext cx="806489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ПЛАНОВАЯ или АДМИНИСТРАТИВНО-КОМАНДНАЯ ЭКОНОМИЧЕСКАЯ СИСТЕМА.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08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Как изменится схема в условиях рыночной экономики?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8" y="1556792"/>
            <a:ext cx="8843746" cy="4826442"/>
          </a:xfrm>
        </p:spPr>
      </p:pic>
    </p:spTree>
    <p:extLst>
      <p:ext uri="{BB962C8B-B14F-4D97-AF65-F5344CB8AC3E}">
        <p14:creationId xmlns:p14="http://schemas.microsoft.com/office/powerpoint/2010/main" val="291529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17892"/>
            <a:ext cx="4104456" cy="61798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600" dirty="0"/>
              <a:t>Выясним, насколько неэффективно работала такая экономическая модель</a:t>
            </a:r>
            <a:r>
              <a:rPr lang="ru-RU" sz="3600" dirty="0" smtClean="0"/>
              <a:t>?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(Работа с источником. </a:t>
            </a:r>
            <a:r>
              <a:rPr lang="ru-RU" sz="2400" dirty="0"/>
              <a:t>Феофанов Л. К. Факторы неэффективности советской экономики. )</a:t>
            </a:r>
          </a:p>
          <a:p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049"/>
            <a:ext cx="4606652" cy="642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Промежуточный вывод: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773936"/>
            <a:ext cx="4244280" cy="46238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Действительно, советская экономическая модель имела большое количество недостатков и экономические трудности могли быть причинами кризисных явлений в странах Восточной Европы,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18872" indent="0" algn="ctr">
              <a:buNone/>
            </a:pPr>
            <a:endParaRPr lang="ru-RU" sz="7200" dirty="0" smtClean="0"/>
          </a:p>
          <a:p>
            <a:pPr marL="118872" indent="0" algn="ctr">
              <a:buNone/>
            </a:pPr>
            <a:r>
              <a:rPr lang="ru-RU" sz="7200" dirty="0" smtClean="0"/>
              <a:t>НО … ?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06578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" y="1844824"/>
            <a:ext cx="9143999" cy="18002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118872" indent="0">
              <a:buNone/>
            </a:pPr>
            <a:r>
              <a:rPr lang="ru-RU" i="1" dirty="0" smtClean="0"/>
              <a:t>Югославия; Германия; Польша; Венгрия; Чехословакия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Рассмотрим конкретные кризисы в разных странах с целью выявления их всевозможных причин (работа с учебником).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429000"/>
            <a:ext cx="7219835" cy="29451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6245" y="6391802"/>
            <a:ext cx="200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«Пражская весна»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41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Сделаем вывод: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3672408" cy="52010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ru-RU" sz="3200" dirty="0" smtClean="0"/>
              <a:t>Какие причины привели к возникновению кризисных явлений в социально-политической жизни стран Восточной Европы?</a:t>
            </a:r>
            <a:endParaRPr lang="ru-RU" sz="3200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132856"/>
            <a:ext cx="4967001" cy="3356935"/>
          </a:xfrm>
        </p:spPr>
      </p:pic>
      <p:sp>
        <p:nvSpPr>
          <p:cNvPr id="3" name="TextBox 2"/>
          <p:cNvSpPr txBox="1"/>
          <p:nvPr/>
        </p:nvSpPr>
        <p:spPr>
          <a:xfrm>
            <a:off x="3995935" y="5586521"/>
            <a:ext cx="1916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Венгрия 1956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18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152400"/>
            <a:ext cx="8964488" cy="30605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>Как вы думаете, установление коммунистических режимов в странах Восточной Европы сыграло положительную или отрицательную роль в их развитии?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4038600" cy="2968752"/>
          </a:xfrm>
        </p:spPr>
        <p:txBody>
          <a:bodyPr>
            <a:noAutofit/>
          </a:bodyPr>
          <a:lstStyle/>
          <a:p>
            <a:pPr marL="118872" indent="0" algn="ctr">
              <a:buNone/>
            </a:pPr>
            <a:r>
              <a:rPr lang="ru-RU" sz="23900" dirty="0" smtClean="0">
                <a:solidFill>
                  <a:schemeClr val="bg1">
                    <a:lumMod val="50000"/>
                  </a:schemeClr>
                </a:solidFill>
              </a:rPr>
              <a:t>⁺</a:t>
            </a:r>
            <a:endParaRPr lang="ru-RU" sz="23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038600" cy="2968752"/>
          </a:xfrm>
        </p:spPr>
        <p:txBody>
          <a:bodyPr>
            <a:noAutofit/>
          </a:bodyPr>
          <a:lstStyle/>
          <a:p>
            <a:pPr marL="118872" indent="0" algn="ctr">
              <a:buNone/>
            </a:pPr>
            <a:r>
              <a:rPr lang="ru-RU" sz="16600" dirty="0" smtClean="0">
                <a:solidFill>
                  <a:schemeClr val="bg1">
                    <a:lumMod val="50000"/>
                  </a:schemeClr>
                </a:solidFill>
              </a:rPr>
              <a:t>−</a:t>
            </a:r>
            <a:endParaRPr lang="ru-RU" sz="16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6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152400"/>
            <a:ext cx="8964488" cy="2700536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solidFill>
                  <a:schemeClr val="tx1"/>
                </a:solidFill>
              </a:rPr>
              <a:t>ЭПИЛОГ. «…Жить </a:t>
            </a:r>
            <a:r>
              <a:rPr lang="ru-RU" sz="3200" b="0" dirty="0">
                <a:solidFill>
                  <a:schemeClr val="tx1"/>
                </a:solidFill>
              </a:rPr>
              <a:t>в страхе, действуя по указке, а не так, как в глубине души считаешь правильным, достойным, тяжкое бремя и для отдельного человека, и для социальной группы, и для всего народа. Поэтому избавление от такого страха приветствуется как воскрешение</a:t>
            </a:r>
            <a:r>
              <a:rPr lang="ru-RU" sz="3200" b="0" dirty="0" smtClean="0">
                <a:solidFill>
                  <a:schemeClr val="tx1"/>
                </a:solidFill>
              </a:rPr>
              <a:t>»</a:t>
            </a:r>
            <a:r>
              <a:rPr lang="en-US" sz="3200" b="0" dirty="0" smtClean="0">
                <a:solidFill>
                  <a:schemeClr val="tx1"/>
                </a:solidFill>
              </a:rPr>
              <a:t>*</a:t>
            </a:r>
            <a:r>
              <a:rPr lang="ru-RU" sz="3200" b="0" dirty="0" smtClean="0">
                <a:solidFill>
                  <a:schemeClr val="tx1"/>
                </a:solidFill>
              </a:rPr>
              <a:t>.</a:t>
            </a:r>
            <a:endParaRPr lang="ru-RU" sz="3200" b="0" dirty="0">
              <a:solidFill>
                <a:schemeClr val="tx1"/>
              </a:solidFill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996952"/>
            <a:ext cx="6480721" cy="3635794"/>
          </a:xfrm>
        </p:spPr>
      </p:pic>
      <p:sp>
        <p:nvSpPr>
          <p:cNvPr id="3" name="TextBox 2"/>
          <p:cNvSpPr txBox="1"/>
          <p:nvPr/>
        </p:nvSpPr>
        <p:spPr>
          <a:xfrm>
            <a:off x="179512" y="6597352"/>
            <a:ext cx="366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Берлинская стена. Со стороны ГДР.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8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Ссылки и источники информации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8712968" cy="5201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www.rusnauka.com/12.APSN_2007/Economics/20517.doc.htm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icdn.lenta.ru/images/0000/0092/000000928876/detail_1358523141.jpg</a:t>
            </a:r>
            <a:endParaRPr lang="ru-RU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upload.wikimedia.org/wikipedia/commons/thumb/9/97/EasternBloc_BasicMembersOnly_Rus.svg/250px-EasternBloc_BasicMembersOnly_Rus.svg.png</a:t>
            </a:r>
            <a:endParaRPr lang="ru-RU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mypresentation.ru/documents/96cc3a197797ae5efbe12ff6bb7d2ae5/img4.jpg</a:t>
            </a:r>
            <a:endParaRPr lang="ru-RU" dirty="0" smtClean="0"/>
          </a:p>
          <a:p>
            <a:r>
              <a:rPr lang="en-US" u="sng" dirty="0">
                <a:hlinkClick r:id="rId7"/>
              </a:rPr>
              <a:t>http://</a:t>
            </a:r>
            <a:r>
              <a:rPr lang="en-US" u="sng" dirty="0" smtClean="0">
                <a:hlinkClick r:id="rId7"/>
              </a:rPr>
              <a:t>znaika.ru/synopsis_content/79f3a216a9ca6f0f518eb0e71ad8f8f46e585016f4e83c0a39244a/Vidy%20ekonomicheskih%20sistem.files/image002.jpg</a:t>
            </a:r>
            <a:endParaRPr lang="ru-RU" u="sng" dirty="0" smtClean="0"/>
          </a:p>
          <a:p>
            <a:endParaRPr lang="ru-RU" u="sn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6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Ссылки и источники информации: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075240" cy="5273008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cdn.gumer.info/bibliotek_Buks/History/zagl_vsemist/12.php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saratov-news.net/img/20140225/633b8e2b3ccf333625b918b51e9cd8cf.jpg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www.stopfake.org/content/uploads/2015/06/117532-1716x700_c.jpg</a:t>
            </a:r>
            <a:endParaRPr lang="ru-RU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www.russiapost.su/wp-content/uploads/2014/10/210.jpg</a:t>
            </a:r>
            <a:endParaRPr lang="ru-RU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pics.livejournal.com/a_nikonov/pic/00025wwr</a:t>
            </a:r>
            <a:endParaRPr lang="ru-RU" dirty="0" smtClean="0"/>
          </a:p>
          <a:p>
            <a:r>
              <a:rPr lang="en-US" dirty="0" smtClean="0"/>
              <a:t>*</a:t>
            </a:r>
            <a:r>
              <a:rPr lang="ru-RU" dirty="0" smtClean="0"/>
              <a:t>Из </a:t>
            </a:r>
            <a:r>
              <a:rPr lang="ru-RU" dirty="0"/>
              <a:t>воспоминаний 3. </a:t>
            </a:r>
            <a:r>
              <a:rPr lang="ru-RU" dirty="0" err="1"/>
              <a:t>Млынаржа</a:t>
            </a:r>
            <a:r>
              <a:rPr lang="ru-RU" dirty="0"/>
              <a:t>, члена ЦК КПЧ, «Мороз ударил из Кремля». М., 1992. С. </a:t>
            </a:r>
            <a:r>
              <a:rPr lang="ru-RU" dirty="0" smtClean="0"/>
              <a:t>130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7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План.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244280" cy="5056984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1. Коммунисты приходят к власти в странах Восточной Европы.</a:t>
            </a:r>
          </a:p>
          <a:p>
            <a:r>
              <a:rPr lang="ru-RU" sz="3200" dirty="0" smtClean="0"/>
              <a:t>2. Советская экономическая модель развития.</a:t>
            </a:r>
          </a:p>
          <a:p>
            <a:r>
              <a:rPr lang="ru-RU" sz="3200" dirty="0" smtClean="0"/>
              <a:t>3.Кризисные явления в социалистических странах Европы.</a:t>
            </a:r>
            <a:endParaRPr lang="ru-RU" sz="3200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56242"/>
            <a:ext cx="4248472" cy="5785697"/>
          </a:xfrm>
        </p:spPr>
      </p:pic>
    </p:spTree>
    <p:extLst>
      <p:ext uri="{BB962C8B-B14F-4D97-AF65-F5344CB8AC3E}">
        <p14:creationId xmlns:p14="http://schemas.microsoft.com/office/powerpoint/2010/main" val="40251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r>
              <a:rPr lang="ru-RU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Данная презентация создана на территории РФ и защищена авторскими правами.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www.consultant.ru/cons/cgi/online.cgi?req=doc;base=LAW;n=200850#0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меня есть видео-доказательство создания данной презентации и я без предупреждения могу обратиться в </a:t>
            </a:r>
            <a:r>
              <a:rPr lang="ru-RU" dirty="0" smtClean="0"/>
              <a:t>суд.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5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4244280" cy="62091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Причины прихода к власти коммунистических партий в странах Восточной Европы:</a:t>
            </a:r>
          </a:p>
          <a:p>
            <a:r>
              <a:rPr lang="ru-RU" sz="3600" dirty="0" smtClean="0"/>
              <a:t>Стр.129 учебника. Выписать в тетрадь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56242"/>
            <a:ext cx="4248472" cy="5785697"/>
          </a:xfrm>
        </p:spPr>
      </p:pic>
    </p:spTree>
    <p:extLst>
      <p:ext uri="{BB962C8B-B14F-4D97-AF65-F5344CB8AC3E}">
        <p14:creationId xmlns:p14="http://schemas.microsoft.com/office/powerpoint/2010/main" val="410183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1" y="188640"/>
            <a:ext cx="4495799" cy="6264696"/>
          </a:xfrm>
        </p:spPr>
        <p:txBody>
          <a:bodyPr>
            <a:noAutofit/>
          </a:bodyPr>
          <a:lstStyle/>
          <a:p>
            <a:r>
              <a:rPr lang="ru-RU" sz="3600" dirty="0" smtClean="0"/>
              <a:t>1. Активное участие левых партий в движении Сопротивления.</a:t>
            </a:r>
          </a:p>
          <a:p>
            <a:r>
              <a:rPr lang="ru-RU" sz="3600" dirty="0" smtClean="0"/>
              <a:t>2. Ослабление правых сил после разгрома фашизма.</a:t>
            </a:r>
          </a:p>
          <a:p>
            <a:r>
              <a:rPr lang="ru-RU" sz="3600" dirty="0" smtClean="0"/>
              <a:t>3. Поддержка левых партий со стороны Советского Союза.</a:t>
            </a:r>
            <a:endParaRPr lang="ru-RU" sz="3600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56242"/>
            <a:ext cx="4248472" cy="5785697"/>
          </a:xfrm>
        </p:spPr>
      </p:pic>
    </p:spTree>
    <p:extLst>
      <p:ext uri="{BB962C8B-B14F-4D97-AF65-F5344CB8AC3E}">
        <p14:creationId xmlns:p14="http://schemas.microsoft.com/office/powerpoint/2010/main" val="24437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152400"/>
            <a:ext cx="8964488" cy="30605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>Как вы думаете, установление коммунистических режимов в странах Восточной Европы сыграло положительную или отрицательную роль в их развитии?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4038600" cy="2968752"/>
          </a:xfrm>
        </p:spPr>
        <p:txBody>
          <a:bodyPr>
            <a:noAutofit/>
          </a:bodyPr>
          <a:lstStyle/>
          <a:p>
            <a:pPr marL="118872" indent="0" algn="ctr">
              <a:buNone/>
            </a:pPr>
            <a:r>
              <a:rPr lang="ru-RU" sz="23900" dirty="0" smtClean="0">
                <a:solidFill>
                  <a:schemeClr val="bg1">
                    <a:lumMod val="50000"/>
                  </a:schemeClr>
                </a:solidFill>
              </a:rPr>
              <a:t>⁺</a:t>
            </a:r>
            <a:endParaRPr lang="ru-RU" sz="23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038600" cy="2968752"/>
          </a:xfrm>
        </p:spPr>
        <p:txBody>
          <a:bodyPr>
            <a:noAutofit/>
          </a:bodyPr>
          <a:lstStyle/>
          <a:p>
            <a:pPr marL="118872" indent="0" algn="ctr">
              <a:buNone/>
            </a:pPr>
            <a:r>
              <a:rPr lang="ru-RU" sz="16600" dirty="0" smtClean="0">
                <a:solidFill>
                  <a:schemeClr val="bg1">
                    <a:lumMod val="50000"/>
                  </a:schemeClr>
                </a:solidFill>
              </a:rPr>
              <a:t>−</a:t>
            </a:r>
            <a:endParaRPr lang="ru-RU" sz="16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31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Учебник стр. 130. Выписываем…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Положительные последствия: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Отрицательные последствия: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98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Учебник стр. 130. Выписываем…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Положительные последствия:</a:t>
            </a:r>
          </a:p>
          <a:p>
            <a:r>
              <a:rPr lang="ru-RU" dirty="0" smtClean="0"/>
              <a:t>1. Быстрое послевоенное восстановление.</a:t>
            </a:r>
          </a:p>
          <a:p>
            <a:r>
              <a:rPr lang="ru-RU" dirty="0" smtClean="0"/>
              <a:t>2. Создание отраслей тяжелой промышленности.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Отрицательные последствия:</a:t>
            </a:r>
          </a:p>
          <a:p>
            <a:r>
              <a:rPr lang="ru-RU" dirty="0" smtClean="0"/>
              <a:t>1. Кризисы, вызванные неэффективностью советской экономической модели.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4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Работа с дополнительным  источником</a:t>
            </a:r>
            <a:r>
              <a:rPr lang="ru-RU" sz="4900" dirty="0">
                <a:solidFill>
                  <a:schemeClr val="tx1"/>
                </a:solidFill>
              </a:rPr>
              <a:t>. </a:t>
            </a:r>
            <a:r>
              <a:rPr lang="ru-RU" sz="3600" dirty="0" err="1" smtClean="0">
                <a:solidFill>
                  <a:schemeClr val="tx1"/>
                </a:solidFill>
              </a:rPr>
              <a:t>Загладин</a:t>
            </a:r>
            <a:r>
              <a:rPr lang="ru-RU" sz="3600" dirty="0" smtClean="0">
                <a:solidFill>
                  <a:schemeClr val="tx1"/>
                </a:solidFill>
              </a:rPr>
              <a:t> Н.В. </a:t>
            </a:r>
            <a:r>
              <a:rPr lang="ru-RU" sz="3600" dirty="0">
                <a:solidFill>
                  <a:schemeClr val="tx1"/>
                </a:solidFill>
              </a:rPr>
              <a:t>Всемирная история: XX век. Учебник для школьников 10—11 классов 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Найдите последствия установления коммунистических режимов в странах Восточной Европы. Дайте оценку этим последствиям.</a:t>
            </a:r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13990"/>
            <a:ext cx="4038600" cy="2742882"/>
          </a:xfrm>
        </p:spPr>
      </p:pic>
    </p:spTree>
    <p:extLst>
      <p:ext uri="{BB962C8B-B14F-4D97-AF65-F5344CB8AC3E}">
        <p14:creationId xmlns:p14="http://schemas.microsoft.com/office/powerpoint/2010/main" val="24613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Работа с дополнительным источником</a:t>
            </a:r>
            <a:r>
              <a:rPr lang="ru-RU" sz="4900" dirty="0">
                <a:solidFill>
                  <a:schemeClr val="tx1"/>
                </a:solidFill>
              </a:rPr>
              <a:t>. </a:t>
            </a:r>
            <a:r>
              <a:rPr lang="ru-RU" sz="3600" dirty="0" err="1" smtClean="0">
                <a:solidFill>
                  <a:schemeClr val="tx1"/>
                </a:solidFill>
              </a:rPr>
              <a:t>Загладин</a:t>
            </a:r>
            <a:r>
              <a:rPr lang="ru-RU" sz="3600" dirty="0" smtClean="0">
                <a:solidFill>
                  <a:schemeClr val="tx1"/>
                </a:solidFill>
              </a:rPr>
              <a:t> Н.В. </a:t>
            </a:r>
            <a:r>
              <a:rPr lang="ru-RU" sz="3600" dirty="0">
                <a:solidFill>
                  <a:schemeClr val="tx1"/>
                </a:solidFill>
              </a:rPr>
              <a:t>Всемирная история: XX век. Учебник для школьников 10—11 классов 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u="sng" dirty="0" smtClean="0"/>
              <a:t>Отрицательные последствия:</a:t>
            </a:r>
          </a:p>
          <a:p>
            <a:r>
              <a:rPr lang="ru-RU" dirty="0" smtClean="0"/>
              <a:t>Создание гигантов индустрии было нерационально в тех условиях.</a:t>
            </a:r>
          </a:p>
          <a:p>
            <a:r>
              <a:rPr lang="ru-RU" u="sng" dirty="0" smtClean="0"/>
              <a:t>Уровень жизни ниже</a:t>
            </a:r>
            <a:r>
              <a:rPr lang="ru-RU" dirty="0" smtClean="0"/>
              <a:t>, чем  в соседних странах с рыночной экономикой.</a:t>
            </a:r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13990"/>
            <a:ext cx="4038600" cy="2742882"/>
          </a:xfrm>
        </p:spPr>
      </p:pic>
    </p:spTree>
    <p:extLst>
      <p:ext uri="{BB962C8B-B14F-4D97-AF65-F5344CB8AC3E}">
        <p14:creationId xmlns:p14="http://schemas.microsoft.com/office/powerpoint/2010/main" val="12206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2336</TotalTime>
  <Words>576</Words>
  <Application>Microsoft Office PowerPoint</Application>
  <PresentationFormat>Экран (4:3)</PresentationFormat>
  <Paragraphs>75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Модульная</vt:lpstr>
      <vt:lpstr>Тема: Восточноевропейские страны после Второй мировой войны.</vt:lpstr>
      <vt:lpstr>План.</vt:lpstr>
      <vt:lpstr>Презентация PowerPoint</vt:lpstr>
      <vt:lpstr>Презентация PowerPoint</vt:lpstr>
      <vt:lpstr>Как вы думаете, установление коммунистических режимов в странах Восточной Европы сыграло положительную или отрицательную роль в их развитии?</vt:lpstr>
      <vt:lpstr>Учебник стр. 130. Выписываем…</vt:lpstr>
      <vt:lpstr>Учебник стр. 130. Выписываем…</vt:lpstr>
      <vt:lpstr>Работа с дополнительным  источником. Загладин Н.В. Всемирная история: XX век. Учебник для школьников 10—11 классов . </vt:lpstr>
      <vt:lpstr>Работа с дополнительным источником. Загладин Н.В. Всемирная история: XX век. Учебник для школьников 10—11 классов . </vt:lpstr>
      <vt:lpstr>Советская экономика  к какому типу относится?</vt:lpstr>
      <vt:lpstr>Как изменится схема в условиях рыночной экономики?</vt:lpstr>
      <vt:lpstr>Презентация PowerPoint</vt:lpstr>
      <vt:lpstr>Промежуточный вывод: </vt:lpstr>
      <vt:lpstr>Рассмотрим конкретные кризисы в разных странах с целью выявления их всевозможных причин (работа с учебником).</vt:lpstr>
      <vt:lpstr>Сделаем вывод:</vt:lpstr>
      <vt:lpstr>Как вы думаете, установление коммунистических режимов в странах Восточной Европы сыграло положительную или отрицательную роль в их развитии?</vt:lpstr>
      <vt:lpstr>ЭПИЛОГ. «…Жить в страхе, действуя по указке, а не так, как в глубине души считаешь правильным, достойным, тяжкое бремя и для отдельного человека, и для социальной группы, и для всего народа. Поэтому избавление от такого страха приветствуется как воскрешение»*.</vt:lpstr>
      <vt:lpstr>Ссылки и источники информации:</vt:lpstr>
      <vt:lpstr>Ссылки и источники информации:</vt:lpstr>
      <vt:lpstr>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Послевоенное развитие стран Восточной Европы.</dc:title>
  <dc:creator>1</dc:creator>
  <cp:lastModifiedBy>1</cp:lastModifiedBy>
  <cp:revision>51</cp:revision>
  <dcterms:created xsi:type="dcterms:W3CDTF">2016-11-03T10:41:05Z</dcterms:created>
  <dcterms:modified xsi:type="dcterms:W3CDTF">2016-11-09T10:49:35Z</dcterms:modified>
</cp:coreProperties>
</file>