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04" r:id="rId3"/>
    <p:sldId id="305" r:id="rId4"/>
    <p:sldId id="306" r:id="rId5"/>
    <p:sldId id="315" r:id="rId6"/>
    <p:sldId id="279" r:id="rId7"/>
    <p:sldId id="309" r:id="rId8"/>
    <p:sldId id="286" r:id="rId9"/>
    <p:sldId id="281" r:id="rId10"/>
    <p:sldId id="290" r:id="rId11"/>
    <p:sldId id="308" r:id="rId12"/>
    <p:sldId id="282" r:id="rId13"/>
    <p:sldId id="285" r:id="rId14"/>
    <p:sldId id="280" r:id="rId15"/>
    <p:sldId id="283" r:id="rId16"/>
    <p:sldId id="303" r:id="rId17"/>
    <p:sldId id="278" r:id="rId18"/>
    <p:sldId id="273" r:id="rId19"/>
    <p:sldId id="291" r:id="rId20"/>
    <p:sldId id="317" r:id="rId21"/>
    <p:sldId id="288" r:id="rId22"/>
    <p:sldId id="310" r:id="rId23"/>
    <p:sldId id="272" r:id="rId24"/>
    <p:sldId id="293" r:id="rId25"/>
    <p:sldId id="292" r:id="rId26"/>
    <p:sldId id="294" r:id="rId27"/>
    <p:sldId id="295" r:id="rId28"/>
    <p:sldId id="296" r:id="rId29"/>
    <p:sldId id="311" r:id="rId30"/>
    <p:sldId id="297" r:id="rId31"/>
    <p:sldId id="298" r:id="rId32"/>
    <p:sldId id="300" r:id="rId33"/>
    <p:sldId id="299" r:id="rId34"/>
    <p:sldId id="301" r:id="rId35"/>
    <p:sldId id="313" r:id="rId36"/>
    <p:sldId id="262" r:id="rId37"/>
    <p:sldId id="307" r:id="rId38"/>
    <p:sldId id="314"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mn-cs"/>
      </a:defRPr>
    </a:lvl1pPr>
    <a:lvl2pPr marL="457200" algn="l" rtl="0" eaLnBrk="0" fontAlgn="base" hangingPunct="0">
      <a:spcBef>
        <a:spcPct val="0"/>
      </a:spcBef>
      <a:spcAft>
        <a:spcPct val="0"/>
      </a:spcAft>
      <a:defRPr kern="1200">
        <a:solidFill>
          <a:schemeClr val="tx1"/>
        </a:solidFill>
        <a:latin typeface="Arial" charset="0"/>
        <a:ea typeface="Arial" charset="0"/>
        <a:cs typeface="+mn-cs"/>
      </a:defRPr>
    </a:lvl2pPr>
    <a:lvl3pPr marL="914400" algn="l" rtl="0" eaLnBrk="0" fontAlgn="base" hangingPunct="0">
      <a:spcBef>
        <a:spcPct val="0"/>
      </a:spcBef>
      <a:spcAft>
        <a:spcPct val="0"/>
      </a:spcAft>
      <a:defRPr kern="1200">
        <a:solidFill>
          <a:schemeClr val="tx1"/>
        </a:solidFill>
        <a:latin typeface="Arial" charset="0"/>
        <a:ea typeface="Arial" charset="0"/>
        <a:cs typeface="+mn-cs"/>
      </a:defRPr>
    </a:lvl3pPr>
    <a:lvl4pPr marL="1371600" algn="l" rtl="0" eaLnBrk="0" fontAlgn="base" hangingPunct="0">
      <a:spcBef>
        <a:spcPct val="0"/>
      </a:spcBef>
      <a:spcAft>
        <a:spcPct val="0"/>
      </a:spcAft>
      <a:defRPr kern="1200">
        <a:solidFill>
          <a:schemeClr val="tx1"/>
        </a:solidFill>
        <a:latin typeface="Arial" charset="0"/>
        <a:ea typeface="Arial" charset="0"/>
        <a:cs typeface="+mn-cs"/>
      </a:defRPr>
    </a:lvl4pPr>
    <a:lvl5pPr marL="1828800" algn="l" rtl="0" eaLnBrk="0" fontAlgn="base" hangingPunct="0">
      <a:spcBef>
        <a:spcPct val="0"/>
      </a:spcBef>
      <a:spcAft>
        <a:spcPct val="0"/>
      </a:spcAft>
      <a:defRPr kern="1200">
        <a:solidFill>
          <a:schemeClr val="tx1"/>
        </a:solidFill>
        <a:latin typeface="Arial" charset="0"/>
        <a:ea typeface="Arial" charset="0"/>
        <a:cs typeface="+mn-cs"/>
      </a:defRPr>
    </a:lvl5pPr>
    <a:lvl6pPr marL="2286000" algn="l" defTabSz="457200" rtl="0" eaLnBrk="1" latinLnBrk="0" hangingPunct="1">
      <a:defRPr kern="1200">
        <a:solidFill>
          <a:schemeClr val="tx1"/>
        </a:solidFill>
        <a:latin typeface="Arial" charset="0"/>
        <a:ea typeface="Arial" charset="0"/>
        <a:cs typeface="+mn-cs"/>
      </a:defRPr>
    </a:lvl6pPr>
    <a:lvl7pPr marL="2743200" algn="l" defTabSz="457200" rtl="0" eaLnBrk="1" latinLnBrk="0" hangingPunct="1">
      <a:defRPr kern="1200">
        <a:solidFill>
          <a:schemeClr val="tx1"/>
        </a:solidFill>
        <a:latin typeface="Arial" charset="0"/>
        <a:ea typeface="Arial" charset="0"/>
        <a:cs typeface="+mn-cs"/>
      </a:defRPr>
    </a:lvl7pPr>
    <a:lvl8pPr marL="3200400" algn="l" defTabSz="457200" rtl="0" eaLnBrk="1" latinLnBrk="0" hangingPunct="1">
      <a:defRPr kern="1200">
        <a:solidFill>
          <a:schemeClr val="tx1"/>
        </a:solidFill>
        <a:latin typeface="Arial" charset="0"/>
        <a:ea typeface="Arial" charset="0"/>
        <a:cs typeface="+mn-cs"/>
      </a:defRPr>
    </a:lvl8pPr>
    <a:lvl9pPr marL="3657600" algn="l" defTabSz="457200" rtl="0" eaLnBrk="1" latinLnBrk="0" hangingPunct="1">
      <a:defRPr kern="1200">
        <a:solidFill>
          <a:schemeClr val="tx1"/>
        </a:solidFill>
        <a:latin typeface="Arial" charset="0"/>
        <a:ea typeface="Arial"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BDBD1"/>
    <a:srgbClr val="E9EDDF"/>
    <a:srgbClr val="CCFFFF"/>
    <a:srgbClr val="CCFF99"/>
    <a:srgbClr val="0000FF"/>
    <a:srgbClr val="FFFFCC"/>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0" autoAdjust="0"/>
    <p:restoredTop sz="94600"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ru-RU"/>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ru-RU"/>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ru-RU"/>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E57A32B-9F86-2C4F-B5F2-BCDEA0277A9E}" type="slidenum">
              <a:rPr lang="ru-RU"/>
              <a:pPr/>
              <a:t>‹#›</a:t>
            </a:fld>
            <a:endParaRPr lang="ru-RU"/>
          </a:p>
        </p:txBody>
      </p:sp>
    </p:spTree>
    <p:extLst>
      <p:ext uri="{BB962C8B-B14F-4D97-AF65-F5344CB8AC3E}">
        <p14:creationId xmlns:p14="http://schemas.microsoft.com/office/powerpoint/2010/main" val="1914496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ru-RU"/>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ru-RU"/>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B24C4C2-E1FB-A04A-B03C-0688B69FE9B0}" type="slidenum">
              <a:rPr lang="ru-RU"/>
              <a:pPr/>
              <a:t>‹#›</a:t>
            </a:fld>
            <a:endParaRPr lang="ru-RU"/>
          </a:p>
        </p:txBody>
      </p:sp>
    </p:spTree>
    <p:extLst>
      <p:ext uri="{BB962C8B-B14F-4D97-AF65-F5344CB8AC3E}">
        <p14:creationId xmlns:p14="http://schemas.microsoft.com/office/powerpoint/2010/main" val="1248969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mn-cs"/>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mn-cs"/>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24C4C2-E1FB-A04A-B03C-0688B69FE9B0}" type="slidenum">
              <a:rPr lang="ru-RU" smtClean="0"/>
              <a:pPr/>
              <a:t>7</a:t>
            </a:fld>
            <a:endParaRPr lang="ru-RU"/>
          </a:p>
        </p:txBody>
      </p:sp>
    </p:spTree>
    <p:extLst>
      <p:ext uri="{BB962C8B-B14F-4D97-AF65-F5344CB8AC3E}">
        <p14:creationId xmlns:p14="http://schemas.microsoft.com/office/powerpoint/2010/main" val="2125242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905000"/>
            <a:ext cx="6248400" cy="2438400"/>
          </a:xfrm>
        </p:spPr>
        <p:txBody>
          <a:bodyPr/>
          <a:lstStyle>
            <a:lvl1pPr>
              <a:defRPr sz="5400"/>
            </a:lvl1pPr>
          </a:lstStyle>
          <a:p>
            <a:r>
              <a:rPr lang="ru-RU"/>
              <a:t>Образец заголовка</a:t>
            </a:r>
          </a:p>
        </p:txBody>
      </p:sp>
      <p:sp>
        <p:nvSpPr>
          <p:cNvPr id="3075" name="Rectangle 3"/>
          <p:cNvSpPr>
            <a:spLocks noGrp="1" noChangeArrowheads="1"/>
          </p:cNvSpPr>
          <p:nvPr>
            <p:ph type="subTitle" idx="1"/>
          </p:nvPr>
        </p:nvSpPr>
        <p:spPr>
          <a:xfrm>
            <a:off x="1066800" y="4419600"/>
            <a:ext cx="6140450" cy="609600"/>
          </a:xfrm>
        </p:spPr>
        <p:txBody>
          <a:bodyPr/>
          <a:lstStyle>
            <a:lvl1pPr marL="0" indent="0">
              <a:buFontTx/>
              <a:buNone/>
              <a:defRPr sz="3200"/>
            </a:lvl1pPr>
          </a:lstStyle>
          <a:p>
            <a:r>
              <a:rPr lang="ru-RU"/>
              <a:t>Образец подзаголовка</a:t>
            </a:r>
          </a:p>
        </p:txBody>
      </p:sp>
      <p:sp>
        <p:nvSpPr>
          <p:cNvPr id="4" name="Rectangle 4"/>
          <p:cNvSpPr>
            <a:spLocks noGrp="1" noChangeArrowheads="1"/>
          </p:cNvSpPr>
          <p:nvPr>
            <p:ph type="dt" sz="half" idx="10"/>
          </p:nvPr>
        </p:nvSpPr>
        <p:spPr>
          <a:xfrm>
            <a:off x="1066800" y="6248400"/>
            <a:ext cx="1905000" cy="457200"/>
          </a:xfrm>
        </p:spPr>
        <p:txBody>
          <a:bodyPr/>
          <a:lstStyle>
            <a:lvl1pPr>
              <a:defRPr/>
            </a:lvl1pPr>
          </a:lstStyle>
          <a:p>
            <a:pPr>
              <a:defRPr/>
            </a:pPr>
            <a:endParaRPr lang="ru-RU"/>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6" name="Rectangle 6"/>
          <p:cNvSpPr>
            <a:spLocks noGrp="1" noChangeArrowheads="1"/>
          </p:cNvSpPr>
          <p:nvPr>
            <p:ph type="sldNum" sz="quarter" idx="12"/>
          </p:nvPr>
        </p:nvSpPr>
        <p:spPr>
          <a:xfrm>
            <a:off x="6172200" y="6248400"/>
            <a:ext cx="1752600" cy="457200"/>
          </a:xfrm>
        </p:spPr>
        <p:txBody>
          <a:bodyPr/>
          <a:lstStyle>
            <a:lvl1pPr>
              <a:defRPr sz="1000"/>
            </a:lvl1pPr>
          </a:lstStyle>
          <a:p>
            <a:fld id="{F5F16CBD-7B3F-5E45-9062-C034A55141EA}" type="slidenum">
              <a:rPr lang="ru-RU"/>
              <a:pPr/>
              <a:t>‹#›</a:t>
            </a:fld>
            <a:endParaRPr lang="ru-RU"/>
          </a:p>
        </p:txBody>
      </p:sp>
    </p:spTree>
    <p:extLst>
      <p:ext uri="{BB962C8B-B14F-4D97-AF65-F5344CB8AC3E}">
        <p14:creationId xmlns:p14="http://schemas.microsoft.com/office/powerpoint/2010/main" val="18366611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8797126-2737-6B4F-849E-192B2EEE813C}" type="slidenum">
              <a:rPr lang="ru-RU"/>
              <a:pPr/>
              <a:t>‹#›</a:t>
            </a:fld>
            <a:endParaRPr lang="ru-RU"/>
          </a:p>
        </p:txBody>
      </p:sp>
    </p:spTree>
    <p:extLst>
      <p:ext uri="{BB962C8B-B14F-4D97-AF65-F5344CB8AC3E}">
        <p14:creationId xmlns:p14="http://schemas.microsoft.com/office/powerpoint/2010/main" val="233511017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172200" y="838200"/>
            <a:ext cx="175260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838200"/>
            <a:ext cx="510540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901E710-BF9E-2547-876E-9C0093EE8C28}" type="slidenum">
              <a:rPr lang="ru-RU"/>
              <a:pPr/>
              <a:t>‹#›</a:t>
            </a:fld>
            <a:endParaRPr lang="ru-RU"/>
          </a:p>
        </p:txBody>
      </p:sp>
    </p:spTree>
    <p:extLst>
      <p:ext uri="{BB962C8B-B14F-4D97-AF65-F5344CB8AC3E}">
        <p14:creationId xmlns:p14="http://schemas.microsoft.com/office/powerpoint/2010/main" val="38989941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DBC3575-DDBB-2C44-8038-930293821ED2}" type="slidenum">
              <a:rPr lang="ru-RU"/>
              <a:pPr/>
              <a:t>‹#›</a:t>
            </a:fld>
            <a:endParaRPr lang="ru-RU"/>
          </a:p>
        </p:txBody>
      </p:sp>
    </p:spTree>
    <p:extLst>
      <p:ext uri="{BB962C8B-B14F-4D97-AF65-F5344CB8AC3E}">
        <p14:creationId xmlns:p14="http://schemas.microsoft.com/office/powerpoint/2010/main" val="378504239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ED0ADD7-FE9F-3C43-A488-7A4CA03D9D47}" type="slidenum">
              <a:rPr lang="ru-RU"/>
              <a:pPr/>
              <a:t>‹#›</a:t>
            </a:fld>
            <a:endParaRPr lang="ru-RU"/>
          </a:p>
        </p:txBody>
      </p:sp>
    </p:spTree>
    <p:extLst>
      <p:ext uri="{BB962C8B-B14F-4D97-AF65-F5344CB8AC3E}">
        <p14:creationId xmlns:p14="http://schemas.microsoft.com/office/powerpoint/2010/main" val="33483151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4958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7984418-635C-844C-BB61-5D633C1661C7}" type="slidenum">
              <a:rPr lang="ru-RU"/>
              <a:pPr/>
              <a:t>‹#›</a:t>
            </a:fld>
            <a:endParaRPr lang="ru-RU"/>
          </a:p>
        </p:txBody>
      </p:sp>
    </p:spTree>
    <p:extLst>
      <p:ext uri="{BB962C8B-B14F-4D97-AF65-F5344CB8AC3E}">
        <p14:creationId xmlns:p14="http://schemas.microsoft.com/office/powerpoint/2010/main" val="49798741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A47CADAE-3C4B-E74C-8AA8-A98421C42535}" type="slidenum">
              <a:rPr lang="ru-RU"/>
              <a:pPr/>
              <a:t>‹#›</a:t>
            </a:fld>
            <a:endParaRPr lang="ru-RU"/>
          </a:p>
        </p:txBody>
      </p:sp>
    </p:spTree>
    <p:extLst>
      <p:ext uri="{BB962C8B-B14F-4D97-AF65-F5344CB8AC3E}">
        <p14:creationId xmlns:p14="http://schemas.microsoft.com/office/powerpoint/2010/main" val="45121340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B596BD6A-798D-C542-8B57-DAEA9DC1DD31}" type="slidenum">
              <a:rPr lang="ru-RU"/>
              <a:pPr/>
              <a:t>‹#›</a:t>
            </a:fld>
            <a:endParaRPr lang="ru-RU"/>
          </a:p>
        </p:txBody>
      </p:sp>
    </p:spTree>
    <p:extLst>
      <p:ext uri="{BB962C8B-B14F-4D97-AF65-F5344CB8AC3E}">
        <p14:creationId xmlns:p14="http://schemas.microsoft.com/office/powerpoint/2010/main" val="188701296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5DD9EFCB-3583-004C-9BE0-2F65AE84D9BB}" type="slidenum">
              <a:rPr lang="ru-RU"/>
              <a:pPr/>
              <a:t>‹#›</a:t>
            </a:fld>
            <a:endParaRPr lang="ru-RU"/>
          </a:p>
        </p:txBody>
      </p:sp>
    </p:spTree>
    <p:extLst>
      <p:ext uri="{BB962C8B-B14F-4D97-AF65-F5344CB8AC3E}">
        <p14:creationId xmlns:p14="http://schemas.microsoft.com/office/powerpoint/2010/main" val="37610002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991073D-77AD-A845-8D47-B1B2EFD00152}" type="slidenum">
              <a:rPr lang="ru-RU"/>
              <a:pPr/>
              <a:t>‹#›</a:t>
            </a:fld>
            <a:endParaRPr lang="ru-RU"/>
          </a:p>
        </p:txBody>
      </p:sp>
    </p:spTree>
    <p:extLst>
      <p:ext uri="{BB962C8B-B14F-4D97-AF65-F5344CB8AC3E}">
        <p14:creationId xmlns:p14="http://schemas.microsoft.com/office/powerpoint/2010/main" val="339611735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44FC1D9-9306-AE43-9674-D1F1F3AF2010}" type="slidenum">
              <a:rPr lang="ru-RU"/>
              <a:pPr/>
              <a:t>‹#›</a:t>
            </a:fld>
            <a:endParaRPr lang="ru-RU"/>
          </a:p>
        </p:txBody>
      </p:sp>
    </p:spTree>
    <p:extLst>
      <p:ext uri="{BB962C8B-B14F-4D97-AF65-F5344CB8AC3E}">
        <p14:creationId xmlns:p14="http://schemas.microsoft.com/office/powerpoint/2010/main" val="32291958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838200"/>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914400" y="2209800"/>
            <a:ext cx="701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15240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a typeface="+mn-ea"/>
              </a:defRPr>
            </a:lvl1pPr>
          </a:lstStyle>
          <a:p>
            <a:pPr>
              <a:defRPr/>
            </a:pPr>
            <a:endParaRPr lang="ru-RU"/>
          </a:p>
        </p:txBody>
      </p:sp>
      <p:sp>
        <p:nvSpPr>
          <p:cNvPr id="1029" name="Rectangle 5"/>
          <p:cNvSpPr>
            <a:spLocks noGrp="1" noChangeArrowheads="1"/>
          </p:cNvSpPr>
          <p:nvPr>
            <p:ph type="ftr" sz="quarter" idx="3"/>
          </p:nvPr>
        </p:nvSpPr>
        <p:spPr bwMode="auto">
          <a:xfrm>
            <a:off x="29718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a typeface="+mn-ea"/>
              </a:defRPr>
            </a:lvl1pPr>
          </a:lstStyle>
          <a:p>
            <a:pPr>
              <a:defRPr/>
            </a:pPr>
            <a:endParaRPr lang="ru-RU"/>
          </a:p>
        </p:txBody>
      </p:sp>
      <p:sp>
        <p:nvSpPr>
          <p:cNvPr id="1030" name="Rectangle 6"/>
          <p:cNvSpPr>
            <a:spLocks noGrp="1" noChangeArrowheads="1"/>
          </p:cNvSpPr>
          <p:nvPr>
            <p:ph type="sldNum" sz="quarter" idx="4"/>
          </p:nvPr>
        </p:nvSpPr>
        <p:spPr bwMode="auto">
          <a:xfrm>
            <a:off x="60198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2B5AABB-F0B4-B945-998F-7C66CA446AB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ransition spd="slow">
    <p:wipe/>
  </p:transition>
  <p:txStyles>
    <p:titleStyle>
      <a:lvl1pPr algn="l" rtl="0" eaLnBrk="0" fontAlgn="base" hangingPunct="0">
        <a:spcBef>
          <a:spcPct val="0"/>
        </a:spcBef>
        <a:spcAft>
          <a:spcPct val="0"/>
        </a:spcAft>
        <a:defRPr sz="4000" b="1">
          <a:solidFill>
            <a:schemeClr val="tx2"/>
          </a:solidFill>
          <a:latin typeface="+mj-lt"/>
          <a:ea typeface="Arial" charset="0"/>
          <a:cs typeface="+mj-cs"/>
        </a:defRPr>
      </a:lvl1pPr>
      <a:lvl2pPr algn="l" rtl="0" eaLnBrk="0" fontAlgn="base" hangingPunct="0">
        <a:spcBef>
          <a:spcPct val="0"/>
        </a:spcBef>
        <a:spcAft>
          <a:spcPct val="0"/>
        </a:spcAft>
        <a:defRPr sz="4000" b="1">
          <a:solidFill>
            <a:schemeClr val="tx2"/>
          </a:solidFill>
          <a:latin typeface="Arial Black" pitchFamily="34" charset="0"/>
          <a:ea typeface="Arial" charset="0"/>
        </a:defRPr>
      </a:lvl2pPr>
      <a:lvl3pPr algn="l" rtl="0" eaLnBrk="0" fontAlgn="base" hangingPunct="0">
        <a:spcBef>
          <a:spcPct val="0"/>
        </a:spcBef>
        <a:spcAft>
          <a:spcPct val="0"/>
        </a:spcAft>
        <a:defRPr sz="4000" b="1">
          <a:solidFill>
            <a:schemeClr val="tx2"/>
          </a:solidFill>
          <a:latin typeface="Arial Black" pitchFamily="34" charset="0"/>
          <a:ea typeface="Arial" charset="0"/>
        </a:defRPr>
      </a:lvl3pPr>
      <a:lvl4pPr algn="l" rtl="0" eaLnBrk="0" fontAlgn="base" hangingPunct="0">
        <a:spcBef>
          <a:spcPct val="0"/>
        </a:spcBef>
        <a:spcAft>
          <a:spcPct val="0"/>
        </a:spcAft>
        <a:defRPr sz="4000" b="1">
          <a:solidFill>
            <a:schemeClr val="tx2"/>
          </a:solidFill>
          <a:latin typeface="Arial Black" pitchFamily="34" charset="0"/>
          <a:ea typeface="Arial" charset="0"/>
        </a:defRPr>
      </a:lvl4pPr>
      <a:lvl5pPr algn="l" rtl="0" eaLnBrk="0" fontAlgn="base" hangingPunct="0">
        <a:spcBef>
          <a:spcPct val="0"/>
        </a:spcBef>
        <a:spcAft>
          <a:spcPct val="0"/>
        </a:spcAft>
        <a:defRPr sz="4000" b="1">
          <a:solidFill>
            <a:schemeClr val="tx2"/>
          </a:solidFill>
          <a:latin typeface="Arial Black" pitchFamily="34" charset="0"/>
          <a:ea typeface="Arial" charset="0"/>
        </a:defRPr>
      </a:lvl5pPr>
      <a:lvl6pPr marL="457200" algn="l" rtl="0" fontAlgn="base">
        <a:spcBef>
          <a:spcPct val="0"/>
        </a:spcBef>
        <a:spcAft>
          <a:spcPct val="0"/>
        </a:spcAft>
        <a:defRPr sz="4000" b="1">
          <a:solidFill>
            <a:schemeClr val="tx2"/>
          </a:solidFill>
          <a:latin typeface="Arial Black" pitchFamily="34" charset="0"/>
        </a:defRPr>
      </a:lvl6pPr>
      <a:lvl7pPr marL="914400" algn="l" rtl="0" fontAlgn="base">
        <a:spcBef>
          <a:spcPct val="0"/>
        </a:spcBef>
        <a:spcAft>
          <a:spcPct val="0"/>
        </a:spcAft>
        <a:defRPr sz="4000" b="1">
          <a:solidFill>
            <a:schemeClr val="tx2"/>
          </a:solidFill>
          <a:latin typeface="Arial Black" pitchFamily="34" charset="0"/>
        </a:defRPr>
      </a:lvl7pPr>
      <a:lvl8pPr marL="1371600" algn="l" rtl="0" fontAlgn="base">
        <a:spcBef>
          <a:spcPct val="0"/>
        </a:spcBef>
        <a:spcAft>
          <a:spcPct val="0"/>
        </a:spcAft>
        <a:defRPr sz="4000" b="1">
          <a:solidFill>
            <a:schemeClr val="tx2"/>
          </a:solidFill>
          <a:latin typeface="Arial Black" pitchFamily="34" charset="0"/>
        </a:defRPr>
      </a:lvl8pPr>
      <a:lvl9pPr marL="1828800" algn="l" rtl="0" fontAlgn="base">
        <a:spcBef>
          <a:spcPct val="0"/>
        </a:spcBef>
        <a:spcAft>
          <a:spcPct val="0"/>
        </a:spcAft>
        <a:defRPr sz="4000" b="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Учитель\Рабочий стол\мама\Рисунок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320" y="2785070"/>
            <a:ext cx="5597152" cy="37106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Учитель\Рабочий стол\мама\Рисунок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5070"/>
            <a:ext cx="2971800" cy="352425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ctrTitle"/>
          </p:nvPr>
        </p:nvSpPr>
        <p:spPr>
          <a:xfrm>
            <a:off x="214313" y="357188"/>
            <a:ext cx="8572500" cy="2438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5">
                <a:lumMod val="50000"/>
              </a:schemeClr>
            </a:solidFill>
          </a:ln>
        </p:spPr>
        <p:txBody>
          <a:bodyPr/>
          <a:lstStyle/>
          <a:p>
            <a:pPr algn="ctr" eaLnBrk="1" hangingPunct="1"/>
            <a:r>
              <a:rPr lang="ru-RU" dirty="0" smtClean="0">
                <a:solidFill>
                  <a:srgbClr val="008000"/>
                </a:solidFill>
                <a:effectLst>
                  <a:outerShdw blurRad="38100" dist="38100" dir="2700000" algn="tl">
                    <a:srgbClr val="000000"/>
                  </a:outerShdw>
                </a:effectLst>
                <a:latin typeface="Arial Black" charset="0"/>
              </a:rPr>
              <a:t>Глобус и ГЕОГРАФИЧЕСКАЯ </a:t>
            </a:r>
            <a:r>
              <a:rPr lang="ru-RU" dirty="0">
                <a:solidFill>
                  <a:srgbClr val="008000"/>
                </a:solidFill>
                <a:effectLst>
                  <a:outerShdw blurRad="38100" dist="38100" dir="2700000" algn="tl">
                    <a:srgbClr val="000000"/>
                  </a:outerShdw>
                </a:effectLst>
                <a:latin typeface="Arial Black" charset="0"/>
              </a:rPr>
              <a:t>КАРТА</a:t>
            </a:r>
          </a:p>
        </p:txBody>
      </p:sp>
      <p:sp>
        <p:nvSpPr>
          <p:cNvPr id="5" name="Rectangle 2"/>
          <p:cNvSpPr txBox="1">
            <a:spLocks noChangeArrowheads="1"/>
          </p:cNvSpPr>
          <p:nvPr/>
        </p:nvSpPr>
        <p:spPr bwMode="auto">
          <a:xfrm>
            <a:off x="2897571" y="5949280"/>
            <a:ext cx="6246429" cy="9087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5">
                <a:lumMod val="50000"/>
              </a:schemeClr>
            </a:solid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400" b="1">
                <a:solidFill>
                  <a:schemeClr val="tx2"/>
                </a:solidFill>
                <a:latin typeface="+mj-lt"/>
                <a:ea typeface="Arial" charset="0"/>
                <a:cs typeface="+mj-cs"/>
              </a:defRPr>
            </a:lvl1pPr>
            <a:lvl2pPr algn="l" rtl="0" eaLnBrk="0" fontAlgn="base" hangingPunct="0">
              <a:spcBef>
                <a:spcPct val="0"/>
              </a:spcBef>
              <a:spcAft>
                <a:spcPct val="0"/>
              </a:spcAft>
              <a:defRPr sz="4000" b="1">
                <a:solidFill>
                  <a:schemeClr val="tx2"/>
                </a:solidFill>
                <a:latin typeface="Arial Black" pitchFamily="34" charset="0"/>
                <a:ea typeface="Arial" charset="0"/>
              </a:defRPr>
            </a:lvl2pPr>
            <a:lvl3pPr algn="l" rtl="0" eaLnBrk="0" fontAlgn="base" hangingPunct="0">
              <a:spcBef>
                <a:spcPct val="0"/>
              </a:spcBef>
              <a:spcAft>
                <a:spcPct val="0"/>
              </a:spcAft>
              <a:defRPr sz="4000" b="1">
                <a:solidFill>
                  <a:schemeClr val="tx2"/>
                </a:solidFill>
                <a:latin typeface="Arial Black" pitchFamily="34" charset="0"/>
                <a:ea typeface="Arial" charset="0"/>
              </a:defRPr>
            </a:lvl3pPr>
            <a:lvl4pPr algn="l" rtl="0" eaLnBrk="0" fontAlgn="base" hangingPunct="0">
              <a:spcBef>
                <a:spcPct val="0"/>
              </a:spcBef>
              <a:spcAft>
                <a:spcPct val="0"/>
              </a:spcAft>
              <a:defRPr sz="4000" b="1">
                <a:solidFill>
                  <a:schemeClr val="tx2"/>
                </a:solidFill>
                <a:latin typeface="Arial Black" pitchFamily="34" charset="0"/>
                <a:ea typeface="Arial" charset="0"/>
              </a:defRPr>
            </a:lvl4pPr>
            <a:lvl5pPr algn="l" rtl="0" eaLnBrk="0" fontAlgn="base" hangingPunct="0">
              <a:spcBef>
                <a:spcPct val="0"/>
              </a:spcBef>
              <a:spcAft>
                <a:spcPct val="0"/>
              </a:spcAft>
              <a:defRPr sz="4000" b="1">
                <a:solidFill>
                  <a:schemeClr val="tx2"/>
                </a:solidFill>
                <a:latin typeface="Arial Black" pitchFamily="34" charset="0"/>
                <a:ea typeface="Arial" charset="0"/>
              </a:defRPr>
            </a:lvl5pPr>
            <a:lvl6pPr marL="457200" algn="l" rtl="0" fontAlgn="base">
              <a:spcBef>
                <a:spcPct val="0"/>
              </a:spcBef>
              <a:spcAft>
                <a:spcPct val="0"/>
              </a:spcAft>
              <a:defRPr sz="4000" b="1">
                <a:solidFill>
                  <a:schemeClr val="tx2"/>
                </a:solidFill>
                <a:latin typeface="Arial Black" pitchFamily="34" charset="0"/>
              </a:defRPr>
            </a:lvl6pPr>
            <a:lvl7pPr marL="914400" algn="l" rtl="0" fontAlgn="base">
              <a:spcBef>
                <a:spcPct val="0"/>
              </a:spcBef>
              <a:spcAft>
                <a:spcPct val="0"/>
              </a:spcAft>
              <a:defRPr sz="4000" b="1">
                <a:solidFill>
                  <a:schemeClr val="tx2"/>
                </a:solidFill>
                <a:latin typeface="Arial Black" pitchFamily="34" charset="0"/>
              </a:defRPr>
            </a:lvl7pPr>
            <a:lvl8pPr marL="1371600" algn="l" rtl="0" fontAlgn="base">
              <a:spcBef>
                <a:spcPct val="0"/>
              </a:spcBef>
              <a:spcAft>
                <a:spcPct val="0"/>
              </a:spcAft>
              <a:defRPr sz="4000" b="1">
                <a:solidFill>
                  <a:schemeClr val="tx2"/>
                </a:solidFill>
                <a:latin typeface="Arial Black" pitchFamily="34" charset="0"/>
              </a:defRPr>
            </a:lvl8pPr>
            <a:lvl9pPr marL="1828800" algn="l" rtl="0" fontAlgn="base">
              <a:spcBef>
                <a:spcPct val="0"/>
              </a:spcBef>
              <a:spcAft>
                <a:spcPct val="0"/>
              </a:spcAft>
              <a:defRPr sz="4000" b="1">
                <a:solidFill>
                  <a:schemeClr val="tx2"/>
                </a:solidFill>
                <a:latin typeface="Arial Black" pitchFamily="34" charset="0"/>
              </a:defRPr>
            </a:lvl9pPr>
          </a:lstStyle>
          <a:p>
            <a:pPr algn="ctr" eaLnBrk="1" hangingPunct="1"/>
            <a:r>
              <a:rPr lang="ru-RU" sz="2400" dirty="0" smtClean="0">
                <a:solidFill>
                  <a:srgbClr val="008000"/>
                </a:solidFill>
                <a:effectLst>
                  <a:outerShdw blurRad="38100" dist="38100" dir="2700000" algn="tl">
                    <a:srgbClr val="000000"/>
                  </a:outerShdw>
                </a:effectLst>
                <a:latin typeface="Arial Black" charset="0"/>
              </a:rPr>
              <a:t>Демонстрационный материал</a:t>
            </a:r>
          </a:p>
          <a:p>
            <a:pPr algn="ctr" eaLnBrk="1" hangingPunct="1"/>
            <a:r>
              <a:rPr lang="ru-RU" sz="2400" dirty="0" smtClean="0">
                <a:solidFill>
                  <a:srgbClr val="008000"/>
                </a:solidFill>
                <a:effectLst>
                  <a:outerShdw blurRad="38100" dist="38100" dir="2700000" algn="tl">
                    <a:srgbClr val="000000"/>
                  </a:outerShdw>
                </a:effectLst>
                <a:latin typeface="Arial Black" charset="0"/>
              </a:rPr>
              <a:t> для 5 класса</a:t>
            </a:r>
            <a:endParaRPr lang="ru-RU" sz="2400" dirty="0">
              <a:solidFill>
                <a:srgbClr val="008000"/>
              </a:solidFill>
              <a:effectLst>
                <a:outerShdw blurRad="38100" dist="38100" dir="2700000" algn="tl">
                  <a:srgbClr val="000000"/>
                </a:outerShdw>
              </a:effectLst>
              <a:latin typeface="Arial Black"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Учитель\Рабочий стол\мама\Рисунок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70789"/>
            <a:ext cx="2895600"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073" y="0"/>
            <a:ext cx="9144000" cy="2585323"/>
          </a:xfrm>
          <a:prstGeom prst="rect">
            <a:avLst/>
          </a:prstGeom>
          <a:solidFill>
            <a:srgbClr val="FFFF00"/>
          </a:solidFill>
        </p:spPr>
        <p:txBody>
          <a:bodyPr wrap="square">
            <a:spAutoFit/>
          </a:bodyPr>
          <a:lstStyle/>
          <a:p>
            <a:r>
              <a:rPr lang="ru-RU" dirty="0" smtClean="0"/>
              <a:t>Самым </a:t>
            </a:r>
            <a:r>
              <a:rPr lang="ru-RU" dirty="0"/>
              <a:t>древним из всех сохранившихся </a:t>
            </a:r>
            <a:r>
              <a:rPr lang="ru-RU" dirty="0" smtClean="0"/>
              <a:t>глобусов </a:t>
            </a:r>
            <a:r>
              <a:rPr lang="ru-RU" dirty="0"/>
              <a:t>считается шарообразная модель Земли диаметром 54 см, созданная немецким географом, путешественником и математиком Мартином </a:t>
            </a:r>
            <a:r>
              <a:rPr lang="ru-RU" dirty="0" err="1"/>
              <a:t>Бехаймом</a:t>
            </a:r>
            <a:r>
              <a:rPr lang="ru-RU" dirty="0"/>
              <a:t> в 1492 году, находящаяся ныне в музее города Нюрнберга. </a:t>
            </a:r>
          </a:p>
          <a:p>
            <a:r>
              <a:rPr lang="ru-RU" dirty="0"/>
              <a:t>На «Земном яблоке</a:t>
            </a:r>
            <a:r>
              <a:rPr lang="ru-RU" dirty="0" smtClean="0"/>
              <a:t>», </a:t>
            </a:r>
            <a:r>
              <a:rPr lang="ru-RU" dirty="0"/>
              <a:t>именно так назвал </a:t>
            </a:r>
            <a:r>
              <a:rPr lang="ru-RU" dirty="0" err="1"/>
              <a:t>Бехайм</a:t>
            </a:r>
            <a:r>
              <a:rPr lang="ru-RU" dirty="0"/>
              <a:t> свое детище (глобусами, от латинского </a:t>
            </a:r>
            <a:r>
              <a:rPr lang="ru-RU" dirty="0" err="1"/>
              <a:t>globus</a:t>
            </a:r>
            <a:r>
              <a:rPr lang="ru-RU" dirty="0"/>
              <a:t> — «шар</a:t>
            </a:r>
            <a:r>
              <a:rPr lang="ru-RU" dirty="0" smtClean="0"/>
              <a:t>», </a:t>
            </a:r>
            <a:r>
              <a:rPr lang="ru-RU" dirty="0"/>
              <a:t>копии Земли стали называть позже</a:t>
            </a:r>
            <a:r>
              <a:rPr lang="ru-RU" dirty="0" smtClean="0"/>
              <a:t>), </a:t>
            </a:r>
            <a:r>
              <a:rPr lang="ru-RU" dirty="0"/>
              <a:t>были отображены географические представления о поверхности Земли накануне открытия Нового Света, основывавшиеся на данных, взятых с карт мира древнегреческого ученого Птолемея, жившего во II веке. </a:t>
            </a:r>
          </a:p>
        </p:txBody>
      </p:sp>
      <p:sp>
        <p:nvSpPr>
          <p:cNvPr id="7" name="Прямоугольник 6"/>
          <p:cNvSpPr/>
          <p:nvPr/>
        </p:nvSpPr>
        <p:spPr>
          <a:xfrm>
            <a:off x="0" y="6150114"/>
            <a:ext cx="9144000" cy="707886"/>
          </a:xfrm>
          <a:prstGeom prst="rect">
            <a:avLst/>
          </a:prstGeom>
          <a:solidFill>
            <a:srgbClr val="FFFF00"/>
          </a:solid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Мартин </a:t>
            </a:r>
            <a:r>
              <a:rPr lang="ru-RU" sz="4000" b="1" cap="none" spc="0"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Бехайм</a:t>
            </a:r>
            <a:r>
              <a:rPr lang="ru-RU" sz="40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и его глобус</a:t>
            </a:r>
            <a:endParaRPr lang="ru-RU" sz="40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7170" name="Picture 2" descr="D:\Учитель\Рабочий стол\мама\Рисунок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 y="2499138"/>
            <a:ext cx="32004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7939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150114"/>
            <a:ext cx="9144000" cy="707886"/>
          </a:xfrm>
          <a:prstGeom prst="rect">
            <a:avLst/>
          </a:prstGeom>
          <a:solidFill>
            <a:srgbClr val="FFFF00"/>
          </a:solidFill>
        </p:spPr>
        <p:txBody>
          <a:bodyPr wrap="square" lIns="91440" tIns="45720" rIns="91440" bIns="45720">
            <a:spAutoFit/>
          </a:bodyPr>
          <a:lstStyle/>
          <a:p>
            <a:pPr algn="ctr"/>
            <a:r>
              <a:rPr lang="ru-RU" sz="40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Мартин </a:t>
            </a:r>
            <a:r>
              <a:rPr lang="ru-RU" sz="4000" b="1" cap="none" spc="0" dirty="0" err="1"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Бехайм</a:t>
            </a:r>
            <a:r>
              <a:rPr lang="ru-RU" sz="40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и его глобус</a:t>
            </a:r>
            <a:endParaRPr lang="ru-RU" sz="40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8194" name="Picture 2" descr="D:\Учитель\Рабочий стол\мама\Рисунок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9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60397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1974" y="0"/>
            <a:ext cx="3829946" cy="1311275"/>
          </a:xfrm>
          <a:solidFill>
            <a:srgbClr val="FFFF00"/>
          </a:solidFill>
        </p:spPr>
        <p:txBody>
          <a:bodyPr/>
          <a:lstStyle/>
          <a:p>
            <a:r>
              <a:rPr lang="ru-RU" dirty="0" smtClean="0"/>
              <a:t>ГЛЕБУЗ</a:t>
            </a:r>
            <a:endParaRPr lang="ru-RU" dirty="0"/>
          </a:p>
        </p:txBody>
      </p:sp>
      <p:sp>
        <p:nvSpPr>
          <p:cNvPr id="4" name="Прямоугольник 3"/>
          <p:cNvSpPr/>
          <p:nvPr/>
        </p:nvSpPr>
        <p:spPr>
          <a:xfrm>
            <a:off x="0" y="1052736"/>
            <a:ext cx="3851920" cy="646331"/>
          </a:xfrm>
          <a:prstGeom prst="rect">
            <a:avLst/>
          </a:prstGeom>
          <a:solidFill>
            <a:srgbClr val="FFFF00"/>
          </a:solidFill>
        </p:spPr>
        <p:txBody>
          <a:bodyPr wrap="square">
            <a:spAutoFit/>
          </a:bodyPr>
          <a:lstStyle/>
          <a:p>
            <a:r>
              <a:rPr lang="ru-RU" dirty="0" smtClean="0"/>
              <a:t>В России </a:t>
            </a:r>
            <a:r>
              <a:rPr lang="ru-RU" dirty="0"/>
              <a:t>глобус поначалу называли «</a:t>
            </a:r>
            <a:r>
              <a:rPr lang="ru-RU" dirty="0" err="1"/>
              <a:t>глебуз</a:t>
            </a:r>
            <a:r>
              <a:rPr lang="ru-RU" dirty="0"/>
              <a:t>». </a:t>
            </a:r>
          </a:p>
        </p:txBody>
      </p:sp>
      <p:sp>
        <p:nvSpPr>
          <p:cNvPr id="9" name="Прямоугольник 8"/>
          <p:cNvSpPr/>
          <p:nvPr/>
        </p:nvSpPr>
        <p:spPr>
          <a:xfrm>
            <a:off x="0" y="1700808"/>
            <a:ext cx="3851920" cy="5078314"/>
          </a:xfrm>
          <a:prstGeom prst="rect">
            <a:avLst/>
          </a:prstGeom>
          <a:solidFill>
            <a:srgbClr val="FFFF00"/>
          </a:solidFill>
        </p:spPr>
        <p:txBody>
          <a:bodyPr wrap="square">
            <a:spAutoFit/>
          </a:bodyPr>
          <a:lstStyle/>
          <a:p>
            <a:r>
              <a:rPr lang="ru-RU" dirty="0"/>
              <a:t>Особенно популярны были голландские глобусы, изготовляемые амстердамскими мастерами </a:t>
            </a:r>
            <a:r>
              <a:rPr lang="ru-RU" dirty="0" err="1"/>
              <a:t>Блау</a:t>
            </a:r>
            <a:r>
              <a:rPr lang="ru-RU" dirty="0"/>
              <a:t>. Они создали и ту модель Земли, которая была подарена русскому царю Алексею Михайловичу в 1672 г., — первую на </a:t>
            </a:r>
            <a:r>
              <a:rPr lang="ru-RU" dirty="0" smtClean="0"/>
              <a:t>Руси. Хранится в историческом музее в Москве. </a:t>
            </a:r>
          </a:p>
          <a:p>
            <a:r>
              <a:rPr lang="ru-RU" dirty="0"/>
              <a:t>	</a:t>
            </a:r>
            <a:r>
              <a:rPr lang="ru-RU" dirty="0" smtClean="0"/>
              <a:t>Самой </a:t>
            </a:r>
            <a:r>
              <a:rPr lang="ru-RU" dirty="0"/>
              <a:t>же известной из всех зарубежных моделей земного шара является </a:t>
            </a:r>
            <a:r>
              <a:rPr lang="ru-RU" dirty="0" err="1"/>
              <a:t>Готторпский</a:t>
            </a:r>
            <a:r>
              <a:rPr lang="ru-RU" dirty="0"/>
              <a:t> глобус диаметром 311 см, изготовленный немецким ученым Адамом </a:t>
            </a:r>
            <a:r>
              <a:rPr lang="ru-RU" dirty="0" err="1"/>
              <a:t>Ольшлегелем</a:t>
            </a:r>
            <a:r>
              <a:rPr lang="ru-RU" dirty="0"/>
              <a:t> в 1664 г., а в 1713 г. подаренный Петру </a:t>
            </a:r>
            <a:r>
              <a:rPr lang="ru-RU" dirty="0" err="1"/>
              <a:t>I</a:t>
            </a:r>
            <a:r>
              <a:rPr lang="ru-RU" dirty="0"/>
              <a:t>. Внутри он вмещал планетарий.</a:t>
            </a:r>
          </a:p>
        </p:txBody>
      </p:sp>
      <p:pic>
        <p:nvPicPr>
          <p:cNvPr id="9218" name="Picture 2" descr="D:\Учитель\Рабочий стол\мама\Рисунок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831" y="0"/>
            <a:ext cx="53216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4847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666" y="0"/>
            <a:ext cx="9144000" cy="3693319"/>
          </a:xfrm>
          <a:prstGeom prst="rect">
            <a:avLst/>
          </a:prstGeom>
          <a:solidFill>
            <a:srgbClr val="FFFF00"/>
          </a:solidFill>
        </p:spPr>
        <p:txBody>
          <a:bodyPr wrap="square">
            <a:spAutoFit/>
          </a:bodyPr>
          <a:lstStyle/>
          <a:p>
            <a:r>
              <a:rPr lang="ru-RU" dirty="0"/>
              <a:t>Большой </a:t>
            </a:r>
            <a:r>
              <a:rPr lang="ru-RU" dirty="0" err="1"/>
              <a:t>Готторпский</a:t>
            </a:r>
            <a:r>
              <a:rPr lang="ru-RU" dirty="0"/>
              <a:t> (</a:t>
            </a:r>
            <a:r>
              <a:rPr lang="ru-RU" dirty="0" err="1"/>
              <a:t>Готторфский</a:t>
            </a:r>
            <a:r>
              <a:rPr lang="ru-RU" dirty="0"/>
              <a:t>) глобус - глобус-планетарий. Это один из первых предшественников современных планетариев, один из немногих глобусов-планетариев, уникальный по размеру и конструкции и единственный из подобных, </a:t>
            </a:r>
            <a:r>
              <a:rPr lang="ru-RU" dirty="0" smtClean="0"/>
              <a:t>сохранившийся </a:t>
            </a:r>
            <a:r>
              <a:rPr lang="ru-RU" dirty="0"/>
              <a:t>в полноценном виде до нашего времени. Глобус представляет собой сферу диаметром 3.1 метра и весом почти три с половиной тонны, с дверцей, через которую можно проникнуть внутрь конструкции и расположиться там за столом на скамейке, рассчитанной аж на 12 человек.  Снаружи глобус - это глобус с изображением земной поверхности, а изнутри глобус - небесная сфера: на внутренней поверхности нанесены изображения созвездий и вбиты 1016 гвоздей с фигурными позолоченными шляпками разных размеров, соответствующих звездам разной яркости. Предусмотрено также Солнце - хрустальный шарик на специальном кронштейне, движущийся по эклиптике посредством специального механизма. </a:t>
            </a:r>
          </a:p>
        </p:txBody>
      </p:sp>
      <p:pic>
        <p:nvPicPr>
          <p:cNvPr id="10242" name="Picture 2" descr="D:\Учитель\Рабочий стол\мама\Рисунок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12" y="3688406"/>
            <a:ext cx="5177243" cy="316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3094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24128" y="980728"/>
            <a:ext cx="2915816" cy="5355313"/>
          </a:xfrm>
          <a:prstGeom prst="rect">
            <a:avLst/>
          </a:prstGeom>
          <a:solidFill>
            <a:srgbClr val="FFFF00"/>
          </a:solidFill>
        </p:spPr>
        <p:txBody>
          <a:bodyPr wrap="square">
            <a:spAutoFit/>
          </a:bodyPr>
          <a:lstStyle/>
          <a:p>
            <a:r>
              <a:rPr lang="ru-RU" b="1" dirty="0" smtClean="0"/>
              <a:t>Глобусы </a:t>
            </a:r>
            <a:r>
              <a:rPr lang="ru-RU" b="1" dirty="0"/>
              <a:t>– гиганты</a:t>
            </a:r>
            <a:r>
              <a:rPr lang="ru-RU" dirty="0"/>
              <a:t>. Один из них - глобус-планетарий шириной 3  метра - находится в Санкт-Петербурге в музее Кунсткамера. Снаружи на нем изображение земного глобуса, изнутри - звездное небо со всеми созвездиями. Глобус-планетарий вращался с помощью водяного </a:t>
            </a:r>
            <a:r>
              <a:rPr lang="ru-RU" dirty="0" smtClean="0"/>
              <a:t>колеса, </a:t>
            </a:r>
            <a:r>
              <a:rPr lang="ru-RU" dirty="0"/>
              <a:t>совершая один оборот в сутки. Внутрь шара вела четырехугольная выпуклая дверь.  	</a:t>
            </a:r>
          </a:p>
        </p:txBody>
      </p:sp>
      <p:pic>
        <p:nvPicPr>
          <p:cNvPr id="11266" name="Picture 2" descr="D:\Учитель\Рабочий стол\мама\Рисунок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24128" cy="383312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Учитель\Рабочий стол\мама\Рисунок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141518"/>
            <a:ext cx="4752655" cy="372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3147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Учитель\Рабочий стол\мама\Рисунок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2178"/>
            <a:ext cx="5742436" cy="44871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549676"/>
            <a:ext cx="9144000" cy="2308324"/>
          </a:xfrm>
          <a:prstGeom prst="rect">
            <a:avLst/>
          </a:prstGeom>
          <a:solidFill>
            <a:srgbClr val="FFFF00"/>
          </a:solidFill>
        </p:spPr>
        <p:txBody>
          <a:bodyPr wrap="square">
            <a:spAutoFit/>
          </a:bodyPr>
          <a:lstStyle/>
          <a:p>
            <a:r>
              <a:rPr lang="ru-RU" dirty="0"/>
              <a:t>В 1998 году в США был сооружен самый большой в мире глобус Земли. Его диаметр составил 12,5 метров. Его вес – 25 тонн, и он постоянно вращается вокруг своей оси.</a:t>
            </a:r>
          </a:p>
          <a:p>
            <a:r>
              <a:rPr lang="ru-RU" dirty="0" smtClean="0"/>
              <a:t>Каркас </a:t>
            </a:r>
            <a:r>
              <a:rPr lang="ru-RU" dirty="0"/>
              <a:t>глобуса сделан из лёгких алюминиевых трубок, а на поверхности расположены специальные панели, на которые нанесены 792 части глобальной карты, наложение которой строго регулировалось компьютером. Таким образом, данная инсталляция фактически имитирует вид нашей планеты с космической орбиты</a:t>
            </a:r>
            <a:r>
              <a:rPr lang="ru-RU" dirty="0" smtClean="0"/>
              <a:t>.</a:t>
            </a:r>
            <a:r>
              <a:rPr lang="ru-RU" dirty="0"/>
              <a:t> </a:t>
            </a:r>
          </a:p>
        </p:txBody>
      </p:sp>
      <p:sp>
        <p:nvSpPr>
          <p:cNvPr id="2" name="Название 1"/>
          <p:cNvSpPr>
            <a:spLocks noGrp="1"/>
          </p:cNvSpPr>
          <p:nvPr>
            <p:ph type="title"/>
          </p:nvPr>
        </p:nvSpPr>
        <p:spPr>
          <a:xfrm>
            <a:off x="-4858" y="1"/>
            <a:ext cx="9324528" cy="1052736"/>
          </a:xfrm>
          <a:solidFill>
            <a:srgbClr val="FFFF00"/>
          </a:solidFill>
        </p:spPr>
        <p:txBody>
          <a:bodyPr/>
          <a:lstStyle/>
          <a:p>
            <a:r>
              <a:rPr lang="ru-RU" dirty="0"/>
              <a:t>Самый большой глобус в мире </a:t>
            </a:r>
          </a:p>
        </p:txBody>
      </p:sp>
      <p:pic>
        <p:nvPicPr>
          <p:cNvPr id="12291" name="Picture 3" descr="D:\Учитель\Рабочий стол\мама\Рисунок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496" y="1340768"/>
            <a:ext cx="35623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8983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1"/>
          <p:cNvSpPr txBox="1">
            <a:spLocks/>
          </p:cNvSpPr>
          <p:nvPr/>
        </p:nvSpPr>
        <p:spPr>
          <a:xfrm>
            <a:off x="0" y="2564904"/>
            <a:ext cx="9144000" cy="1800200"/>
          </a:xfrm>
          <a:prstGeom prst="rect">
            <a:avLst/>
          </a:prstGeom>
          <a:solidFill>
            <a:srgbClr val="FFFF00"/>
          </a:solidFill>
        </p:spPr>
        <p:txBody>
          <a:bodyPr/>
          <a:lstStyle>
            <a:lvl1pPr algn="l" rtl="0" eaLnBrk="0" fontAlgn="base" hangingPunct="0">
              <a:spcBef>
                <a:spcPct val="0"/>
              </a:spcBef>
              <a:spcAft>
                <a:spcPct val="0"/>
              </a:spcAft>
              <a:defRPr sz="4000" b="1">
                <a:solidFill>
                  <a:schemeClr val="tx2"/>
                </a:solidFill>
                <a:latin typeface="+mj-lt"/>
                <a:ea typeface="Arial" charset="0"/>
                <a:cs typeface="+mj-cs"/>
              </a:defRPr>
            </a:lvl1pPr>
            <a:lvl2pPr algn="l" rtl="0" eaLnBrk="0" fontAlgn="base" hangingPunct="0">
              <a:spcBef>
                <a:spcPct val="0"/>
              </a:spcBef>
              <a:spcAft>
                <a:spcPct val="0"/>
              </a:spcAft>
              <a:defRPr sz="4000" b="1">
                <a:solidFill>
                  <a:schemeClr val="tx2"/>
                </a:solidFill>
                <a:latin typeface="Arial Black" pitchFamily="34" charset="0"/>
                <a:ea typeface="Arial" charset="0"/>
              </a:defRPr>
            </a:lvl2pPr>
            <a:lvl3pPr algn="l" rtl="0" eaLnBrk="0" fontAlgn="base" hangingPunct="0">
              <a:spcBef>
                <a:spcPct val="0"/>
              </a:spcBef>
              <a:spcAft>
                <a:spcPct val="0"/>
              </a:spcAft>
              <a:defRPr sz="4000" b="1">
                <a:solidFill>
                  <a:schemeClr val="tx2"/>
                </a:solidFill>
                <a:latin typeface="Arial Black" pitchFamily="34" charset="0"/>
                <a:ea typeface="Arial" charset="0"/>
              </a:defRPr>
            </a:lvl3pPr>
            <a:lvl4pPr algn="l" rtl="0" eaLnBrk="0" fontAlgn="base" hangingPunct="0">
              <a:spcBef>
                <a:spcPct val="0"/>
              </a:spcBef>
              <a:spcAft>
                <a:spcPct val="0"/>
              </a:spcAft>
              <a:defRPr sz="4000" b="1">
                <a:solidFill>
                  <a:schemeClr val="tx2"/>
                </a:solidFill>
                <a:latin typeface="Arial Black" pitchFamily="34" charset="0"/>
                <a:ea typeface="Arial" charset="0"/>
              </a:defRPr>
            </a:lvl4pPr>
            <a:lvl5pPr algn="l" rtl="0" eaLnBrk="0" fontAlgn="base" hangingPunct="0">
              <a:spcBef>
                <a:spcPct val="0"/>
              </a:spcBef>
              <a:spcAft>
                <a:spcPct val="0"/>
              </a:spcAft>
              <a:defRPr sz="4000" b="1">
                <a:solidFill>
                  <a:schemeClr val="tx2"/>
                </a:solidFill>
                <a:latin typeface="Arial Black" pitchFamily="34" charset="0"/>
                <a:ea typeface="Arial" charset="0"/>
              </a:defRPr>
            </a:lvl5pPr>
            <a:lvl6pPr marL="457200" algn="l" rtl="0" fontAlgn="base">
              <a:spcBef>
                <a:spcPct val="0"/>
              </a:spcBef>
              <a:spcAft>
                <a:spcPct val="0"/>
              </a:spcAft>
              <a:defRPr sz="4000" b="1">
                <a:solidFill>
                  <a:schemeClr val="tx2"/>
                </a:solidFill>
                <a:latin typeface="Arial Black" pitchFamily="34" charset="0"/>
              </a:defRPr>
            </a:lvl6pPr>
            <a:lvl7pPr marL="914400" algn="l" rtl="0" fontAlgn="base">
              <a:spcBef>
                <a:spcPct val="0"/>
              </a:spcBef>
              <a:spcAft>
                <a:spcPct val="0"/>
              </a:spcAft>
              <a:defRPr sz="4000" b="1">
                <a:solidFill>
                  <a:schemeClr val="tx2"/>
                </a:solidFill>
                <a:latin typeface="Arial Black" pitchFamily="34" charset="0"/>
              </a:defRPr>
            </a:lvl7pPr>
            <a:lvl8pPr marL="1371600" algn="l" rtl="0" fontAlgn="base">
              <a:spcBef>
                <a:spcPct val="0"/>
              </a:spcBef>
              <a:spcAft>
                <a:spcPct val="0"/>
              </a:spcAft>
              <a:defRPr sz="4000" b="1">
                <a:solidFill>
                  <a:schemeClr val="tx2"/>
                </a:solidFill>
                <a:latin typeface="Arial Black" pitchFamily="34" charset="0"/>
              </a:defRPr>
            </a:lvl8pPr>
            <a:lvl9pPr marL="1828800" algn="l" rtl="0" fontAlgn="base">
              <a:spcBef>
                <a:spcPct val="0"/>
              </a:spcBef>
              <a:spcAft>
                <a:spcPct val="0"/>
              </a:spcAft>
              <a:defRPr sz="4000" b="1">
                <a:solidFill>
                  <a:schemeClr val="tx2"/>
                </a:solidFill>
                <a:latin typeface="Arial Black" pitchFamily="34" charset="0"/>
              </a:defRPr>
            </a:lvl9pPr>
          </a:lstStyle>
          <a:p>
            <a:pPr algn="ctr"/>
            <a:r>
              <a:rPr lang="ru-RU" dirty="0" smtClean="0"/>
              <a:t>Видеофрагмент мультфильма «</a:t>
            </a:r>
            <a:r>
              <a:rPr lang="ru-RU" dirty="0" err="1" smtClean="0"/>
              <a:t>Фиксики</a:t>
            </a:r>
            <a:r>
              <a:rPr lang="ru-RU" dirty="0" smtClean="0"/>
              <a:t> – «Глобус»» </a:t>
            </a:r>
            <a:r>
              <a:rPr lang="ru-RU" sz="3200" b="0" dirty="0" smtClean="0"/>
              <a:t>(Приложение 1)</a:t>
            </a:r>
            <a:endParaRPr lang="ru-RU" sz="3200" b="0" dirty="0"/>
          </a:p>
        </p:txBody>
      </p:sp>
    </p:spTree>
    <p:extLst>
      <p:ext uri="{BB962C8B-B14F-4D97-AF65-F5344CB8AC3E}">
        <p14:creationId xmlns:p14="http://schemas.microsoft.com/office/powerpoint/2010/main" val="96345378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Учитель\Рабочий стол\мама\Рисунок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06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4283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Учитель\Рабочий стол\мама\Рисунок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622518"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115616" y="404664"/>
            <a:ext cx="7010400" cy="1500187"/>
          </a:xfrm>
        </p:spPr>
        <p:txBody>
          <a:bodyPr/>
          <a:lstStyle/>
          <a:p>
            <a:pPr algn="ctr"/>
            <a:r>
              <a:rPr lang="ru-RU" sz="5400" i="1" dirty="0">
                <a:solidFill>
                  <a:srgbClr val="C00000"/>
                </a:solidFill>
                <a:effectLst>
                  <a:outerShdw blurRad="38100" dist="38100" dir="2700000" algn="tl">
                    <a:srgbClr val="000000"/>
                  </a:outerShdw>
                </a:effectLst>
                <a:latin typeface="Times New Roman" charset="0"/>
                <a:cs typeface="Times New Roman" charset="0"/>
              </a:rPr>
              <a:t>Переход </a:t>
            </a:r>
            <a:br>
              <a:rPr lang="ru-RU" sz="5400" i="1" dirty="0">
                <a:solidFill>
                  <a:srgbClr val="C00000"/>
                </a:solidFill>
                <a:effectLst>
                  <a:outerShdw blurRad="38100" dist="38100" dir="2700000" algn="tl">
                    <a:srgbClr val="000000"/>
                  </a:outerShdw>
                </a:effectLst>
                <a:latin typeface="Times New Roman" charset="0"/>
                <a:cs typeface="Times New Roman" charset="0"/>
              </a:rPr>
            </a:br>
            <a:r>
              <a:rPr lang="ru-RU" sz="5400" i="1" dirty="0">
                <a:solidFill>
                  <a:srgbClr val="C00000"/>
                </a:solidFill>
                <a:effectLst>
                  <a:outerShdw blurRad="38100" dist="38100" dir="2700000" algn="tl">
                    <a:srgbClr val="000000"/>
                  </a:outerShdw>
                </a:effectLst>
                <a:latin typeface="Times New Roman" charset="0"/>
                <a:cs typeface="Times New Roman" charset="0"/>
              </a:rPr>
              <a:t>от глобуса – к карте</a:t>
            </a:r>
          </a:p>
        </p:txBody>
      </p:sp>
      <p:pic>
        <p:nvPicPr>
          <p:cNvPr id="4" name="Рисунок 9" descr="Рисунок3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4725144"/>
            <a:ext cx="19970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Учитель\Рабочий стол\мама\Рисунок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83346"/>
          </a:xfrm>
          <a:prstGeom prst="rect">
            <a:avLst/>
          </a:prstGeom>
          <a:noFill/>
          <a:extLst>
            <a:ext uri="{909E8E84-426E-40DD-AFC4-6F175D3DCCD1}">
              <a14:hiddenFill xmlns:a14="http://schemas.microsoft.com/office/drawing/2010/main">
                <a:solidFill>
                  <a:srgbClr val="FFFFFF"/>
                </a:solidFill>
              </a14:hiddenFill>
            </a:ext>
          </a:extLst>
        </p:spPr>
      </p:pic>
      <p:sp>
        <p:nvSpPr>
          <p:cNvPr id="3" name="Название 2"/>
          <p:cNvSpPr>
            <a:spLocks noGrp="1"/>
          </p:cNvSpPr>
          <p:nvPr>
            <p:ph type="title"/>
          </p:nvPr>
        </p:nvSpPr>
        <p:spPr>
          <a:xfrm>
            <a:off x="0" y="5949280"/>
            <a:ext cx="9144000" cy="919390"/>
          </a:xfrm>
          <a:solidFill>
            <a:srgbClr val="CCFFCC"/>
          </a:solidFill>
        </p:spPr>
        <p:txBody>
          <a:bodyPr/>
          <a:lstStyle/>
          <a:p>
            <a:r>
              <a:rPr lang="ru-RU" sz="2800" dirty="0" smtClean="0">
                <a:solidFill>
                  <a:srgbClr val="000090"/>
                </a:solidFill>
              </a:rPr>
              <a:t>Карта, повторяющая контуры глобуса </a:t>
            </a:r>
            <a:r>
              <a:rPr lang="ru-RU" sz="2800" dirty="0" err="1" smtClean="0">
                <a:solidFill>
                  <a:srgbClr val="000090"/>
                </a:solidFill>
              </a:rPr>
              <a:t>Бехайма</a:t>
            </a:r>
            <a:endParaRPr lang="ru-RU" sz="2800" dirty="0">
              <a:solidFill>
                <a:srgbClr val="000090"/>
              </a:solidFill>
            </a:endParaRPr>
          </a:p>
        </p:txBody>
      </p:sp>
    </p:spTree>
    <p:extLst>
      <p:ext uri="{BB962C8B-B14F-4D97-AF65-F5344CB8AC3E}">
        <p14:creationId xmlns:p14="http://schemas.microsoft.com/office/powerpoint/2010/main" val="725679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71600" y="116632"/>
            <a:ext cx="7010400" cy="1311275"/>
          </a:xfrm>
          <a:solidFill>
            <a:srgbClr val="FFFFFF"/>
          </a:solidFill>
        </p:spPr>
        <p:txBody>
          <a:bodyPr/>
          <a:lstStyle/>
          <a:p>
            <a:r>
              <a:rPr lang="ru-RU" dirty="0" smtClean="0"/>
              <a:t>Задания на повторение</a:t>
            </a:r>
            <a:endParaRPr lang="ru-RU" dirty="0"/>
          </a:p>
        </p:txBody>
      </p:sp>
      <p:sp>
        <p:nvSpPr>
          <p:cNvPr id="3" name="Содержимое 2"/>
          <p:cNvSpPr>
            <a:spLocks noGrp="1"/>
          </p:cNvSpPr>
          <p:nvPr>
            <p:ph idx="1"/>
          </p:nvPr>
        </p:nvSpPr>
        <p:spPr>
          <a:xfrm>
            <a:off x="179512" y="1484784"/>
            <a:ext cx="8496944" cy="1003176"/>
          </a:xfrm>
          <a:solidFill>
            <a:srgbClr val="FFFFFF"/>
          </a:solidFill>
        </p:spPr>
        <p:txBody>
          <a:bodyPr/>
          <a:lstStyle/>
          <a:p>
            <a:r>
              <a:rPr lang="ru-RU" dirty="0" smtClean="0"/>
              <a:t>1. Земля имеет форму_____________</a:t>
            </a:r>
            <a:endParaRPr lang="ru-RU" dirty="0"/>
          </a:p>
        </p:txBody>
      </p:sp>
      <p:sp>
        <p:nvSpPr>
          <p:cNvPr id="4" name="Содержимое 2"/>
          <p:cNvSpPr txBox="1">
            <a:spLocks/>
          </p:cNvSpPr>
          <p:nvPr/>
        </p:nvSpPr>
        <p:spPr bwMode="auto">
          <a:xfrm>
            <a:off x="179512" y="2564904"/>
            <a:ext cx="8496944" cy="1003176"/>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2.На каком месте </a:t>
            </a:r>
            <a:r>
              <a:rPr lang="ru-RU" dirty="0"/>
              <a:t>среди всех планет относительно солнца находится </a:t>
            </a:r>
            <a:r>
              <a:rPr lang="ru-RU" dirty="0" smtClean="0"/>
              <a:t>Земля?______________</a:t>
            </a:r>
            <a:endParaRPr lang="ru-RU" dirty="0"/>
          </a:p>
        </p:txBody>
      </p:sp>
      <p:sp>
        <p:nvSpPr>
          <p:cNvPr id="5" name="Содержимое 2"/>
          <p:cNvSpPr txBox="1">
            <a:spLocks/>
          </p:cNvSpPr>
          <p:nvPr/>
        </p:nvSpPr>
        <p:spPr bwMode="auto">
          <a:xfrm>
            <a:off x="179512" y="3645024"/>
            <a:ext cx="8496944" cy="1728192"/>
          </a:xfrm>
          <a:prstGeom prst="rect">
            <a:avLst/>
          </a:prstGeom>
          <a:solidFill>
            <a:srgbClr val="FFFFFF"/>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3.Радиусы Земли не одинаковые, тот</a:t>
            </a:r>
            <a:r>
              <a:rPr lang="ru-RU" dirty="0"/>
              <a:t>,</a:t>
            </a:r>
            <a:r>
              <a:rPr lang="ru-RU" dirty="0" smtClean="0"/>
              <a:t> что больше -____________, тот, что меньше ____________________</a:t>
            </a:r>
            <a:endParaRPr lang="ru-RU" dirty="0"/>
          </a:p>
        </p:txBody>
      </p:sp>
      <p:sp>
        <p:nvSpPr>
          <p:cNvPr id="6" name="Содержимое 2"/>
          <p:cNvSpPr txBox="1">
            <a:spLocks/>
          </p:cNvSpPr>
          <p:nvPr/>
        </p:nvSpPr>
        <p:spPr>
          <a:xfrm>
            <a:off x="179512" y="5445224"/>
            <a:ext cx="8496944"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4. Движение Земли вокруг своей оси называется_____________</a:t>
            </a:r>
            <a:endParaRPr lang="ru-RU" dirty="0"/>
          </a:p>
        </p:txBody>
      </p:sp>
    </p:spTree>
    <p:extLst>
      <p:ext uri="{BB962C8B-B14F-4D97-AF65-F5344CB8AC3E}">
        <p14:creationId xmlns:p14="http://schemas.microsoft.com/office/powerpoint/2010/main" val="4162256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4" grpId="1" animBg="1"/>
      <p:bldP spid="5" grpId="0" animBg="1"/>
      <p:bldP spid="5" grpId="1"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139952" y="404664"/>
            <a:ext cx="4752528" cy="5904656"/>
          </a:xfrm>
          <a:solidFill>
            <a:srgbClr val="FEB80A"/>
          </a:solidFill>
          <a:ln w="38100">
            <a:solidFill>
              <a:schemeClr val="bg2">
                <a:lumMod val="50000"/>
              </a:schemeClr>
            </a:solidFill>
          </a:ln>
          <a:effectLst>
            <a:softEdge rad="127000"/>
          </a:effectLst>
        </p:spPr>
        <p:txBody>
          <a:bodyPr rtlCol="0">
            <a:normAutofit fontScale="92500" lnSpcReduction="10000"/>
          </a:bodyPr>
          <a:lstStyle/>
          <a:p>
            <a:pPr fontAlgn="auto">
              <a:spcAft>
                <a:spcPts val="0"/>
              </a:spcAft>
              <a:buFont typeface="Arial" panose="020B0604020202020204" pitchFamily="34" charset="0"/>
              <a:buNone/>
              <a:defRPr/>
            </a:pPr>
            <a:r>
              <a:rPr lang="ru-RU" dirty="0" smtClean="0"/>
              <a:t>	Одна из первых географических карт России была создана более 400 лет назад и называлась «Большой чертёж». Сама карта не сохранилась, зато сохранилась книга с её описанием. </a:t>
            </a:r>
            <a:r>
              <a:rPr lang="ru-RU" u="sng" dirty="0" smtClean="0">
                <a:solidFill>
                  <a:srgbClr val="FF0000"/>
                </a:solidFill>
              </a:rPr>
              <a:t>Книга Большому чертежу</a:t>
            </a:r>
            <a:r>
              <a:rPr lang="ru-RU" dirty="0" smtClean="0"/>
              <a:t> — подробное описание карты всей территории России и соседних государств XVI—XVII веков, составленное по указанию царя всея Руси Иоанна Васильевича.</a:t>
            </a:r>
            <a:endParaRPr lang="ru-RU" dirty="0"/>
          </a:p>
        </p:txBody>
      </p:sp>
      <p:pic>
        <p:nvPicPr>
          <p:cNvPr id="16386" name="Picture 2" descr="D:\Учитель\Рабочий стол\мама\Рисунок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392488" cy="569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7393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Учитель\Рабочий стол\мама\Рисунок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6" y="260648"/>
            <a:ext cx="5578725"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Содержимое 4"/>
          <p:cNvSpPr>
            <a:spLocks noGrp="1"/>
          </p:cNvSpPr>
          <p:nvPr>
            <p:ph sz="half" idx="1"/>
          </p:nvPr>
        </p:nvSpPr>
        <p:spPr>
          <a:xfrm>
            <a:off x="5796136" y="0"/>
            <a:ext cx="3347864" cy="6525344"/>
          </a:xfrm>
          <a:solidFill>
            <a:srgbClr val="CEE6F9"/>
          </a:solidFill>
          <a:ln>
            <a:solidFill>
              <a:schemeClr val="accent4">
                <a:lumMod val="75000"/>
              </a:schemeClr>
            </a:solidFill>
          </a:ln>
        </p:spPr>
        <p:txBody>
          <a:bodyPr/>
          <a:lstStyle/>
          <a:p>
            <a:pPr eaLnBrk="1" hangingPunct="1">
              <a:buFontTx/>
              <a:buNone/>
            </a:pPr>
            <a:r>
              <a:rPr lang="ru-RU" b="1" dirty="0">
                <a:solidFill>
                  <a:srgbClr val="FF0000"/>
                </a:solidFill>
                <a:effectLst>
                  <a:outerShdw blurRad="38100" dist="38100" dir="2700000" algn="tl">
                    <a:srgbClr val="000000"/>
                  </a:outerShdw>
                </a:effectLst>
                <a:latin typeface="Arial" charset="0"/>
              </a:rPr>
              <a:t>Географическая карта </a:t>
            </a:r>
            <a:r>
              <a:rPr lang="ru-RU" dirty="0">
                <a:solidFill>
                  <a:srgbClr val="FF0000"/>
                </a:solidFill>
                <a:latin typeface="Arial" charset="0"/>
              </a:rPr>
              <a:t>– это:</a:t>
            </a:r>
          </a:p>
          <a:p>
            <a:pPr eaLnBrk="1" hangingPunct="1"/>
            <a:r>
              <a:rPr lang="ru-RU" dirty="0">
                <a:solidFill>
                  <a:srgbClr val="1F1F2E"/>
                </a:solidFill>
                <a:latin typeface="Arial" charset="0"/>
              </a:rPr>
              <a:t>чертеж поверхности Земли;</a:t>
            </a:r>
          </a:p>
          <a:p>
            <a:pPr eaLnBrk="1" hangingPunct="1"/>
            <a:r>
              <a:rPr lang="ru-RU" dirty="0">
                <a:solidFill>
                  <a:srgbClr val="1F1F2E"/>
                </a:solidFill>
                <a:latin typeface="Arial" charset="0"/>
              </a:rPr>
              <a:t>на плоскости:</a:t>
            </a:r>
          </a:p>
          <a:p>
            <a:pPr eaLnBrk="1" hangingPunct="1"/>
            <a:r>
              <a:rPr lang="ru-RU" dirty="0">
                <a:solidFill>
                  <a:srgbClr val="1F1F2E"/>
                </a:solidFill>
                <a:latin typeface="Arial" charset="0"/>
              </a:rPr>
              <a:t>в системе географических координат;</a:t>
            </a:r>
          </a:p>
          <a:p>
            <a:pPr eaLnBrk="1" hangingPunct="1"/>
            <a:r>
              <a:rPr lang="ru-RU" dirty="0">
                <a:solidFill>
                  <a:srgbClr val="1F1F2E"/>
                </a:solidFill>
                <a:latin typeface="Arial" charset="0"/>
              </a:rPr>
              <a:t>в масштабе;</a:t>
            </a:r>
          </a:p>
          <a:p>
            <a:pPr eaLnBrk="1" hangingPunct="1"/>
            <a:r>
              <a:rPr lang="ru-RU" dirty="0">
                <a:solidFill>
                  <a:srgbClr val="1F1F2E"/>
                </a:solidFill>
                <a:latin typeface="Arial" charset="0"/>
              </a:rPr>
              <a:t>с помощью условных знаков.</a:t>
            </a:r>
          </a:p>
        </p:txBody>
      </p:sp>
      <p:sp>
        <p:nvSpPr>
          <p:cNvPr id="2" name="Прямоугольник 1"/>
          <p:cNvSpPr/>
          <p:nvPr/>
        </p:nvSpPr>
        <p:spPr>
          <a:xfrm>
            <a:off x="0" y="5657671"/>
            <a:ext cx="6012160" cy="1200329"/>
          </a:xfrm>
          <a:prstGeom prst="rect">
            <a:avLst/>
          </a:prstGeom>
          <a:solidFill>
            <a:schemeClr val="accent6">
              <a:lumMod val="20000"/>
              <a:lumOff val="80000"/>
            </a:schemeClr>
          </a:solidFill>
        </p:spPr>
        <p:txBody>
          <a:bodyPr wrap="square">
            <a:spAutoFit/>
          </a:bodyPr>
          <a:lstStyle/>
          <a:p>
            <a:pPr fontAlgn="auto">
              <a:spcBef>
                <a:spcPts val="0"/>
              </a:spcBef>
              <a:spcAft>
                <a:spcPts val="0"/>
              </a:spcAft>
              <a:defRPr/>
            </a:pPr>
            <a:r>
              <a:rPr lang="ru-RU" dirty="0"/>
              <a:t>Возраст </a:t>
            </a:r>
            <a:r>
              <a:rPr lang="ru-RU" dirty="0" smtClean="0"/>
              <a:t>карт </a:t>
            </a:r>
            <a:r>
              <a:rPr lang="ru-RU" dirty="0"/>
              <a:t>достигает 10—15 тысячелетий. </a:t>
            </a:r>
            <a:r>
              <a:rPr lang="ru-RU" dirty="0" smtClean="0"/>
              <a:t>В </a:t>
            </a:r>
            <a:r>
              <a:rPr lang="ru-RU" dirty="0"/>
              <a:t>70-х годах нашего столетия, один из таких древнейших картографических рисунков был найден в Черкасской области. Рисунок вырезан на куске бивня мамонта.</a:t>
            </a:r>
          </a:p>
        </p:txBody>
      </p:sp>
      <p:pic>
        <p:nvPicPr>
          <p:cNvPr id="17412" name="Picture 4" descr="D:\Учитель\Рабочий стол\мама\Рисунок2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36912"/>
            <a:ext cx="39528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0830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Учитель\Рабочий стол\мама\Рисунок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6" y="0"/>
            <a:ext cx="9162846"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4778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algn="ctr"/>
            <a:r>
              <a:rPr lang="ru-RU">
                <a:latin typeface="Arial Black" charset="0"/>
              </a:rPr>
              <a:t>Различие географических карт</a:t>
            </a:r>
          </a:p>
        </p:txBody>
      </p:sp>
      <p:pic>
        <p:nvPicPr>
          <p:cNvPr id="3" name="Схема 2"/>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8275" y="2139950"/>
            <a:ext cx="6364288" cy="4071938"/>
          </a:xfrm>
          <a:prstGeom prst="rect">
            <a:avLst/>
          </a:prstGeom>
          <a:noFill/>
          <a:extLst>
            <a:ext uri="{909E8E84-426E-40DD-AFC4-6F175D3DCCD1}">
              <a14:hiddenFill xmlns:a14="http://schemas.microsoft.com/office/drawing/2010/main">
                <a:solidFill>
                  <a:srgbClr val="FFFFFF"/>
                </a:solidFill>
              </a14:hiddenFill>
            </a:ext>
          </a:extLst>
        </p:spPr>
      </p:pic>
      <p:pic>
        <p:nvPicPr>
          <p:cNvPr id="2" name="Изображение 1"/>
          <p:cNvPicPr>
            <a:picLocks noChangeAspect="1"/>
          </p:cNvPicPr>
          <p:nvPr/>
        </p:nvPicPr>
        <p:blipFill>
          <a:blip r:embed="rId3"/>
          <a:stretch>
            <a:fillRect/>
          </a:stretch>
        </p:blipFill>
        <p:spPr>
          <a:xfrm>
            <a:off x="7528601" y="3726"/>
            <a:ext cx="1615399" cy="1654324"/>
          </a:xfrm>
          <a:prstGeom prst="rect">
            <a:avLst/>
          </a:prstGeom>
        </p:spPr>
      </p:pic>
      <p:pic>
        <p:nvPicPr>
          <p:cNvPr id="4" name="Изображение 3"/>
          <p:cNvPicPr>
            <a:picLocks noChangeAspect="1"/>
          </p:cNvPicPr>
          <p:nvPr/>
        </p:nvPicPr>
        <p:blipFill>
          <a:blip r:embed="rId4"/>
          <a:stretch>
            <a:fillRect/>
          </a:stretch>
        </p:blipFill>
        <p:spPr>
          <a:xfrm>
            <a:off x="0" y="13193"/>
            <a:ext cx="2184028" cy="1543599"/>
          </a:xfrm>
          <a:prstGeom prst="rect">
            <a:avLst/>
          </a:prstGeom>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Учитель\Рабочий стол\мама\Рисунок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8" y="0"/>
            <a:ext cx="9132692" cy="6850041"/>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2843808" y="6024"/>
            <a:ext cx="3347864" cy="1311275"/>
          </a:xfrm>
        </p:spPr>
        <p:txBody>
          <a:bodyPr/>
          <a:lstStyle/>
          <a:p>
            <a:r>
              <a:rPr lang="ru-RU" dirty="0" smtClean="0"/>
              <a:t>Планы местности</a:t>
            </a:r>
            <a:endParaRPr lang="ru-RU" dirty="0"/>
          </a:p>
        </p:txBody>
      </p:sp>
    </p:spTree>
    <p:extLst>
      <p:ext uri="{BB962C8B-B14F-4D97-AF65-F5344CB8AC3E}">
        <p14:creationId xmlns:p14="http://schemas.microsoft.com/office/powerpoint/2010/main" val="196322591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99592" y="260648"/>
            <a:ext cx="7632848" cy="1311275"/>
          </a:xfrm>
        </p:spPr>
        <p:txBody>
          <a:bodyPr/>
          <a:lstStyle/>
          <a:p>
            <a:r>
              <a:rPr lang="ru-RU" dirty="0" smtClean="0"/>
              <a:t>Топографические карты</a:t>
            </a:r>
            <a:endParaRPr lang="ru-RU" dirty="0"/>
          </a:p>
        </p:txBody>
      </p:sp>
      <p:pic>
        <p:nvPicPr>
          <p:cNvPr id="20482" name="Picture 2" descr="D:\Учитель\Рабочий стол\мама\Рисунок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4" y="1555614"/>
            <a:ext cx="4663878" cy="530238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D:\Учитель\Рабочий стол\мама\Рисунок3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555614"/>
            <a:ext cx="4935184" cy="530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3673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Учитель\Рабочий стол\мама\Рисунок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 y="5752"/>
            <a:ext cx="9154396" cy="6845232"/>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1021904" y="-1659"/>
            <a:ext cx="8122096" cy="1311275"/>
          </a:xfrm>
        </p:spPr>
        <p:txBody>
          <a:bodyPr/>
          <a:lstStyle/>
          <a:p>
            <a:r>
              <a:rPr lang="ru-RU" dirty="0" smtClean="0"/>
              <a:t>Физическая карта мира</a:t>
            </a:r>
            <a:endParaRPr lang="ru-RU" dirty="0"/>
          </a:p>
        </p:txBody>
      </p:sp>
    </p:spTree>
    <p:extLst>
      <p:ext uri="{BB962C8B-B14F-4D97-AF65-F5344CB8AC3E}">
        <p14:creationId xmlns:p14="http://schemas.microsoft.com/office/powerpoint/2010/main" val="168426304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Учитель\Рабочий стол\мама\Рисунок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212"/>
            <a:ext cx="9122545" cy="61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9876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a:blip r:embed="rId2"/>
          <a:stretch>
            <a:fillRect/>
          </a:stretch>
        </p:blipFill>
        <p:spPr>
          <a:xfrm>
            <a:off x="755576" y="3573016"/>
            <a:ext cx="2628800" cy="3002674"/>
          </a:xfrm>
          <a:prstGeom prst="rect">
            <a:avLst/>
          </a:prstGeom>
        </p:spPr>
      </p:pic>
      <p:pic>
        <p:nvPicPr>
          <p:cNvPr id="4" name="Изображение 3"/>
          <p:cNvPicPr>
            <a:picLocks noChangeAspect="1"/>
          </p:cNvPicPr>
          <p:nvPr/>
        </p:nvPicPr>
        <p:blipFill>
          <a:blip r:embed="rId3"/>
          <a:stretch>
            <a:fillRect/>
          </a:stretch>
        </p:blipFill>
        <p:spPr>
          <a:xfrm>
            <a:off x="611560" y="1340768"/>
            <a:ext cx="3130803" cy="2160240"/>
          </a:xfrm>
          <a:prstGeom prst="rect">
            <a:avLst/>
          </a:prstGeom>
        </p:spPr>
      </p:pic>
      <p:sp>
        <p:nvSpPr>
          <p:cNvPr id="6" name="Название 1"/>
          <p:cNvSpPr>
            <a:spLocks noGrp="1"/>
          </p:cNvSpPr>
          <p:nvPr>
            <p:ph type="title"/>
          </p:nvPr>
        </p:nvSpPr>
        <p:spPr>
          <a:xfrm>
            <a:off x="0" y="-355"/>
            <a:ext cx="9144000" cy="1311275"/>
          </a:xfrm>
          <a:solidFill>
            <a:srgbClr val="FFFF00"/>
          </a:solidFill>
        </p:spPr>
        <p:txBody>
          <a:bodyPr/>
          <a:lstStyle/>
          <a:p>
            <a:r>
              <a:rPr lang="ru-RU" dirty="0" smtClean="0"/>
              <a:t>Карты отдельных материков</a:t>
            </a:r>
            <a:endParaRPr lang="ru-RU" dirty="0"/>
          </a:p>
        </p:txBody>
      </p:sp>
      <p:pic>
        <p:nvPicPr>
          <p:cNvPr id="23554" name="Picture 2" descr="D:\Учитель\Рабочий стол\мама\Рисунок3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896485"/>
            <a:ext cx="5033279" cy="567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661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Учитель\Рабочий стол\мама\Рисунок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1" y="14304"/>
            <a:ext cx="5054982" cy="6821181"/>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4811462" y="11810"/>
            <a:ext cx="4320480" cy="1311275"/>
          </a:xfrm>
          <a:solidFill>
            <a:srgbClr val="FFFF00"/>
          </a:solidFill>
        </p:spPr>
        <p:txBody>
          <a:bodyPr/>
          <a:lstStyle/>
          <a:p>
            <a:r>
              <a:rPr lang="ru-RU" sz="3200" dirty="0" smtClean="0"/>
              <a:t>Карта областей и районов</a:t>
            </a:r>
            <a:endParaRPr lang="ru-RU" sz="3200" dirty="0"/>
          </a:p>
        </p:txBody>
      </p:sp>
      <p:pic>
        <p:nvPicPr>
          <p:cNvPr id="24579" name="Picture 3" descr="D:\Учитель\Рабочий стол\мама\Рисунок3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8800"/>
            <a:ext cx="40324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359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23186"/>
            <a:ext cx="9144000"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5. Орбитальное движение длится _________________</a:t>
            </a:r>
            <a:endParaRPr lang="ru-RU" dirty="0"/>
          </a:p>
        </p:txBody>
      </p:sp>
      <p:sp>
        <p:nvSpPr>
          <p:cNvPr id="6" name="Содержимое 2"/>
          <p:cNvSpPr txBox="1">
            <a:spLocks/>
          </p:cNvSpPr>
          <p:nvPr/>
        </p:nvSpPr>
        <p:spPr>
          <a:xfrm>
            <a:off x="-2469" y="1124744"/>
            <a:ext cx="9146469"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6. Линия, по которой Земля движется вокруг солнца называется_________</a:t>
            </a:r>
            <a:endParaRPr lang="ru-RU" dirty="0"/>
          </a:p>
        </p:txBody>
      </p:sp>
      <p:sp>
        <p:nvSpPr>
          <p:cNvPr id="7" name="Содержимое 2"/>
          <p:cNvSpPr txBox="1">
            <a:spLocks/>
          </p:cNvSpPr>
          <p:nvPr/>
        </p:nvSpPr>
        <p:spPr>
          <a:xfrm>
            <a:off x="0" y="2204864"/>
            <a:ext cx="9252520"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t>7  Один оборот вокруг солнца Земля делает за__________________</a:t>
            </a:r>
          </a:p>
          <a:p>
            <a:endParaRPr lang="ru-RU" dirty="0" smtClean="0"/>
          </a:p>
          <a:p>
            <a:endParaRPr lang="ru-RU" dirty="0"/>
          </a:p>
        </p:txBody>
      </p:sp>
      <p:sp>
        <p:nvSpPr>
          <p:cNvPr id="9" name="Содержимое 2"/>
          <p:cNvSpPr txBox="1">
            <a:spLocks/>
          </p:cNvSpPr>
          <p:nvPr/>
        </p:nvSpPr>
        <p:spPr>
          <a:xfrm>
            <a:off x="14047" y="4365104"/>
            <a:ext cx="9144000"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solidFill>
                  <a:srgbClr val="000090"/>
                </a:solidFill>
              </a:rPr>
              <a:t>9.Две точки  Земли не участвующие в осевом вращении называются ___________</a:t>
            </a:r>
          </a:p>
          <a:p>
            <a:endParaRPr lang="ru-RU" dirty="0" smtClean="0">
              <a:solidFill>
                <a:srgbClr val="000090"/>
              </a:solidFill>
            </a:endParaRPr>
          </a:p>
          <a:p>
            <a:endParaRPr lang="ru-RU" dirty="0">
              <a:solidFill>
                <a:srgbClr val="000090"/>
              </a:solidFill>
            </a:endParaRPr>
          </a:p>
        </p:txBody>
      </p:sp>
      <p:sp>
        <p:nvSpPr>
          <p:cNvPr id="10" name="Содержимое 2"/>
          <p:cNvSpPr txBox="1">
            <a:spLocks/>
          </p:cNvSpPr>
          <p:nvPr/>
        </p:nvSpPr>
        <p:spPr>
          <a:xfrm>
            <a:off x="0" y="5445224"/>
            <a:ext cx="9144000" cy="14127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smtClean="0">
                <a:solidFill>
                  <a:srgbClr val="000090"/>
                </a:solidFill>
              </a:rPr>
              <a:t>10. </a:t>
            </a:r>
            <a:r>
              <a:rPr lang="ru-RU" sz="2800" dirty="0" smtClean="0">
                <a:solidFill>
                  <a:srgbClr val="000090"/>
                </a:solidFill>
              </a:rPr>
              <a:t>Линия, одинаково удалённая от северного и южного полюса, которая делит земной шар на два полушария, называется ___________</a:t>
            </a:r>
          </a:p>
          <a:p>
            <a:endParaRPr lang="ru-RU" sz="2800" dirty="0" smtClean="0">
              <a:solidFill>
                <a:srgbClr val="000090"/>
              </a:solidFill>
            </a:endParaRPr>
          </a:p>
          <a:p>
            <a:endParaRPr lang="ru-RU" dirty="0">
              <a:solidFill>
                <a:srgbClr val="000090"/>
              </a:solidFill>
            </a:endParaRPr>
          </a:p>
        </p:txBody>
      </p:sp>
      <p:sp>
        <p:nvSpPr>
          <p:cNvPr id="11" name="Содержимое 2"/>
          <p:cNvSpPr txBox="1">
            <a:spLocks/>
          </p:cNvSpPr>
          <p:nvPr/>
        </p:nvSpPr>
        <p:spPr>
          <a:xfrm>
            <a:off x="-12463" y="3284984"/>
            <a:ext cx="9144000" cy="1003176"/>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ru-RU" dirty="0"/>
              <a:t>8. Февраль 2016 года состоит из _________ суток</a:t>
            </a:r>
          </a:p>
          <a:p>
            <a:pPr marL="0" indent="0">
              <a:buNone/>
            </a:pPr>
            <a:endParaRPr lang="ru-RU" dirty="0" smtClean="0"/>
          </a:p>
          <a:p>
            <a:endParaRPr lang="ru-RU" dirty="0"/>
          </a:p>
        </p:txBody>
      </p:sp>
    </p:spTree>
    <p:extLst>
      <p:ext uri="{BB962C8B-B14F-4D97-AF65-F5344CB8AC3E}">
        <p14:creationId xmlns:p14="http://schemas.microsoft.com/office/powerpoint/2010/main" val="1015019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Учитель\Рабочий стол\мама\Рисунок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 y="-1"/>
            <a:ext cx="9149592" cy="6861427"/>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3614192" y="24599"/>
            <a:ext cx="5529808" cy="1311275"/>
          </a:xfrm>
          <a:solidFill>
            <a:srgbClr val="FFFF00"/>
          </a:solidFill>
        </p:spPr>
        <p:txBody>
          <a:bodyPr/>
          <a:lstStyle/>
          <a:p>
            <a:r>
              <a:rPr lang="ru-RU" dirty="0"/>
              <a:t>А</a:t>
            </a:r>
            <a:r>
              <a:rPr lang="ru-RU" dirty="0" smtClean="0"/>
              <a:t>эрофотоснимки</a:t>
            </a:r>
            <a:endParaRPr lang="ru-RU" dirty="0"/>
          </a:p>
        </p:txBody>
      </p:sp>
    </p:spTree>
    <p:extLst>
      <p:ext uri="{BB962C8B-B14F-4D97-AF65-F5344CB8AC3E}">
        <p14:creationId xmlns:p14="http://schemas.microsoft.com/office/powerpoint/2010/main" val="348303129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Учитель\Рабочий стол\мама\Рисунок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 y="26027"/>
            <a:ext cx="9136979" cy="685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8350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355"/>
            <a:ext cx="9144000" cy="1311275"/>
          </a:xfrm>
          <a:solidFill>
            <a:srgbClr val="FFFF00"/>
          </a:solidFill>
        </p:spPr>
        <p:txBody>
          <a:bodyPr/>
          <a:lstStyle/>
          <a:p>
            <a:r>
              <a:rPr lang="ru-RU" dirty="0" smtClean="0"/>
              <a:t>Байкал на аэрофотосъемке</a:t>
            </a:r>
            <a:endParaRPr lang="ru-RU" dirty="0"/>
          </a:p>
        </p:txBody>
      </p:sp>
      <p:pic>
        <p:nvPicPr>
          <p:cNvPr id="27650" name="Picture 2" descr="D:\Учитель\Рабочий стол\мама\Рисунок4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59"/>
            <a:ext cx="9144000" cy="55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5342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Учитель\Рабочий стол\мама\Рисунок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1066800" y="0"/>
            <a:ext cx="7010400" cy="1311275"/>
          </a:xfrm>
        </p:spPr>
        <p:txBody>
          <a:bodyPr/>
          <a:lstStyle/>
          <a:p>
            <a:pPr algn="ctr"/>
            <a:r>
              <a:rPr lang="ru-RU" dirty="0" smtClean="0">
                <a:solidFill>
                  <a:srgbClr val="FFFF00"/>
                </a:solidFill>
              </a:rPr>
              <a:t>Космические снимки </a:t>
            </a:r>
            <a:r>
              <a:rPr lang="ru-RU" dirty="0">
                <a:solidFill>
                  <a:srgbClr val="FFFF00"/>
                </a:solidFill>
              </a:rPr>
              <a:t>Б</a:t>
            </a:r>
            <a:r>
              <a:rPr lang="ru-RU" dirty="0" smtClean="0">
                <a:solidFill>
                  <a:srgbClr val="FFFF00"/>
                </a:solidFill>
              </a:rPr>
              <a:t>айкала</a:t>
            </a:r>
            <a:endParaRPr lang="ru-RU" dirty="0">
              <a:solidFill>
                <a:srgbClr val="FFFF00"/>
              </a:solidFill>
            </a:endParaRPr>
          </a:p>
        </p:txBody>
      </p:sp>
    </p:spTree>
    <p:extLst>
      <p:ext uri="{BB962C8B-B14F-4D97-AF65-F5344CB8AC3E}">
        <p14:creationId xmlns:p14="http://schemas.microsoft.com/office/powerpoint/2010/main" val="365055093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Учитель\Рабочий стол\мама\Рисунок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1417"/>
            <a:ext cx="9144000" cy="5646583"/>
          </a:xfrm>
          <a:prstGeom prst="rect">
            <a:avLst/>
          </a:prstGeom>
          <a:noFill/>
          <a:extLst>
            <a:ext uri="{909E8E84-426E-40DD-AFC4-6F175D3DCCD1}">
              <a14:hiddenFill xmlns:a14="http://schemas.microsoft.com/office/drawing/2010/main">
                <a:solidFill>
                  <a:srgbClr val="FFFFFF"/>
                </a:solidFill>
              </a14:hiddenFill>
            </a:ext>
          </a:extLst>
        </p:spPr>
      </p:pic>
      <p:sp>
        <p:nvSpPr>
          <p:cNvPr id="4" name="Название 1"/>
          <p:cNvSpPr>
            <a:spLocks noGrp="1"/>
          </p:cNvSpPr>
          <p:nvPr>
            <p:ph type="title"/>
          </p:nvPr>
        </p:nvSpPr>
        <p:spPr>
          <a:xfrm>
            <a:off x="323528" y="0"/>
            <a:ext cx="8712968" cy="1311275"/>
          </a:xfrm>
          <a:solidFill>
            <a:srgbClr val="FFFF00"/>
          </a:solidFill>
        </p:spPr>
        <p:txBody>
          <a:bodyPr/>
          <a:lstStyle/>
          <a:p>
            <a:pPr algn="ctr"/>
            <a:r>
              <a:rPr lang="ru-RU" dirty="0" smtClean="0">
                <a:solidFill>
                  <a:srgbClr val="000090"/>
                </a:solidFill>
              </a:rPr>
              <a:t>Космические снимки дельты Нила</a:t>
            </a:r>
            <a:endParaRPr lang="ru-RU" dirty="0">
              <a:solidFill>
                <a:srgbClr val="000090"/>
              </a:solidFill>
            </a:endParaRPr>
          </a:p>
        </p:txBody>
      </p:sp>
    </p:spTree>
    <p:extLst>
      <p:ext uri="{BB962C8B-B14F-4D97-AF65-F5344CB8AC3E}">
        <p14:creationId xmlns:p14="http://schemas.microsoft.com/office/powerpoint/2010/main" val="258260138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Учитель\Рабочий стол\мама\Рисунок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8"/>
            <a:ext cx="9144000" cy="6855162"/>
          </a:xfrm>
          <a:prstGeom prst="rect">
            <a:avLst/>
          </a:prstGeom>
          <a:noFill/>
          <a:extLst>
            <a:ext uri="{909E8E84-426E-40DD-AFC4-6F175D3DCCD1}">
              <a14:hiddenFill xmlns:a14="http://schemas.microsoft.com/office/drawing/2010/main">
                <a:solidFill>
                  <a:srgbClr val="FFFFFF"/>
                </a:solidFill>
              </a14:hiddenFill>
            </a:ext>
          </a:extLst>
        </p:spPr>
      </p:pic>
      <p:sp>
        <p:nvSpPr>
          <p:cNvPr id="2" name="Название 1"/>
          <p:cNvSpPr>
            <a:spLocks noGrp="1"/>
          </p:cNvSpPr>
          <p:nvPr>
            <p:ph type="title"/>
          </p:nvPr>
        </p:nvSpPr>
        <p:spPr>
          <a:xfrm>
            <a:off x="179512" y="0"/>
            <a:ext cx="8784976" cy="1311275"/>
          </a:xfrm>
          <a:solidFill>
            <a:srgbClr val="FFFF00"/>
          </a:solidFill>
        </p:spPr>
        <p:txBody>
          <a:bodyPr/>
          <a:lstStyle/>
          <a:p>
            <a:r>
              <a:rPr lang="ru-RU" dirty="0" smtClean="0"/>
              <a:t>Космический снимок Кавказа и Каспийского моря</a:t>
            </a:r>
            <a:endParaRPr lang="ru-RU" dirty="0"/>
          </a:p>
        </p:txBody>
      </p:sp>
    </p:spTree>
    <p:extLst>
      <p:ext uri="{BB962C8B-B14F-4D97-AF65-F5344CB8AC3E}">
        <p14:creationId xmlns:p14="http://schemas.microsoft.com/office/powerpoint/2010/main" val="1861550960"/>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Учитель\Рабочий стол\мама\Рисунок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126966" cy="4126966"/>
          </a:xfrm>
          <a:prstGeom prst="rect">
            <a:avLst/>
          </a:prstGeom>
          <a:noFill/>
          <a:extLst>
            <a:ext uri="{909E8E84-426E-40DD-AFC4-6F175D3DCCD1}">
              <a14:hiddenFill xmlns:a14="http://schemas.microsoft.com/office/drawing/2010/main">
                <a:solidFill>
                  <a:srgbClr val="FFFFFF"/>
                </a:solidFill>
              </a14:hiddenFill>
            </a:ext>
          </a:extLst>
        </p:spPr>
      </p:pic>
      <p:sp>
        <p:nvSpPr>
          <p:cNvPr id="5" name="Содержимое 2"/>
          <p:cNvSpPr>
            <a:spLocks noGrp="1"/>
          </p:cNvSpPr>
          <p:nvPr>
            <p:ph sz="half" idx="1"/>
          </p:nvPr>
        </p:nvSpPr>
        <p:spPr>
          <a:xfrm>
            <a:off x="4714875" y="1143000"/>
            <a:ext cx="4321621" cy="471487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4">
                <a:lumMod val="75000"/>
              </a:schemeClr>
            </a:solidFill>
          </a:ln>
        </p:spPr>
        <p:txBody>
          <a:bodyPr/>
          <a:lstStyle/>
          <a:p>
            <a:pPr eaLnBrk="1" hangingPunct="1">
              <a:buFontTx/>
              <a:buNone/>
            </a:pPr>
            <a:r>
              <a:rPr lang="ru-RU" sz="3200" b="1" dirty="0">
                <a:solidFill>
                  <a:srgbClr val="FF0000"/>
                </a:solidFill>
                <a:effectLst>
                  <a:outerShdw blurRad="38100" dist="38100" dir="2700000" algn="tl">
                    <a:srgbClr val="000000"/>
                  </a:outerShdw>
                </a:effectLst>
                <a:latin typeface="Arial" charset="0"/>
              </a:rPr>
              <a:t>Атлас</a:t>
            </a:r>
            <a:r>
              <a:rPr lang="ru-RU" sz="3200" dirty="0">
                <a:solidFill>
                  <a:srgbClr val="FF0000"/>
                </a:solidFill>
                <a:effectLst>
                  <a:outerShdw blurRad="38100" dist="38100" dir="2700000" algn="tl">
                    <a:srgbClr val="000000"/>
                  </a:outerShdw>
                </a:effectLst>
                <a:latin typeface="Arial" charset="0"/>
              </a:rPr>
              <a:t> – это </a:t>
            </a:r>
            <a:r>
              <a:rPr lang="ru-RU" sz="3200" dirty="0">
                <a:latin typeface="Arial" charset="0"/>
              </a:rPr>
              <a:t>собрание географических карт разной тематики для единой территории района, страны, мира.</a:t>
            </a:r>
          </a:p>
        </p:txBody>
      </p:sp>
      <p:sp>
        <p:nvSpPr>
          <p:cNvPr id="6" name="Прямоугольник 5"/>
          <p:cNvSpPr>
            <a:spLocks noChangeArrowheads="1"/>
          </p:cNvSpPr>
          <p:nvPr/>
        </p:nvSpPr>
        <p:spPr bwMode="auto">
          <a:xfrm>
            <a:off x="357188" y="5214938"/>
            <a:ext cx="4572000" cy="1200150"/>
          </a:xfrm>
          <a:prstGeom prst="rect">
            <a:avLst/>
          </a:prstGeom>
          <a:gradFill rotWithShape="1">
            <a:gsLst>
              <a:gs pos="0">
                <a:srgbClr val="FFEFD1"/>
              </a:gs>
              <a:gs pos="64999">
                <a:srgbClr val="F0EBD5"/>
              </a:gs>
              <a:gs pos="100000">
                <a:srgbClr val="D1C39F"/>
              </a:gs>
            </a:gsLst>
            <a:lin ang="18900000" scaled="1"/>
          </a:gradFill>
          <a:ln w="9525">
            <a:solidFill>
              <a:srgbClr val="157FCF"/>
            </a:solidFill>
            <a:miter lim="800000"/>
            <a:headEnd/>
            <a:tailEnd/>
          </a:ln>
          <a:effectLst>
            <a:outerShdw blurRad="63500" dist="20000" dir="5400000" rotWithShape="0">
              <a:srgbClr val="000000">
                <a:alpha val="37999"/>
              </a:srgbClr>
            </a:outerShdw>
          </a:effectLst>
        </p:spPr>
        <p:txBody>
          <a:bodyPr>
            <a:spAutoFit/>
          </a:bodyPr>
          <a:lstStyle/>
          <a:p>
            <a:pPr algn="ctr"/>
            <a:r>
              <a:rPr lang="ru-RU" i="1">
                <a:solidFill>
                  <a:srgbClr val="001541"/>
                </a:solidFill>
              </a:rPr>
              <a:t>Слово </a:t>
            </a:r>
            <a:r>
              <a:rPr lang="ru-RU" b="1" i="1">
                <a:solidFill>
                  <a:srgbClr val="0000FF"/>
                </a:solidFill>
              </a:rPr>
              <a:t>«атлас» </a:t>
            </a:r>
            <a:r>
              <a:rPr lang="ru-RU" i="1">
                <a:solidFill>
                  <a:srgbClr val="001541"/>
                </a:solidFill>
              </a:rPr>
              <a:t>введено Герардом Меркатором в </a:t>
            </a:r>
            <a:r>
              <a:rPr lang="en-US" i="1">
                <a:solidFill>
                  <a:srgbClr val="001541"/>
                </a:solidFill>
              </a:rPr>
              <a:t>XVI</a:t>
            </a:r>
            <a:r>
              <a:rPr lang="ru-RU" i="1">
                <a:solidFill>
                  <a:srgbClr val="001541"/>
                </a:solidFill>
              </a:rPr>
              <a:t> веке в честь мифического короля Ливии Атласа, якобы изготовившего небесный глобус.</a:t>
            </a:r>
          </a:p>
        </p:txBody>
      </p:sp>
      <p:pic>
        <p:nvPicPr>
          <p:cNvPr id="7" name="Изображение 6"/>
          <p:cNvPicPr>
            <a:picLocks noChangeAspect="1"/>
          </p:cNvPicPr>
          <p:nvPr/>
        </p:nvPicPr>
        <p:blipFill>
          <a:blip r:embed="rId3"/>
          <a:stretch>
            <a:fillRect/>
          </a:stretch>
        </p:blipFill>
        <p:spPr>
          <a:xfrm>
            <a:off x="107503" y="2204864"/>
            <a:ext cx="4255019" cy="2808312"/>
          </a:xfrm>
          <a:prstGeom prst="rect">
            <a:avLst/>
          </a:prstGeom>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22999"/>
            <a:ext cx="9252520" cy="2469897"/>
          </a:xfrm>
          <a:solidFill>
            <a:srgbClr val="CCFFCC"/>
          </a:solidFill>
        </p:spPr>
        <p:txBody>
          <a:bodyPr/>
          <a:lstStyle/>
          <a:p>
            <a:pPr algn="ctr"/>
            <a:r>
              <a:rPr lang="ru-RU" sz="2000" b="0" dirty="0" smtClean="0"/>
              <a:t>Домашнее задание</a:t>
            </a:r>
            <a:br>
              <a:rPr lang="ru-RU" sz="2000" b="0" dirty="0" smtClean="0"/>
            </a:br>
            <a:r>
              <a:rPr lang="ru-RU" sz="2000" b="0" dirty="0" smtClean="0"/>
              <a:t>ВАШИ ПРЕДПОЛОЖЕНИЯ И ДОКАЗАТЕЛЬСТВА</a:t>
            </a:r>
            <a:br>
              <a:rPr lang="ru-RU" sz="2000" b="0" dirty="0" smtClean="0"/>
            </a:br>
            <a:r>
              <a:rPr lang="ru-RU" sz="2000" b="0" dirty="0" smtClean="0"/>
              <a:t>Ответы на вопросы развёрнутые, доказательные (оформляем в тетради), используя различные источники информации</a:t>
            </a:r>
            <a:endParaRPr lang="ru-RU" sz="2000" b="0" dirty="0"/>
          </a:p>
        </p:txBody>
      </p:sp>
      <p:sp>
        <p:nvSpPr>
          <p:cNvPr id="5" name="Вертикальный текст 4"/>
          <p:cNvSpPr>
            <a:spLocks noGrp="1"/>
          </p:cNvSpPr>
          <p:nvPr>
            <p:ph type="body" orient="vert" idx="1"/>
          </p:nvPr>
        </p:nvSpPr>
        <p:spPr>
          <a:xfrm>
            <a:off x="0" y="2276872"/>
            <a:ext cx="9144000" cy="4581128"/>
          </a:xfrm>
          <a:solidFill>
            <a:srgbClr val="CCFFCC"/>
          </a:solidFill>
        </p:spPr>
        <p:txBody>
          <a:bodyPr vert="horz"/>
          <a:lstStyle/>
          <a:p>
            <a:pPr marL="400050" lvl="1" indent="0">
              <a:buNone/>
            </a:pPr>
            <a:r>
              <a:rPr lang="ru-RU" dirty="0" smtClean="0"/>
              <a:t>1. Может ли быть космический глобус?</a:t>
            </a:r>
          </a:p>
          <a:p>
            <a:pPr marL="400050" lvl="1" indent="0">
              <a:buNone/>
            </a:pPr>
            <a:r>
              <a:rPr lang="ru-RU" dirty="0" smtClean="0"/>
              <a:t>2. Могут ли быть аэрофотосъёмки всей земной поверхности? Если «да», то можно ли из них составить карту или глобус, если «нет», то почему?</a:t>
            </a:r>
          </a:p>
          <a:p>
            <a:pPr marL="400050" lvl="1" indent="0">
              <a:buNone/>
            </a:pPr>
            <a:r>
              <a:rPr lang="ru-RU" dirty="0" smtClean="0"/>
              <a:t>3.Зачем человеку нужны разные карты, ведь на них изображается одна и та же поверхность, не лучше ли сделать одну, но качественно?</a:t>
            </a:r>
            <a:endParaRPr lang="ru-RU" dirty="0"/>
          </a:p>
        </p:txBody>
      </p:sp>
    </p:spTree>
    <p:extLst>
      <p:ext uri="{BB962C8B-B14F-4D97-AF65-F5344CB8AC3E}">
        <p14:creationId xmlns:p14="http://schemas.microsoft.com/office/powerpoint/2010/main" val="395293128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Используемые иллюстрации</a:t>
            </a:r>
            <a:endParaRPr lang="ru-RU" dirty="0"/>
          </a:p>
        </p:txBody>
      </p:sp>
      <p:sp>
        <p:nvSpPr>
          <p:cNvPr id="3" name="Вертикальный текст 2"/>
          <p:cNvSpPr>
            <a:spLocks noGrp="1"/>
          </p:cNvSpPr>
          <p:nvPr>
            <p:ph type="body" orient="vert" idx="1"/>
          </p:nvPr>
        </p:nvSpPr>
        <p:spPr/>
        <p:txBody>
          <a:bodyPr vert="horz"/>
          <a:lstStyle/>
          <a:p>
            <a:r>
              <a:rPr lang="en-US" dirty="0"/>
              <a:t>http://</a:t>
            </a:r>
            <a:r>
              <a:rPr lang="en-US" dirty="0" err="1"/>
              <a:t>www.xdigest.ru</a:t>
            </a:r>
            <a:r>
              <a:rPr lang="en-US" dirty="0"/>
              <a:t>/2015/12/</a:t>
            </a:r>
            <a:r>
              <a:rPr lang="en-US" dirty="0" err="1"/>
              <a:t>nochnye-snimki-planety-zemlya.html</a:t>
            </a:r>
            <a:endParaRPr lang="ru-RU" dirty="0"/>
          </a:p>
        </p:txBody>
      </p:sp>
    </p:spTree>
    <p:extLst>
      <p:ext uri="{BB962C8B-B14F-4D97-AF65-F5344CB8AC3E}">
        <p14:creationId xmlns:p14="http://schemas.microsoft.com/office/powerpoint/2010/main" val="12289970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27584" y="188640"/>
            <a:ext cx="7010400" cy="934616"/>
          </a:xfrm>
          <a:solidFill>
            <a:srgbClr val="FFFFFF"/>
          </a:solidFill>
        </p:spPr>
        <p:txBody>
          <a:bodyPr/>
          <a:lstStyle/>
          <a:p>
            <a:pPr algn="ctr"/>
            <a:r>
              <a:rPr lang="ru-RU" dirty="0" smtClean="0"/>
              <a:t/>
            </a:r>
            <a:br>
              <a:rPr lang="ru-RU" dirty="0" smtClean="0"/>
            </a:br>
            <a:r>
              <a:rPr lang="ru-RU" dirty="0" smtClean="0"/>
              <a:t>Норма оценок</a:t>
            </a:r>
            <a:br>
              <a:rPr lang="ru-RU" dirty="0" smtClean="0"/>
            </a:br>
            <a:r>
              <a:rPr lang="ru-RU" dirty="0"/>
              <a:t> </a:t>
            </a:r>
          </a:p>
        </p:txBody>
      </p:sp>
      <p:sp>
        <p:nvSpPr>
          <p:cNvPr id="3" name="Вертикальный текст 2"/>
          <p:cNvSpPr>
            <a:spLocks noGrp="1"/>
          </p:cNvSpPr>
          <p:nvPr>
            <p:ph type="body" orient="vert" idx="1"/>
          </p:nvPr>
        </p:nvSpPr>
        <p:spPr>
          <a:xfrm>
            <a:off x="107504" y="1196752"/>
            <a:ext cx="8640960" cy="571128"/>
          </a:xfrm>
          <a:solidFill>
            <a:srgbClr val="FFFF00"/>
          </a:solidFill>
        </p:spPr>
        <p:txBody>
          <a:bodyPr vert="horz"/>
          <a:lstStyle/>
          <a:p>
            <a:r>
              <a:rPr lang="ru-RU" dirty="0" smtClean="0"/>
              <a:t>0-1=«5», 2-3=«4», 4-5=«3», 6 и больше= «2»</a:t>
            </a:r>
            <a:endParaRPr lang="ru-RU" dirty="0"/>
          </a:p>
        </p:txBody>
      </p:sp>
      <p:sp>
        <p:nvSpPr>
          <p:cNvPr id="4" name="Вертикальный текст 2"/>
          <p:cNvSpPr txBox="1">
            <a:spLocks/>
          </p:cNvSpPr>
          <p:nvPr/>
        </p:nvSpPr>
        <p:spPr bwMode="auto">
          <a:xfrm>
            <a:off x="17388" y="1772816"/>
            <a:ext cx="9126611" cy="5085184"/>
          </a:xfrm>
          <a:prstGeom prst="rect">
            <a:avLst/>
          </a:prstGeom>
          <a:solidFill>
            <a:schemeClr val="accent1">
              <a:lumMod val="75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defRPr>
            </a:lvl2pPr>
            <a:lvl3pPr marL="1143000" indent="-228600" algn="l" rtl="0" eaLnBrk="0" fontAlgn="base" hangingPunct="0">
              <a:spcBef>
                <a:spcPct val="20000"/>
              </a:spcBef>
              <a:spcAft>
                <a:spcPct val="0"/>
              </a:spcAft>
              <a:buChar char="•"/>
              <a:defRPr sz="2400">
                <a:solidFill>
                  <a:schemeClr val="tx1"/>
                </a:solidFill>
                <a:latin typeface="+mn-lt"/>
                <a:ea typeface="Arial" charset="0"/>
              </a:defRPr>
            </a:lvl3pPr>
            <a:lvl4pPr marL="1600200" indent="-228600" algn="l" rtl="0" eaLnBrk="0" fontAlgn="base" hangingPunct="0">
              <a:spcBef>
                <a:spcPct val="20000"/>
              </a:spcBef>
              <a:spcAft>
                <a:spcPct val="0"/>
              </a:spcAft>
              <a:buChar char="–"/>
              <a:defRPr sz="2000">
                <a:solidFill>
                  <a:schemeClr val="tx1"/>
                </a:solidFill>
                <a:latin typeface="+mn-lt"/>
                <a:ea typeface="Arial" charset="0"/>
              </a:defRPr>
            </a:lvl4pPr>
            <a:lvl5pPr marL="2057400" indent="-228600" algn="l" rtl="0" eaLnBrk="0" fontAlgn="base" hangingPunct="0">
              <a:spcBef>
                <a:spcPct val="20000"/>
              </a:spcBef>
              <a:spcAft>
                <a:spcPct val="0"/>
              </a:spcAft>
              <a:buChar char="»"/>
              <a:defRPr sz="2000">
                <a:solidFill>
                  <a:schemeClr val="tx1"/>
                </a:solidFill>
                <a:latin typeface="+mn-lt"/>
                <a:ea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AutoNum type="arabicPeriod"/>
            </a:pPr>
            <a:r>
              <a:rPr lang="ru-RU" sz="2400" b="1" dirty="0" smtClean="0">
                <a:solidFill>
                  <a:srgbClr val="FFFF00"/>
                </a:solidFill>
              </a:rPr>
              <a:t>Геоид, (эллипсоид), приплюснутый шар</a:t>
            </a:r>
          </a:p>
          <a:p>
            <a:pPr marL="514350" indent="-514350">
              <a:buFont typeface="+mj-lt"/>
              <a:buAutoNum type="arabicPeriod"/>
            </a:pPr>
            <a:r>
              <a:rPr lang="ru-RU" sz="2400" b="1" dirty="0" smtClean="0">
                <a:solidFill>
                  <a:srgbClr val="FFFF00"/>
                </a:solidFill>
              </a:rPr>
              <a:t>3</a:t>
            </a:r>
          </a:p>
          <a:p>
            <a:pPr marL="514350" indent="-514350">
              <a:buFont typeface="+mj-lt"/>
              <a:buAutoNum type="arabicPeriod"/>
            </a:pPr>
            <a:r>
              <a:rPr lang="ru-RU" sz="2400" b="1" dirty="0" smtClean="0">
                <a:solidFill>
                  <a:srgbClr val="FFFF00"/>
                </a:solidFill>
              </a:rPr>
              <a:t>Экваториальный, полярный</a:t>
            </a:r>
          </a:p>
          <a:p>
            <a:pPr marL="514350" indent="-514350">
              <a:buFont typeface="+mj-lt"/>
              <a:buAutoNum type="arabicPeriod"/>
            </a:pPr>
            <a:r>
              <a:rPr lang="ru-RU" sz="2400" b="1" dirty="0" smtClean="0">
                <a:solidFill>
                  <a:srgbClr val="FFFF00"/>
                </a:solidFill>
              </a:rPr>
              <a:t>Сутки</a:t>
            </a:r>
          </a:p>
          <a:p>
            <a:pPr marL="514350" indent="-514350">
              <a:buFont typeface="+mj-lt"/>
              <a:buAutoNum type="arabicPeriod"/>
            </a:pPr>
            <a:r>
              <a:rPr lang="ru-RU" sz="2400" b="1" dirty="0" smtClean="0">
                <a:solidFill>
                  <a:srgbClr val="FFFF00"/>
                </a:solidFill>
              </a:rPr>
              <a:t>Год</a:t>
            </a:r>
          </a:p>
          <a:p>
            <a:pPr marL="514350" indent="-514350">
              <a:buFont typeface="+mj-lt"/>
              <a:buAutoNum type="arabicPeriod"/>
            </a:pPr>
            <a:r>
              <a:rPr lang="ru-RU" sz="2400" b="1" dirty="0" smtClean="0">
                <a:solidFill>
                  <a:srgbClr val="FFFF00"/>
                </a:solidFill>
              </a:rPr>
              <a:t>Орбита</a:t>
            </a:r>
          </a:p>
          <a:p>
            <a:pPr marL="514350" indent="-514350">
              <a:buFont typeface="+mj-lt"/>
              <a:buAutoNum type="arabicPeriod"/>
            </a:pPr>
            <a:r>
              <a:rPr lang="ru-RU" sz="2400" b="1" dirty="0" smtClean="0">
                <a:solidFill>
                  <a:srgbClr val="FFFF00"/>
                </a:solidFill>
              </a:rPr>
              <a:t>365-366суток</a:t>
            </a:r>
          </a:p>
          <a:p>
            <a:pPr marL="514350" indent="-514350">
              <a:buFont typeface="+mj-lt"/>
              <a:buAutoNum type="arabicPeriod"/>
            </a:pPr>
            <a:r>
              <a:rPr lang="ru-RU" sz="2400" b="1" dirty="0" smtClean="0">
                <a:solidFill>
                  <a:srgbClr val="FFFF00"/>
                </a:solidFill>
              </a:rPr>
              <a:t>29</a:t>
            </a:r>
          </a:p>
          <a:p>
            <a:pPr marL="514350" indent="-514350">
              <a:buFont typeface="+mj-lt"/>
              <a:buAutoNum type="arabicPeriod"/>
            </a:pPr>
            <a:r>
              <a:rPr lang="ru-RU" sz="2400" b="1" dirty="0" smtClean="0">
                <a:solidFill>
                  <a:srgbClr val="FFFF00"/>
                </a:solidFill>
              </a:rPr>
              <a:t>Полюс</a:t>
            </a:r>
          </a:p>
          <a:p>
            <a:pPr marL="514350" indent="-514350">
              <a:buFont typeface="+mj-lt"/>
              <a:buAutoNum type="arabicPeriod"/>
            </a:pPr>
            <a:r>
              <a:rPr lang="ru-RU" sz="2400" b="1" dirty="0">
                <a:solidFill>
                  <a:srgbClr val="FFFF00"/>
                </a:solidFill>
              </a:rPr>
              <a:t>Э</a:t>
            </a:r>
            <a:r>
              <a:rPr lang="ru-RU" sz="2400" b="1" dirty="0" smtClean="0">
                <a:solidFill>
                  <a:srgbClr val="FFFF00"/>
                </a:solidFill>
              </a:rPr>
              <a:t>кватор</a:t>
            </a:r>
          </a:p>
          <a:p>
            <a:pPr marL="514350" indent="-514350">
              <a:buFont typeface="+mj-lt"/>
              <a:buAutoNum type="arabicPeriod"/>
            </a:pPr>
            <a:endParaRPr lang="ru-RU" dirty="0" smtClean="0"/>
          </a:p>
          <a:p>
            <a:pPr marL="514350" indent="-514350">
              <a:buFont typeface="+mj-lt"/>
              <a:buAutoNum type="arabicPeriod"/>
            </a:pPr>
            <a:endParaRPr lang="ru-RU" dirty="0"/>
          </a:p>
        </p:txBody>
      </p:sp>
    </p:spTree>
    <p:extLst>
      <p:ext uri="{BB962C8B-B14F-4D97-AF65-F5344CB8AC3E}">
        <p14:creationId xmlns:p14="http://schemas.microsoft.com/office/powerpoint/2010/main" val="377812124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Учитель\Рабочий стол\мама\Рисунок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9290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24599"/>
            <a:ext cx="9144000" cy="1311275"/>
          </a:xfrm>
          <a:solidFill>
            <a:srgbClr val="FFFF00"/>
          </a:solidFill>
        </p:spPr>
        <p:txBody>
          <a:bodyPr/>
          <a:lstStyle/>
          <a:p>
            <a:pPr algn="ctr"/>
            <a:r>
              <a:rPr lang="ru-RU" dirty="0" smtClean="0"/>
              <a:t>Изображение земной поверхности</a:t>
            </a:r>
            <a:endParaRPr lang="ru-RU" dirty="0"/>
          </a:p>
        </p:txBody>
      </p:sp>
      <p:pic>
        <p:nvPicPr>
          <p:cNvPr id="2050" name="Picture 2" descr="D:\Учитель\Рабочий стол\мама\Рисунок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68760"/>
            <a:ext cx="9180512" cy="557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274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563888" y="2492896"/>
            <a:ext cx="4000872" cy="1311275"/>
          </a:xfrm>
        </p:spPr>
        <p:txBody>
          <a:bodyPr/>
          <a:lstStyle/>
          <a:p>
            <a:r>
              <a:rPr lang="ru-RU" dirty="0"/>
              <a:t>Неаполь. Атлант с </a:t>
            </a:r>
            <a:r>
              <a:rPr lang="ru-RU" dirty="0" smtClean="0"/>
              <a:t>небесным глобусом </a:t>
            </a:r>
            <a:r>
              <a:rPr lang="ru-RU" dirty="0"/>
              <a:t>на плече. III век до н. э.</a:t>
            </a:r>
          </a:p>
        </p:txBody>
      </p:sp>
      <p:sp>
        <p:nvSpPr>
          <p:cNvPr id="4" name="Прямоугольник 3"/>
          <p:cNvSpPr/>
          <p:nvPr/>
        </p:nvSpPr>
        <p:spPr>
          <a:xfrm>
            <a:off x="3419872" y="5301208"/>
            <a:ext cx="4572000" cy="646331"/>
          </a:xfrm>
          <a:prstGeom prst="rect">
            <a:avLst/>
          </a:prstGeom>
        </p:spPr>
        <p:txBody>
          <a:bodyPr>
            <a:spAutoFit/>
          </a:bodyPr>
          <a:lstStyle/>
          <a:p>
            <a:r>
              <a:rPr lang="ru-RU" dirty="0"/>
              <a:t>П</a:t>
            </a:r>
            <a:r>
              <a:rPr lang="ru-RU" dirty="0" smtClean="0"/>
              <a:t>ервые </a:t>
            </a:r>
            <a:r>
              <a:rPr lang="ru-RU" dirty="0"/>
              <a:t>небесные глобусы были еще у древних египтян и шумеров</a:t>
            </a:r>
          </a:p>
        </p:txBody>
      </p:sp>
      <p:pic>
        <p:nvPicPr>
          <p:cNvPr id="3074" name="Picture 2" descr="D:\Учитель\Рабочий стол\мама\Рисунок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71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8777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4355976" y="838201"/>
            <a:ext cx="3568824" cy="790600"/>
          </a:xfrm>
        </p:spPr>
        <p:txBody>
          <a:bodyPr/>
          <a:lstStyle/>
          <a:p>
            <a:r>
              <a:rPr lang="ru-RU" dirty="0" smtClean="0"/>
              <a:t>ГЛОБУС КРАТЕСА</a:t>
            </a:r>
            <a:endParaRPr lang="ru-RU" dirty="0"/>
          </a:p>
        </p:txBody>
      </p:sp>
      <p:sp>
        <p:nvSpPr>
          <p:cNvPr id="4" name="Прямоугольник 3"/>
          <p:cNvSpPr/>
          <p:nvPr/>
        </p:nvSpPr>
        <p:spPr>
          <a:xfrm>
            <a:off x="4320480" y="2996952"/>
            <a:ext cx="4572000" cy="923330"/>
          </a:xfrm>
          <a:prstGeom prst="rect">
            <a:avLst/>
          </a:prstGeom>
          <a:solidFill>
            <a:srgbClr val="FFFF00"/>
          </a:solidFill>
        </p:spPr>
        <p:txBody>
          <a:bodyPr>
            <a:spAutoFit/>
          </a:bodyPr>
          <a:lstStyle/>
          <a:p>
            <a:r>
              <a:rPr lang="ru-RU" b="1" dirty="0"/>
              <a:t>Первый,</a:t>
            </a:r>
            <a:r>
              <a:rPr lang="ru-RU" dirty="0"/>
              <a:t> кто создал </a:t>
            </a:r>
            <a:r>
              <a:rPr lang="ru-RU" b="1" dirty="0"/>
              <a:t>«глобус»</a:t>
            </a:r>
            <a:r>
              <a:rPr lang="ru-RU" dirty="0"/>
              <a:t> - </a:t>
            </a:r>
            <a:r>
              <a:rPr lang="ru-RU" b="1" i="1" dirty="0" err="1"/>
              <a:t>Кратет</a:t>
            </a:r>
            <a:r>
              <a:rPr lang="ru-RU" b="1" i="1" dirty="0"/>
              <a:t> </a:t>
            </a:r>
            <a:r>
              <a:rPr lang="ru-RU" b="1" i="1" dirty="0" err="1"/>
              <a:t>Малльский</a:t>
            </a:r>
            <a:r>
              <a:rPr lang="ru-RU" dirty="0"/>
              <a:t> – за 150 лет до н.э</a:t>
            </a:r>
            <a:r>
              <a:rPr lang="ru-RU" dirty="0" smtClean="0"/>
              <a:t>., </a:t>
            </a:r>
            <a:r>
              <a:rPr lang="ru-RU" dirty="0"/>
              <a:t>но он не сохранился.	</a:t>
            </a:r>
          </a:p>
        </p:txBody>
      </p:sp>
      <p:pic>
        <p:nvPicPr>
          <p:cNvPr id="5122" name="Picture 2" descr="D:\Учитель\Рабочий стол\мама\Рисунок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 y="1340768"/>
            <a:ext cx="4309951" cy="490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5750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азвание 2"/>
          <p:cNvSpPr>
            <a:spLocks noGrp="1"/>
          </p:cNvSpPr>
          <p:nvPr>
            <p:ph type="title"/>
          </p:nvPr>
        </p:nvSpPr>
        <p:spPr>
          <a:xfrm>
            <a:off x="0" y="0"/>
            <a:ext cx="9144000" cy="1025352"/>
          </a:xfrm>
          <a:solidFill>
            <a:srgbClr val="FFFF00"/>
          </a:solidFill>
        </p:spPr>
        <p:txBody>
          <a:bodyPr/>
          <a:lstStyle/>
          <a:p>
            <a:r>
              <a:rPr lang="ru-RU" dirty="0" smtClean="0"/>
              <a:t/>
            </a:r>
            <a:br>
              <a:rPr lang="ru-RU" dirty="0" smtClean="0"/>
            </a:br>
            <a:r>
              <a:rPr lang="ru-RU" dirty="0" smtClean="0"/>
              <a:t>Самый </a:t>
            </a:r>
            <a:r>
              <a:rPr lang="ru-RU" dirty="0"/>
              <a:t>старый глобус в мире</a:t>
            </a:r>
            <a:br>
              <a:rPr lang="ru-RU" dirty="0"/>
            </a:br>
            <a:endParaRPr lang="ru-RU" dirty="0"/>
          </a:p>
        </p:txBody>
      </p:sp>
      <p:sp>
        <p:nvSpPr>
          <p:cNvPr id="4" name="Прямоугольник 3"/>
          <p:cNvSpPr/>
          <p:nvPr/>
        </p:nvSpPr>
        <p:spPr>
          <a:xfrm>
            <a:off x="3635896" y="980728"/>
            <a:ext cx="5508104" cy="2308324"/>
          </a:xfrm>
          <a:prstGeom prst="rect">
            <a:avLst/>
          </a:prstGeom>
          <a:solidFill>
            <a:srgbClr val="FFFF00"/>
          </a:solidFill>
        </p:spPr>
        <p:txBody>
          <a:bodyPr wrap="square">
            <a:spAutoFit/>
          </a:bodyPr>
          <a:lstStyle/>
          <a:p>
            <a:r>
              <a:rPr lang="ru-RU" dirty="0" smtClean="0"/>
              <a:t>Недавно </a:t>
            </a:r>
            <a:r>
              <a:rPr lang="ru-RU" dirty="0"/>
              <a:t>найденный глобус из скорлупы яиц страуса, датированный началом XVI века, может стать самым древним глобусом, на котором изображен Новый Свет. Глобус покрыт надписями на латинице. Северная Америка на нем выглядит как два небольших острова. Происхождение глобуса пока остается неизвестным</a:t>
            </a:r>
            <a:r>
              <a:rPr lang="ru-RU" dirty="0" smtClean="0"/>
              <a:t>.</a:t>
            </a:r>
            <a:endParaRPr lang="ru-RU" dirty="0"/>
          </a:p>
        </p:txBody>
      </p:sp>
      <p:pic>
        <p:nvPicPr>
          <p:cNvPr id="6147" name="Picture 3" descr="D:\Учитель\Рабочий стол\мама\Рисунок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 y="980727"/>
            <a:ext cx="3632520" cy="36217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Учитель\Рабочий стол\мама\Рисунок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765" y="3288018"/>
            <a:ext cx="5488555" cy="338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2084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Шаблон оформления 'Синий атом'">
  <a:themeElements>
    <a:clrScheme name="Шаблон оформления 'Синий атом'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fontScheme name="Шаблон оформления 'Синий атом'">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Шаблон оформления 'Синий атом' 1">
        <a:dk1>
          <a:srgbClr val="000000"/>
        </a:dk1>
        <a:lt1>
          <a:srgbClr val="FFFFD9"/>
        </a:lt1>
        <a:dk2>
          <a:srgbClr val="000000"/>
        </a:dk2>
        <a:lt2>
          <a:srgbClr val="777777"/>
        </a:lt2>
        <a:accent1>
          <a:srgbClr val="FFFFF7"/>
        </a:accent1>
        <a:accent2>
          <a:srgbClr val="7EAC7E"/>
        </a:accent2>
        <a:accent3>
          <a:srgbClr val="FFFFE9"/>
        </a:accent3>
        <a:accent4>
          <a:srgbClr val="000000"/>
        </a:accent4>
        <a:accent5>
          <a:srgbClr val="FFFFFA"/>
        </a:accent5>
        <a:accent6>
          <a:srgbClr val="729B72"/>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Шаблон оформления 'Синий атом' 2">
        <a:dk1>
          <a:srgbClr val="006699"/>
        </a:dk1>
        <a:lt1>
          <a:srgbClr val="FFCC99"/>
        </a:lt1>
        <a:dk2>
          <a:srgbClr val="DFD293"/>
        </a:dk2>
        <a:lt2>
          <a:srgbClr val="5C1F00"/>
        </a:lt2>
        <a:accent1>
          <a:srgbClr val="B7D7B5"/>
        </a:accent1>
        <a:accent2>
          <a:srgbClr val="BE7960"/>
        </a:accent2>
        <a:accent3>
          <a:srgbClr val="FFE2CA"/>
        </a:accent3>
        <a:accent4>
          <a:srgbClr val="005682"/>
        </a:accent4>
        <a:accent5>
          <a:srgbClr val="D8E8D7"/>
        </a:accent5>
        <a:accent6>
          <a:srgbClr val="AC6D56"/>
        </a:accent6>
        <a:hlink>
          <a:srgbClr val="169FD6"/>
        </a:hlink>
        <a:folHlink>
          <a:srgbClr val="D3A219"/>
        </a:folHlink>
      </a:clrScheme>
      <a:clrMap bg1="lt1" tx1="dk1" bg2="lt2" tx2="dk2" accent1="accent1" accent2="accent2" accent3="accent3" accent4="accent4" accent5="accent5" accent6="accent6" hlink="hlink" folHlink="folHlink"/>
    </a:extraClrScheme>
    <a:extraClrScheme>
      <a:clrScheme name="Шаблон оформления 'Синий атом' 3">
        <a:dk1>
          <a:srgbClr val="2D2015"/>
        </a:dk1>
        <a:lt1>
          <a:srgbClr val="006699"/>
        </a:lt1>
        <a:dk2>
          <a:srgbClr val="523E26"/>
        </a:dk2>
        <a:lt2>
          <a:srgbClr val="DFC08D"/>
        </a:lt2>
        <a:accent1>
          <a:srgbClr val="AAB99D"/>
        </a:accent1>
        <a:accent2>
          <a:srgbClr val="8F5F2F"/>
        </a:accent2>
        <a:accent3>
          <a:srgbClr val="B3AFAC"/>
        </a:accent3>
        <a:accent4>
          <a:srgbClr val="005682"/>
        </a:accent4>
        <a:accent5>
          <a:srgbClr val="D2D9CC"/>
        </a:accent5>
        <a:accent6>
          <a:srgbClr val="81552A"/>
        </a:accent6>
        <a:hlink>
          <a:srgbClr val="FFEF79"/>
        </a:hlink>
        <a:folHlink>
          <a:srgbClr val="003399"/>
        </a:folHlink>
      </a:clrScheme>
      <a:clrMap bg1="dk2" tx1="lt1" bg2="dk1" tx2="lt2" accent1="accent1" accent2="accent2" accent3="accent3" accent4="accent4" accent5="accent5" accent6="accent6" hlink="hlink" folHlink="folHlink"/>
    </a:extraClrScheme>
    <a:extraClrScheme>
      <a:clrScheme name="Шаблон оформления 'Синий атом' 4">
        <a:dk1>
          <a:srgbClr val="336699"/>
        </a:dk1>
        <a:lt1>
          <a:srgbClr val="C4DAC2"/>
        </a:lt1>
        <a:dk2>
          <a:srgbClr val="00405C"/>
        </a:dk2>
        <a:lt2>
          <a:srgbClr val="005A58"/>
        </a:lt2>
        <a:accent1>
          <a:srgbClr val="88C294"/>
        </a:accent1>
        <a:accent2>
          <a:srgbClr val="48C5EC"/>
        </a:accent2>
        <a:accent3>
          <a:srgbClr val="DEEADD"/>
        </a:accent3>
        <a:accent4>
          <a:srgbClr val="2A5682"/>
        </a:accent4>
        <a:accent5>
          <a:srgbClr val="C3DDC8"/>
        </a:accent5>
        <a:accent6>
          <a:srgbClr val="40B2D6"/>
        </a:accent6>
        <a:hlink>
          <a:srgbClr val="B2E7F2"/>
        </a:hlink>
        <a:folHlink>
          <a:srgbClr val="CCFFCC"/>
        </a:folHlink>
      </a:clrScheme>
      <a:clrMap bg1="lt1" tx1="dk1" bg2="lt2" tx2="dk2" accent1="accent1" accent2="accent2" accent3="accent3" accent4="accent4" accent5="accent5" accent6="accent6" hlink="hlink" folHlink="folHlink"/>
    </a:extraClrScheme>
    <a:extraClrScheme>
      <a:clrScheme name="Шаблон оформления 'Синий атом' 5">
        <a:dk1>
          <a:srgbClr val="01A6D9"/>
        </a:dk1>
        <a:lt1>
          <a:srgbClr val="FFFFFF"/>
        </a:lt1>
        <a:dk2>
          <a:srgbClr val="00486C"/>
        </a:dk2>
        <a:lt2>
          <a:srgbClr val="333333"/>
        </a:lt2>
        <a:accent1>
          <a:srgbClr val="DDDDDD"/>
        </a:accent1>
        <a:accent2>
          <a:srgbClr val="808080"/>
        </a:accent2>
        <a:accent3>
          <a:srgbClr val="FFFFFF"/>
        </a:accent3>
        <a:accent4>
          <a:srgbClr val="018DB9"/>
        </a:accent4>
        <a:accent5>
          <a:srgbClr val="EBEBEB"/>
        </a:accent5>
        <a:accent6>
          <a:srgbClr val="737373"/>
        </a:accent6>
        <a:hlink>
          <a:srgbClr val="4D4D4D"/>
        </a:hlink>
        <a:folHlink>
          <a:srgbClr val="339966"/>
        </a:folHlink>
      </a:clrScheme>
      <a:clrMap bg1="lt1" tx1="dk1" bg2="lt2" tx2="dk2" accent1="accent1" accent2="accent2" accent3="accent3" accent4="accent4" accent5="accent5" accent6="accent6" hlink="hlink" folHlink="folHlink"/>
    </a:extraClrScheme>
    <a:extraClrScheme>
      <a:clrScheme name="Шаблон оформления 'Синий атом' 6">
        <a:dk1>
          <a:srgbClr val="000000"/>
        </a:dk1>
        <a:lt1>
          <a:srgbClr val="FFFFFF"/>
        </a:lt1>
        <a:dk2>
          <a:srgbClr val="000000"/>
        </a:dk2>
        <a:lt2>
          <a:srgbClr val="808080"/>
        </a:lt2>
        <a:accent1>
          <a:srgbClr val="BBE0E3"/>
        </a:accent1>
        <a:accent2>
          <a:srgbClr val="175C87"/>
        </a:accent2>
        <a:accent3>
          <a:srgbClr val="FFFFFF"/>
        </a:accent3>
        <a:accent4>
          <a:srgbClr val="000000"/>
        </a:accent4>
        <a:accent5>
          <a:srgbClr val="DAEDEF"/>
        </a:accent5>
        <a:accent6>
          <a:srgbClr val="14537A"/>
        </a:accent6>
        <a:hlink>
          <a:srgbClr val="009999"/>
        </a:hlink>
        <a:folHlink>
          <a:srgbClr val="669900"/>
        </a:folHlink>
      </a:clrScheme>
      <a:clrMap bg1="lt1" tx1="dk1" bg2="lt2" tx2="dk2" accent1="accent1" accent2="accent2" accent3="accent3" accent4="accent4" accent5="accent5" accent6="accent6" hlink="hlink" folHlink="folHlink"/>
    </a:extraClrScheme>
    <a:extraClrScheme>
      <a:clrScheme name="Шаблон оформления 'Синий атом' 7">
        <a:dk1>
          <a:srgbClr val="000000"/>
        </a:dk1>
        <a:lt1>
          <a:srgbClr val="FFFFFF"/>
        </a:lt1>
        <a:dk2>
          <a:srgbClr val="003D5C"/>
        </a:dk2>
        <a:lt2>
          <a:srgbClr val="969696"/>
        </a:lt2>
        <a:accent1>
          <a:srgbClr val="ABCB9D"/>
        </a:accent1>
        <a:accent2>
          <a:srgbClr val="FF9966"/>
        </a:accent2>
        <a:accent3>
          <a:srgbClr val="FFFFFF"/>
        </a:accent3>
        <a:accent4>
          <a:srgbClr val="000000"/>
        </a:accent4>
        <a:accent5>
          <a:srgbClr val="D2E2CC"/>
        </a:accent5>
        <a:accent6>
          <a:srgbClr val="E78A5C"/>
        </a:accent6>
        <a:hlink>
          <a:srgbClr val="0099CC"/>
        </a:hlink>
        <a:folHlink>
          <a:srgbClr val="996600"/>
        </a:folHlink>
      </a:clrScheme>
      <a:clrMap bg1="lt1" tx1="dk1" bg2="lt2" tx2="dk2" accent1="accent1" accent2="accent2" accent3="accent3" accent4="accent4" accent5="accent5" accent6="accent6" hlink="hlink" folHlink="folHlink"/>
    </a:extraClrScheme>
    <a:extraClrScheme>
      <a:clrScheme name="Шаблон оформления 'Синий атом' 8">
        <a:dk1>
          <a:srgbClr val="000000"/>
        </a:dk1>
        <a:lt1>
          <a:srgbClr val="FFFFFF"/>
        </a:lt1>
        <a:dk2>
          <a:srgbClr val="000000"/>
        </a:dk2>
        <a:lt2>
          <a:srgbClr val="808080"/>
        </a:lt2>
        <a:accent1>
          <a:srgbClr val="0099CC"/>
        </a:accent1>
        <a:accent2>
          <a:srgbClr val="8EC8A0"/>
        </a:accent2>
        <a:accent3>
          <a:srgbClr val="FFFFFF"/>
        </a:accent3>
        <a:accent4>
          <a:srgbClr val="000000"/>
        </a:accent4>
        <a:accent5>
          <a:srgbClr val="AACAE2"/>
        </a:accent5>
        <a:accent6>
          <a:srgbClr val="80B591"/>
        </a:accent6>
        <a:hlink>
          <a:srgbClr val="00428A"/>
        </a:hlink>
        <a:folHlink>
          <a:srgbClr val="DAF0DC"/>
        </a:folHlink>
      </a:clrScheme>
      <a:clrMap bg1="lt1" tx1="dk1" bg2="lt2" tx2="dk2" accent1="accent1" accent2="accent2" accent3="accent3" accent4="accent4" accent5="accent5" accent6="accent6" hlink="hlink" folHlink="folHlink"/>
    </a:extraClrScheme>
    <a:extraClrScheme>
      <a:clrScheme name="Шаблон оформления 'Синий атом' 9">
        <a:dk1>
          <a:srgbClr val="336600"/>
        </a:dk1>
        <a:lt1>
          <a:srgbClr val="B3DBE9"/>
        </a:lt1>
        <a:dk2>
          <a:srgbClr val="DDDDDD"/>
        </a:dk2>
        <a:lt2>
          <a:srgbClr val="003366"/>
        </a:lt2>
        <a:accent1>
          <a:srgbClr val="11A5D9"/>
        </a:accent1>
        <a:accent2>
          <a:srgbClr val="52B34B"/>
        </a:accent2>
        <a:accent3>
          <a:srgbClr val="D6EAF2"/>
        </a:accent3>
        <a:accent4>
          <a:srgbClr val="2A5600"/>
        </a:accent4>
        <a:accent5>
          <a:srgbClr val="AACFE9"/>
        </a:accent5>
        <a:accent6>
          <a:srgbClr val="49A243"/>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Шаблон оформления 'Синий атом' 10">
        <a:dk1>
          <a:srgbClr val="336699"/>
        </a:dk1>
        <a:lt1>
          <a:srgbClr val="5F5F5F"/>
        </a:lt1>
        <a:dk2>
          <a:srgbClr val="000000"/>
        </a:dk2>
        <a:lt2>
          <a:srgbClr val="273D4D"/>
        </a:lt2>
        <a:accent1>
          <a:srgbClr val="0099CC"/>
        </a:accent1>
        <a:accent2>
          <a:srgbClr val="468A4B"/>
        </a:accent2>
        <a:accent3>
          <a:srgbClr val="AAAAAA"/>
        </a:accent3>
        <a:accent4>
          <a:srgbClr val="505050"/>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оформления 'Синий атом'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clrMap bg1="lt1" tx1="dk1" bg2="lt2" tx2="dk2" accent1="accent1" accent2="accent2" accent3="accent3" accent4="accent4" accent5="accent5" accent6="accent6" hlink="hlink" folHlink="folHlink"/>
    </a:extraClrScheme>
    <a:extraClrScheme>
      <a:clrScheme name="Шаблон оформления 'Синий атом' 12">
        <a:dk1>
          <a:srgbClr val="003300"/>
        </a:dk1>
        <a:lt1>
          <a:srgbClr val="D8E4D8"/>
        </a:lt1>
        <a:dk2>
          <a:srgbClr val="272D2C"/>
        </a:dk2>
        <a:lt2>
          <a:srgbClr val="777777"/>
        </a:lt2>
        <a:accent1>
          <a:srgbClr val="909082"/>
        </a:accent1>
        <a:accent2>
          <a:srgbClr val="55A9D3"/>
        </a:accent2>
        <a:accent3>
          <a:srgbClr val="E9EFE9"/>
        </a:accent3>
        <a:accent4>
          <a:srgbClr val="002A00"/>
        </a:accent4>
        <a:accent5>
          <a:srgbClr val="C6C6C1"/>
        </a:accent5>
        <a:accent6>
          <a:srgbClr val="4C99BF"/>
        </a:accent6>
        <a:hlink>
          <a:srgbClr val="FFCC66"/>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2271</TotalTime>
  <Words>854</Words>
  <Application>Microsoft Office PowerPoint</Application>
  <PresentationFormat>Экран (4:3)</PresentationFormat>
  <Paragraphs>77</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Шаблон оформления 'Синий атом'</vt:lpstr>
      <vt:lpstr>Глобус и ГЕОГРАФИЧЕСКАЯ КАРТА</vt:lpstr>
      <vt:lpstr>Задания на повторение</vt:lpstr>
      <vt:lpstr>Презентация PowerPoint</vt:lpstr>
      <vt:lpstr> Норма оценок  </vt:lpstr>
      <vt:lpstr>Презентация PowerPoint</vt:lpstr>
      <vt:lpstr>Изображение земной поверхности</vt:lpstr>
      <vt:lpstr>Неаполь. Атлант с небесным глобусом на плече. III век до н. э.</vt:lpstr>
      <vt:lpstr>ГЛОБУС КРАТЕСА</vt:lpstr>
      <vt:lpstr> Самый старый глобус в мире </vt:lpstr>
      <vt:lpstr>Презентация PowerPoint</vt:lpstr>
      <vt:lpstr>Презентация PowerPoint</vt:lpstr>
      <vt:lpstr>ГЛЕБУЗ</vt:lpstr>
      <vt:lpstr>Презентация PowerPoint</vt:lpstr>
      <vt:lpstr>Презентация PowerPoint</vt:lpstr>
      <vt:lpstr>Самый большой глобус в мире </vt:lpstr>
      <vt:lpstr>Презентация PowerPoint</vt:lpstr>
      <vt:lpstr>Презентация PowerPoint</vt:lpstr>
      <vt:lpstr>Переход  от глобуса – к карте</vt:lpstr>
      <vt:lpstr>Карта, повторяющая контуры глобуса Бехайма</vt:lpstr>
      <vt:lpstr>Презентация PowerPoint</vt:lpstr>
      <vt:lpstr>Презентация PowerPoint</vt:lpstr>
      <vt:lpstr>Презентация PowerPoint</vt:lpstr>
      <vt:lpstr>Различие географических карт</vt:lpstr>
      <vt:lpstr>Планы местности</vt:lpstr>
      <vt:lpstr>Топографические карты</vt:lpstr>
      <vt:lpstr>Физическая карта мира</vt:lpstr>
      <vt:lpstr>Презентация PowerPoint</vt:lpstr>
      <vt:lpstr>Карты отдельных материков</vt:lpstr>
      <vt:lpstr>Карта областей и районов</vt:lpstr>
      <vt:lpstr>Аэрофотоснимки</vt:lpstr>
      <vt:lpstr>Презентация PowerPoint</vt:lpstr>
      <vt:lpstr>Байкал на аэрофотосъемке</vt:lpstr>
      <vt:lpstr>Космические снимки Байкала</vt:lpstr>
      <vt:lpstr>Космические снимки дельты Нила</vt:lpstr>
      <vt:lpstr>Космический снимок Кавказа и Каспийского моря</vt:lpstr>
      <vt:lpstr>Презентация PowerPoint</vt:lpstr>
      <vt:lpstr>Домашнее задание ВАШИ ПРЕДПОЛОЖЕНИЯ И ДОКАЗАТЕЛЬСТВА Ответы на вопросы развёрнутые, доказательные (оформляем в тетради), используя различные источники информации</vt:lpstr>
      <vt:lpstr>Используемые иллюстрации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starostina</dc:creator>
  <cp:lastModifiedBy>Teacher</cp:lastModifiedBy>
  <cp:revision>90</cp:revision>
  <cp:lastPrinted>2016-07-19T08:33:10Z</cp:lastPrinted>
  <dcterms:created xsi:type="dcterms:W3CDTF">2010-02-03T15:39:09Z</dcterms:created>
  <dcterms:modified xsi:type="dcterms:W3CDTF">2016-09-07T05:35:05Z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TC010721371049</vt:lpwstr>
  </property>
  <property fmtid="{D5CDD505-2E9C-101B-9397-08002B2CF9AE}" pid="3" name="NXTAG2">
    <vt:lpwstr>0008005626000000000001024140</vt:lpwstr>
  </property>
</Properties>
</file>