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7" r:id="rId3"/>
    <p:sldId id="258" r:id="rId4"/>
    <p:sldId id="256" r:id="rId5"/>
    <p:sldId id="260" r:id="rId6"/>
    <p:sldId id="259" r:id="rId7"/>
    <p:sldId id="262" r:id="rId8"/>
    <p:sldId id="263" r:id="rId9"/>
    <p:sldId id="266" r:id="rId10"/>
    <p:sldId id="268" r:id="rId11"/>
    <p:sldId id="267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F2D94-4B55-4F0A-8270-2CFB8CEA528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01C495-F1F6-43FD-A0F8-393AE84AD932}">
      <dgm:prSet phldrT="[Текст]" custT="1"/>
      <dgm:spPr/>
      <dgm:t>
        <a:bodyPr/>
        <a:lstStyle/>
        <a:p>
          <a:r>
            <a:rPr lang="ru-RU" sz="4000" b="1" dirty="0" smtClean="0"/>
            <a:t>Физические величины</a:t>
          </a:r>
          <a:endParaRPr lang="ru-RU" sz="4000" b="1" dirty="0"/>
        </a:p>
      </dgm:t>
    </dgm:pt>
    <dgm:pt modelId="{11637C02-1929-4FB6-8BCE-8603673DACB2}" type="parTrans" cxnId="{5A7A15B8-6548-4D3E-A5B4-2C4ED1A976A2}">
      <dgm:prSet/>
      <dgm:spPr/>
      <dgm:t>
        <a:bodyPr/>
        <a:lstStyle/>
        <a:p>
          <a:endParaRPr lang="ru-RU"/>
        </a:p>
      </dgm:t>
    </dgm:pt>
    <dgm:pt modelId="{38E27959-F67B-461E-B145-F9B23D08CA93}" type="sibTrans" cxnId="{5A7A15B8-6548-4D3E-A5B4-2C4ED1A976A2}">
      <dgm:prSet/>
      <dgm:spPr/>
      <dgm:t>
        <a:bodyPr/>
        <a:lstStyle/>
        <a:p>
          <a:endParaRPr lang="ru-RU"/>
        </a:p>
      </dgm:t>
    </dgm:pt>
    <dgm:pt modelId="{1F774BBF-B8B7-46F2-B835-48883193907B}">
      <dgm:prSet phldrT="[Текст]" custT="1"/>
      <dgm:spPr/>
      <dgm:t>
        <a:bodyPr/>
        <a:lstStyle/>
        <a:p>
          <a:r>
            <a:rPr lang="ru-RU" sz="2800" b="1" dirty="0" smtClean="0"/>
            <a:t>Скалярные </a:t>
          </a:r>
          <a:endParaRPr lang="ru-RU" sz="2800" b="1" dirty="0"/>
        </a:p>
      </dgm:t>
    </dgm:pt>
    <dgm:pt modelId="{03CF3013-04D8-4AA3-96D6-6CCAE9B84B6F}" type="parTrans" cxnId="{C6C3D241-ED1C-4344-B5C6-75FB431120EA}">
      <dgm:prSet/>
      <dgm:spPr/>
      <dgm:t>
        <a:bodyPr/>
        <a:lstStyle/>
        <a:p>
          <a:endParaRPr lang="ru-RU"/>
        </a:p>
      </dgm:t>
    </dgm:pt>
    <dgm:pt modelId="{0DC57EA6-18E1-47A7-A0A2-6C78F9AE78B7}" type="sibTrans" cxnId="{C6C3D241-ED1C-4344-B5C6-75FB431120EA}">
      <dgm:prSet/>
      <dgm:spPr/>
      <dgm:t>
        <a:bodyPr/>
        <a:lstStyle/>
        <a:p>
          <a:endParaRPr lang="ru-RU"/>
        </a:p>
      </dgm:t>
    </dgm:pt>
    <dgm:pt modelId="{A392192D-9E21-4F34-A245-11E070BB5FD6}">
      <dgm:prSet phldrT="[Текст]"/>
      <dgm:spPr/>
      <dgm:t>
        <a:bodyPr/>
        <a:lstStyle/>
        <a:p>
          <a:r>
            <a:rPr lang="ru-RU" dirty="0" smtClean="0"/>
            <a:t>Характеризуются только </a:t>
          </a:r>
          <a:r>
            <a:rPr lang="ru-RU" b="1" i="1" dirty="0" smtClean="0"/>
            <a:t>числом</a:t>
          </a:r>
          <a:endParaRPr lang="ru-RU" b="1" i="1" dirty="0"/>
        </a:p>
      </dgm:t>
    </dgm:pt>
    <dgm:pt modelId="{18785699-2435-4AF7-BE5C-741167F9F652}" type="parTrans" cxnId="{01FD90F0-4781-4A51-95AA-C970A8811BB7}">
      <dgm:prSet/>
      <dgm:spPr/>
      <dgm:t>
        <a:bodyPr/>
        <a:lstStyle/>
        <a:p>
          <a:endParaRPr lang="ru-RU"/>
        </a:p>
      </dgm:t>
    </dgm:pt>
    <dgm:pt modelId="{560FF744-C2CB-481A-8F05-148164FF5B7E}" type="sibTrans" cxnId="{01FD90F0-4781-4A51-95AA-C970A8811BB7}">
      <dgm:prSet/>
      <dgm:spPr/>
      <dgm:t>
        <a:bodyPr/>
        <a:lstStyle/>
        <a:p>
          <a:endParaRPr lang="ru-RU"/>
        </a:p>
      </dgm:t>
    </dgm:pt>
    <dgm:pt modelId="{5301CC71-AAB2-40CB-9815-FD8C7A64B329}">
      <dgm:prSet phldrT="[Текст]" custT="1"/>
      <dgm:spPr/>
      <dgm:t>
        <a:bodyPr/>
        <a:lstStyle/>
        <a:p>
          <a:r>
            <a:rPr lang="ru-RU" sz="2800" b="1" dirty="0" smtClean="0"/>
            <a:t>Векторные </a:t>
          </a:r>
          <a:endParaRPr lang="ru-RU" sz="2800" b="1" dirty="0"/>
        </a:p>
      </dgm:t>
    </dgm:pt>
    <dgm:pt modelId="{61814386-F959-4023-9C78-EBF52DF1B371}" type="parTrans" cxnId="{22762F9F-F60A-4288-A141-FA5727E0F5F2}">
      <dgm:prSet/>
      <dgm:spPr/>
      <dgm:t>
        <a:bodyPr/>
        <a:lstStyle/>
        <a:p>
          <a:endParaRPr lang="ru-RU"/>
        </a:p>
      </dgm:t>
    </dgm:pt>
    <dgm:pt modelId="{E6ED4661-88B0-4AFB-B89E-C466E0656862}" type="sibTrans" cxnId="{22762F9F-F60A-4288-A141-FA5727E0F5F2}">
      <dgm:prSet/>
      <dgm:spPr/>
      <dgm:t>
        <a:bodyPr/>
        <a:lstStyle/>
        <a:p>
          <a:endParaRPr lang="ru-RU"/>
        </a:p>
      </dgm:t>
    </dgm:pt>
    <dgm:pt modelId="{023D6CAC-FF11-4C6C-99A5-C8E013478AE5}">
      <dgm:prSet phldrT="[Текст]"/>
      <dgm:spPr/>
      <dgm:t>
        <a:bodyPr/>
        <a:lstStyle/>
        <a:p>
          <a:r>
            <a:rPr lang="ru-RU" dirty="0" smtClean="0"/>
            <a:t>Характеризуются </a:t>
          </a:r>
          <a:r>
            <a:rPr lang="ru-RU" b="1" i="1" dirty="0" smtClean="0"/>
            <a:t>абсолютным значением </a:t>
          </a:r>
          <a:r>
            <a:rPr lang="ru-RU" dirty="0" smtClean="0"/>
            <a:t>и </a:t>
          </a:r>
          <a:r>
            <a:rPr lang="ru-RU" b="1" i="1" dirty="0" smtClean="0"/>
            <a:t>направлением</a:t>
          </a:r>
          <a:r>
            <a:rPr lang="ru-RU" dirty="0" smtClean="0"/>
            <a:t> в пространстве.</a:t>
          </a:r>
          <a:endParaRPr lang="ru-RU" dirty="0"/>
        </a:p>
      </dgm:t>
    </dgm:pt>
    <dgm:pt modelId="{5890A431-0243-4FF6-9F73-0638DEA63A40}" type="parTrans" cxnId="{88457457-2F21-4EB2-977E-7E7DE33D3AD8}">
      <dgm:prSet/>
      <dgm:spPr/>
      <dgm:t>
        <a:bodyPr/>
        <a:lstStyle/>
        <a:p>
          <a:endParaRPr lang="ru-RU"/>
        </a:p>
      </dgm:t>
    </dgm:pt>
    <dgm:pt modelId="{C8834CD0-4605-4163-B625-2E7EBE151315}" type="sibTrans" cxnId="{88457457-2F21-4EB2-977E-7E7DE33D3AD8}">
      <dgm:prSet/>
      <dgm:spPr/>
      <dgm:t>
        <a:bodyPr/>
        <a:lstStyle/>
        <a:p>
          <a:endParaRPr lang="ru-RU"/>
        </a:p>
      </dgm:t>
    </dgm:pt>
    <dgm:pt modelId="{36433517-DA7D-40A7-AF78-D7E727BCAC1E}" type="pres">
      <dgm:prSet presAssocID="{9FBF2D94-4B55-4F0A-8270-2CFB8CEA52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72EB80-2D94-4241-B931-21226DB54BEC}" type="pres">
      <dgm:prSet presAssocID="{4E01C495-F1F6-43FD-A0F8-393AE84AD932}" presName="hierRoot1" presStyleCnt="0"/>
      <dgm:spPr/>
    </dgm:pt>
    <dgm:pt modelId="{712D7726-B809-4E04-9495-B619ECB7B143}" type="pres">
      <dgm:prSet presAssocID="{4E01C495-F1F6-43FD-A0F8-393AE84AD932}" presName="composite" presStyleCnt="0"/>
      <dgm:spPr/>
    </dgm:pt>
    <dgm:pt modelId="{1A26FA13-9140-4FFE-8908-4A83BB7E454F}" type="pres">
      <dgm:prSet presAssocID="{4E01C495-F1F6-43FD-A0F8-393AE84AD932}" presName="background" presStyleLbl="node0" presStyleIdx="0" presStyleCnt="1"/>
      <dgm:spPr/>
    </dgm:pt>
    <dgm:pt modelId="{A55C1051-3A49-4319-AF83-89DB9912AB1F}" type="pres">
      <dgm:prSet presAssocID="{4E01C495-F1F6-43FD-A0F8-393AE84AD932}" presName="text" presStyleLbl="fgAcc0" presStyleIdx="0" presStyleCnt="1" custScaleX="283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DCAFA-F89B-4E68-8BB7-DEA078A53DBD}" type="pres">
      <dgm:prSet presAssocID="{4E01C495-F1F6-43FD-A0F8-393AE84AD932}" presName="hierChild2" presStyleCnt="0"/>
      <dgm:spPr/>
    </dgm:pt>
    <dgm:pt modelId="{670CD4B8-1639-4D4A-979D-E0B5C2E1F7E1}" type="pres">
      <dgm:prSet presAssocID="{03CF3013-04D8-4AA3-96D6-6CCAE9B84B6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32E76F4-FE03-4F9C-8C38-FE6254AF52C6}" type="pres">
      <dgm:prSet presAssocID="{1F774BBF-B8B7-46F2-B835-48883193907B}" presName="hierRoot2" presStyleCnt="0"/>
      <dgm:spPr/>
    </dgm:pt>
    <dgm:pt modelId="{485C94BC-7B5B-4112-A206-50DFF769044A}" type="pres">
      <dgm:prSet presAssocID="{1F774BBF-B8B7-46F2-B835-48883193907B}" presName="composite2" presStyleCnt="0"/>
      <dgm:spPr/>
    </dgm:pt>
    <dgm:pt modelId="{C3515470-7521-4620-9FE0-188342BC5B9A}" type="pres">
      <dgm:prSet presAssocID="{1F774BBF-B8B7-46F2-B835-48883193907B}" presName="background2" presStyleLbl="node2" presStyleIdx="0" presStyleCnt="2"/>
      <dgm:spPr/>
    </dgm:pt>
    <dgm:pt modelId="{1AB2307C-DA11-4592-9A10-CC5E6D3C81BE}" type="pres">
      <dgm:prSet presAssocID="{1F774BBF-B8B7-46F2-B835-48883193907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D7743-47AA-43B1-917C-31293AA2AC97}" type="pres">
      <dgm:prSet presAssocID="{1F774BBF-B8B7-46F2-B835-48883193907B}" presName="hierChild3" presStyleCnt="0"/>
      <dgm:spPr/>
    </dgm:pt>
    <dgm:pt modelId="{7AB9DB9A-665B-4958-93AD-8E97D204906F}" type="pres">
      <dgm:prSet presAssocID="{18785699-2435-4AF7-BE5C-741167F9F65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887D717-75E0-46E5-9A69-5EB562078E6B}" type="pres">
      <dgm:prSet presAssocID="{A392192D-9E21-4F34-A245-11E070BB5FD6}" presName="hierRoot3" presStyleCnt="0"/>
      <dgm:spPr/>
    </dgm:pt>
    <dgm:pt modelId="{D2B1BC61-EC4B-418D-B856-E194D2B43924}" type="pres">
      <dgm:prSet presAssocID="{A392192D-9E21-4F34-A245-11E070BB5FD6}" presName="composite3" presStyleCnt="0"/>
      <dgm:spPr/>
    </dgm:pt>
    <dgm:pt modelId="{68491FCB-89E1-4CD8-830F-B18C7B9E1BA7}" type="pres">
      <dgm:prSet presAssocID="{A392192D-9E21-4F34-A245-11E070BB5FD6}" presName="background3" presStyleLbl="node3" presStyleIdx="0" presStyleCnt="2"/>
      <dgm:spPr/>
    </dgm:pt>
    <dgm:pt modelId="{E2C0D883-E69B-4E65-918D-1302999AACBD}" type="pres">
      <dgm:prSet presAssocID="{A392192D-9E21-4F34-A245-11E070BB5FD6}" presName="text3" presStyleLbl="fgAcc3" presStyleIdx="0" presStyleCnt="2" custScaleX="155000" custLinFactNeighborX="-20136" custLinFactNeighborY="-23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A2EE1E-7499-4442-ABCC-B45FD958189D}" type="pres">
      <dgm:prSet presAssocID="{A392192D-9E21-4F34-A245-11E070BB5FD6}" presName="hierChild4" presStyleCnt="0"/>
      <dgm:spPr/>
    </dgm:pt>
    <dgm:pt modelId="{71CA9C89-1F5A-4208-A586-20F4F3917ADE}" type="pres">
      <dgm:prSet presAssocID="{61814386-F959-4023-9C78-EBF52DF1B37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D14AB96-C5EB-45FF-9BB6-661C19AE12C4}" type="pres">
      <dgm:prSet presAssocID="{5301CC71-AAB2-40CB-9815-FD8C7A64B329}" presName="hierRoot2" presStyleCnt="0"/>
      <dgm:spPr/>
    </dgm:pt>
    <dgm:pt modelId="{E2C4DE68-ACC6-42AB-9310-F4FC490B0BDF}" type="pres">
      <dgm:prSet presAssocID="{5301CC71-AAB2-40CB-9815-FD8C7A64B329}" presName="composite2" presStyleCnt="0"/>
      <dgm:spPr/>
    </dgm:pt>
    <dgm:pt modelId="{9045611B-1993-4ECD-8311-12C1D01145E2}" type="pres">
      <dgm:prSet presAssocID="{5301CC71-AAB2-40CB-9815-FD8C7A64B329}" presName="background2" presStyleLbl="node2" presStyleIdx="1" presStyleCnt="2"/>
      <dgm:spPr/>
    </dgm:pt>
    <dgm:pt modelId="{F5B2631D-96E8-49EE-A756-961B4A17CD8E}" type="pres">
      <dgm:prSet presAssocID="{5301CC71-AAB2-40CB-9815-FD8C7A64B32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042F62-845F-4A04-9039-EBC09637E65E}" type="pres">
      <dgm:prSet presAssocID="{5301CC71-AAB2-40CB-9815-FD8C7A64B329}" presName="hierChild3" presStyleCnt="0"/>
      <dgm:spPr/>
    </dgm:pt>
    <dgm:pt modelId="{D97596B3-95B1-43A7-B3D4-683818633C90}" type="pres">
      <dgm:prSet presAssocID="{5890A431-0243-4FF6-9F73-0638DEA63A4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445464B-214F-4D99-B776-105807B27DE9}" type="pres">
      <dgm:prSet presAssocID="{023D6CAC-FF11-4C6C-99A5-C8E013478AE5}" presName="hierRoot3" presStyleCnt="0"/>
      <dgm:spPr/>
    </dgm:pt>
    <dgm:pt modelId="{9F755A70-ED1B-4F1C-A4EC-71E930502DD2}" type="pres">
      <dgm:prSet presAssocID="{023D6CAC-FF11-4C6C-99A5-C8E013478AE5}" presName="composite3" presStyleCnt="0"/>
      <dgm:spPr/>
    </dgm:pt>
    <dgm:pt modelId="{B24493EA-6985-49B8-B74B-3B878B51162A}" type="pres">
      <dgm:prSet presAssocID="{023D6CAC-FF11-4C6C-99A5-C8E013478AE5}" presName="background3" presStyleLbl="node3" presStyleIdx="1" presStyleCnt="2"/>
      <dgm:spPr/>
    </dgm:pt>
    <dgm:pt modelId="{3C655BEB-BDA6-499F-830E-B902A85069F9}" type="pres">
      <dgm:prSet presAssocID="{023D6CAC-FF11-4C6C-99A5-C8E013478AE5}" presName="text3" presStyleLbl="fgAcc3" presStyleIdx="1" presStyleCnt="2" custScaleX="209768" custLinFactNeighborX="20622" custLinFactNeighborY="-20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B705F6-CF14-4C5B-B355-2BF2F5D290E6}" type="pres">
      <dgm:prSet presAssocID="{023D6CAC-FF11-4C6C-99A5-C8E013478AE5}" presName="hierChild4" presStyleCnt="0"/>
      <dgm:spPr/>
    </dgm:pt>
  </dgm:ptLst>
  <dgm:cxnLst>
    <dgm:cxn modelId="{C6C3D241-ED1C-4344-B5C6-75FB431120EA}" srcId="{4E01C495-F1F6-43FD-A0F8-393AE84AD932}" destId="{1F774BBF-B8B7-46F2-B835-48883193907B}" srcOrd="0" destOrd="0" parTransId="{03CF3013-04D8-4AA3-96D6-6CCAE9B84B6F}" sibTransId="{0DC57EA6-18E1-47A7-A0A2-6C78F9AE78B7}"/>
    <dgm:cxn modelId="{01FD90F0-4781-4A51-95AA-C970A8811BB7}" srcId="{1F774BBF-B8B7-46F2-B835-48883193907B}" destId="{A392192D-9E21-4F34-A245-11E070BB5FD6}" srcOrd="0" destOrd="0" parTransId="{18785699-2435-4AF7-BE5C-741167F9F652}" sibTransId="{560FF744-C2CB-481A-8F05-148164FF5B7E}"/>
    <dgm:cxn modelId="{63F5BB7D-4DB1-4DDF-9B8E-A8FD5E769C82}" type="presOf" srcId="{03CF3013-04D8-4AA3-96D6-6CCAE9B84B6F}" destId="{670CD4B8-1639-4D4A-979D-E0B5C2E1F7E1}" srcOrd="0" destOrd="0" presId="urn:microsoft.com/office/officeart/2005/8/layout/hierarchy1"/>
    <dgm:cxn modelId="{4A4AAAC3-C358-421B-B456-6A6DE0357B36}" type="presOf" srcId="{4E01C495-F1F6-43FD-A0F8-393AE84AD932}" destId="{A55C1051-3A49-4319-AF83-89DB9912AB1F}" srcOrd="0" destOrd="0" presId="urn:microsoft.com/office/officeart/2005/8/layout/hierarchy1"/>
    <dgm:cxn modelId="{FCDFD28C-25AB-4D0F-B2B4-93C751EA1F88}" type="presOf" srcId="{023D6CAC-FF11-4C6C-99A5-C8E013478AE5}" destId="{3C655BEB-BDA6-499F-830E-B902A85069F9}" srcOrd="0" destOrd="0" presId="urn:microsoft.com/office/officeart/2005/8/layout/hierarchy1"/>
    <dgm:cxn modelId="{22762F9F-F60A-4288-A141-FA5727E0F5F2}" srcId="{4E01C495-F1F6-43FD-A0F8-393AE84AD932}" destId="{5301CC71-AAB2-40CB-9815-FD8C7A64B329}" srcOrd="1" destOrd="0" parTransId="{61814386-F959-4023-9C78-EBF52DF1B371}" sibTransId="{E6ED4661-88B0-4AFB-B89E-C466E0656862}"/>
    <dgm:cxn modelId="{88457457-2F21-4EB2-977E-7E7DE33D3AD8}" srcId="{5301CC71-AAB2-40CB-9815-FD8C7A64B329}" destId="{023D6CAC-FF11-4C6C-99A5-C8E013478AE5}" srcOrd="0" destOrd="0" parTransId="{5890A431-0243-4FF6-9F73-0638DEA63A40}" sibTransId="{C8834CD0-4605-4163-B625-2E7EBE151315}"/>
    <dgm:cxn modelId="{4FC9BC2F-3E9D-4FFB-90A3-00EF08A6C7E1}" type="presOf" srcId="{A392192D-9E21-4F34-A245-11E070BB5FD6}" destId="{E2C0D883-E69B-4E65-918D-1302999AACBD}" srcOrd="0" destOrd="0" presId="urn:microsoft.com/office/officeart/2005/8/layout/hierarchy1"/>
    <dgm:cxn modelId="{0B2475A2-F0BF-402B-95B8-C19822FEA504}" type="presOf" srcId="{61814386-F959-4023-9C78-EBF52DF1B371}" destId="{71CA9C89-1F5A-4208-A586-20F4F3917ADE}" srcOrd="0" destOrd="0" presId="urn:microsoft.com/office/officeart/2005/8/layout/hierarchy1"/>
    <dgm:cxn modelId="{A5CE5C69-96F6-4887-AFB0-94207AF96175}" type="presOf" srcId="{5890A431-0243-4FF6-9F73-0638DEA63A40}" destId="{D97596B3-95B1-43A7-B3D4-683818633C90}" srcOrd="0" destOrd="0" presId="urn:microsoft.com/office/officeart/2005/8/layout/hierarchy1"/>
    <dgm:cxn modelId="{D99E67AA-E6B7-4102-B571-47D057E7D1F3}" type="presOf" srcId="{18785699-2435-4AF7-BE5C-741167F9F652}" destId="{7AB9DB9A-665B-4958-93AD-8E97D204906F}" srcOrd="0" destOrd="0" presId="urn:microsoft.com/office/officeart/2005/8/layout/hierarchy1"/>
    <dgm:cxn modelId="{E0470345-E468-4F9E-AB1C-CF3161E889A2}" type="presOf" srcId="{1F774BBF-B8B7-46F2-B835-48883193907B}" destId="{1AB2307C-DA11-4592-9A10-CC5E6D3C81BE}" srcOrd="0" destOrd="0" presId="urn:microsoft.com/office/officeart/2005/8/layout/hierarchy1"/>
    <dgm:cxn modelId="{4F319618-421F-4A1D-8653-1C946A202C62}" type="presOf" srcId="{9FBF2D94-4B55-4F0A-8270-2CFB8CEA5282}" destId="{36433517-DA7D-40A7-AF78-D7E727BCAC1E}" srcOrd="0" destOrd="0" presId="urn:microsoft.com/office/officeart/2005/8/layout/hierarchy1"/>
    <dgm:cxn modelId="{7DDA8B69-DC14-4DEF-957F-35B68F939403}" type="presOf" srcId="{5301CC71-AAB2-40CB-9815-FD8C7A64B329}" destId="{F5B2631D-96E8-49EE-A756-961B4A17CD8E}" srcOrd="0" destOrd="0" presId="urn:microsoft.com/office/officeart/2005/8/layout/hierarchy1"/>
    <dgm:cxn modelId="{5A7A15B8-6548-4D3E-A5B4-2C4ED1A976A2}" srcId="{9FBF2D94-4B55-4F0A-8270-2CFB8CEA5282}" destId="{4E01C495-F1F6-43FD-A0F8-393AE84AD932}" srcOrd="0" destOrd="0" parTransId="{11637C02-1929-4FB6-8BCE-8603673DACB2}" sibTransId="{38E27959-F67B-461E-B145-F9B23D08CA93}"/>
    <dgm:cxn modelId="{48E044D7-A188-46EB-802D-0E3EF3C6F112}" type="presParOf" srcId="{36433517-DA7D-40A7-AF78-D7E727BCAC1E}" destId="{CC72EB80-2D94-4241-B931-21226DB54BEC}" srcOrd="0" destOrd="0" presId="urn:microsoft.com/office/officeart/2005/8/layout/hierarchy1"/>
    <dgm:cxn modelId="{342BCE01-25E9-44CB-BFF3-EF0555DDA4F6}" type="presParOf" srcId="{CC72EB80-2D94-4241-B931-21226DB54BEC}" destId="{712D7726-B809-4E04-9495-B619ECB7B143}" srcOrd="0" destOrd="0" presId="urn:microsoft.com/office/officeart/2005/8/layout/hierarchy1"/>
    <dgm:cxn modelId="{D2A7D89F-BFB8-4EDC-8635-5E786324AA71}" type="presParOf" srcId="{712D7726-B809-4E04-9495-B619ECB7B143}" destId="{1A26FA13-9140-4FFE-8908-4A83BB7E454F}" srcOrd="0" destOrd="0" presId="urn:microsoft.com/office/officeart/2005/8/layout/hierarchy1"/>
    <dgm:cxn modelId="{C78AB456-5A28-4477-806C-FDA912F0478A}" type="presParOf" srcId="{712D7726-B809-4E04-9495-B619ECB7B143}" destId="{A55C1051-3A49-4319-AF83-89DB9912AB1F}" srcOrd="1" destOrd="0" presId="urn:microsoft.com/office/officeart/2005/8/layout/hierarchy1"/>
    <dgm:cxn modelId="{5B39B96F-A895-4C33-8517-3A23B1F503A8}" type="presParOf" srcId="{CC72EB80-2D94-4241-B931-21226DB54BEC}" destId="{4AADCAFA-F89B-4E68-8BB7-DEA078A53DBD}" srcOrd="1" destOrd="0" presId="urn:microsoft.com/office/officeart/2005/8/layout/hierarchy1"/>
    <dgm:cxn modelId="{D4C0A8FF-9DB6-429A-8D98-FAC45B72C77A}" type="presParOf" srcId="{4AADCAFA-F89B-4E68-8BB7-DEA078A53DBD}" destId="{670CD4B8-1639-4D4A-979D-E0B5C2E1F7E1}" srcOrd="0" destOrd="0" presId="urn:microsoft.com/office/officeart/2005/8/layout/hierarchy1"/>
    <dgm:cxn modelId="{999704B4-5EE8-424A-B81A-15D2B821F4D5}" type="presParOf" srcId="{4AADCAFA-F89B-4E68-8BB7-DEA078A53DBD}" destId="{232E76F4-FE03-4F9C-8C38-FE6254AF52C6}" srcOrd="1" destOrd="0" presId="urn:microsoft.com/office/officeart/2005/8/layout/hierarchy1"/>
    <dgm:cxn modelId="{A062D4DC-EEE1-4751-9938-E0665BBB78E2}" type="presParOf" srcId="{232E76F4-FE03-4F9C-8C38-FE6254AF52C6}" destId="{485C94BC-7B5B-4112-A206-50DFF769044A}" srcOrd="0" destOrd="0" presId="urn:microsoft.com/office/officeart/2005/8/layout/hierarchy1"/>
    <dgm:cxn modelId="{8E09192A-9571-4DE7-8A48-6F3897DB351D}" type="presParOf" srcId="{485C94BC-7B5B-4112-A206-50DFF769044A}" destId="{C3515470-7521-4620-9FE0-188342BC5B9A}" srcOrd="0" destOrd="0" presId="urn:microsoft.com/office/officeart/2005/8/layout/hierarchy1"/>
    <dgm:cxn modelId="{F313EEC1-D778-4393-A89C-17FB4B5465BE}" type="presParOf" srcId="{485C94BC-7B5B-4112-A206-50DFF769044A}" destId="{1AB2307C-DA11-4592-9A10-CC5E6D3C81BE}" srcOrd="1" destOrd="0" presId="urn:microsoft.com/office/officeart/2005/8/layout/hierarchy1"/>
    <dgm:cxn modelId="{01A9B231-BF0D-4896-A0B7-0C6338FC3408}" type="presParOf" srcId="{232E76F4-FE03-4F9C-8C38-FE6254AF52C6}" destId="{DA3D7743-47AA-43B1-917C-31293AA2AC97}" srcOrd="1" destOrd="0" presId="urn:microsoft.com/office/officeart/2005/8/layout/hierarchy1"/>
    <dgm:cxn modelId="{3459C674-C83B-4037-B1DC-05E1969CC295}" type="presParOf" srcId="{DA3D7743-47AA-43B1-917C-31293AA2AC97}" destId="{7AB9DB9A-665B-4958-93AD-8E97D204906F}" srcOrd="0" destOrd="0" presId="urn:microsoft.com/office/officeart/2005/8/layout/hierarchy1"/>
    <dgm:cxn modelId="{BD45A5CE-607A-4C69-B5CE-7D2B702A5C24}" type="presParOf" srcId="{DA3D7743-47AA-43B1-917C-31293AA2AC97}" destId="{7887D717-75E0-46E5-9A69-5EB562078E6B}" srcOrd="1" destOrd="0" presId="urn:microsoft.com/office/officeart/2005/8/layout/hierarchy1"/>
    <dgm:cxn modelId="{762D1686-F857-44C4-A856-1E85816A3E88}" type="presParOf" srcId="{7887D717-75E0-46E5-9A69-5EB562078E6B}" destId="{D2B1BC61-EC4B-418D-B856-E194D2B43924}" srcOrd="0" destOrd="0" presId="urn:microsoft.com/office/officeart/2005/8/layout/hierarchy1"/>
    <dgm:cxn modelId="{84CCD125-A22C-4EB8-BD99-AB33C9C960D4}" type="presParOf" srcId="{D2B1BC61-EC4B-418D-B856-E194D2B43924}" destId="{68491FCB-89E1-4CD8-830F-B18C7B9E1BA7}" srcOrd="0" destOrd="0" presId="urn:microsoft.com/office/officeart/2005/8/layout/hierarchy1"/>
    <dgm:cxn modelId="{81C714B7-466F-4979-86A3-309B0963EF61}" type="presParOf" srcId="{D2B1BC61-EC4B-418D-B856-E194D2B43924}" destId="{E2C0D883-E69B-4E65-918D-1302999AACBD}" srcOrd="1" destOrd="0" presId="urn:microsoft.com/office/officeart/2005/8/layout/hierarchy1"/>
    <dgm:cxn modelId="{DCA882B9-77C2-4E4D-B49D-959EDAB05BCB}" type="presParOf" srcId="{7887D717-75E0-46E5-9A69-5EB562078E6B}" destId="{4EA2EE1E-7499-4442-ABCC-B45FD958189D}" srcOrd="1" destOrd="0" presId="urn:microsoft.com/office/officeart/2005/8/layout/hierarchy1"/>
    <dgm:cxn modelId="{35CF87A4-ABC2-4D69-BB8E-F89AD1F3E102}" type="presParOf" srcId="{4AADCAFA-F89B-4E68-8BB7-DEA078A53DBD}" destId="{71CA9C89-1F5A-4208-A586-20F4F3917ADE}" srcOrd="2" destOrd="0" presId="urn:microsoft.com/office/officeart/2005/8/layout/hierarchy1"/>
    <dgm:cxn modelId="{B0452A97-FAC4-4D91-BCD8-1E53F2D58C4B}" type="presParOf" srcId="{4AADCAFA-F89B-4E68-8BB7-DEA078A53DBD}" destId="{1D14AB96-C5EB-45FF-9BB6-661C19AE12C4}" srcOrd="3" destOrd="0" presId="urn:microsoft.com/office/officeart/2005/8/layout/hierarchy1"/>
    <dgm:cxn modelId="{585074DF-5D9A-4928-BB11-E58D59EFD41C}" type="presParOf" srcId="{1D14AB96-C5EB-45FF-9BB6-661C19AE12C4}" destId="{E2C4DE68-ACC6-42AB-9310-F4FC490B0BDF}" srcOrd="0" destOrd="0" presId="urn:microsoft.com/office/officeart/2005/8/layout/hierarchy1"/>
    <dgm:cxn modelId="{626510CA-0848-47CF-B98E-91F01F332330}" type="presParOf" srcId="{E2C4DE68-ACC6-42AB-9310-F4FC490B0BDF}" destId="{9045611B-1993-4ECD-8311-12C1D01145E2}" srcOrd="0" destOrd="0" presId="urn:microsoft.com/office/officeart/2005/8/layout/hierarchy1"/>
    <dgm:cxn modelId="{FB95027B-A077-4B5E-8486-9A95834C5EAD}" type="presParOf" srcId="{E2C4DE68-ACC6-42AB-9310-F4FC490B0BDF}" destId="{F5B2631D-96E8-49EE-A756-961B4A17CD8E}" srcOrd="1" destOrd="0" presId="urn:microsoft.com/office/officeart/2005/8/layout/hierarchy1"/>
    <dgm:cxn modelId="{EA2A9634-D1D7-4E49-9503-E821F9CA372B}" type="presParOf" srcId="{1D14AB96-C5EB-45FF-9BB6-661C19AE12C4}" destId="{33042F62-845F-4A04-9039-EBC09637E65E}" srcOrd="1" destOrd="0" presId="urn:microsoft.com/office/officeart/2005/8/layout/hierarchy1"/>
    <dgm:cxn modelId="{9C33058B-4A6E-4601-816E-0DED844A73B2}" type="presParOf" srcId="{33042F62-845F-4A04-9039-EBC09637E65E}" destId="{D97596B3-95B1-43A7-B3D4-683818633C90}" srcOrd="0" destOrd="0" presId="urn:microsoft.com/office/officeart/2005/8/layout/hierarchy1"/>
    <dgm:cxn modelId="{275FE22E-79CE-43DF-8711-9BA41DB733CC}" type="presParOf" srcId="{33042F62-845F-4A04-9039-EBC09637E65E}" destId="{3445464B-214F-4D99-B776-105807B27DE9}" srcOrd="1" destOrd="0" presId="urn:microsoft.com/office/officeart/2005/8/layout/hierarchy1"/>
    <dgm:cxn modelId="{CF0E6F31-0AB2-44A4-B7D3-E6841628990D}" type="presParOf" srcId="{3445464B-214F-4D99-B776-105807B27DE9}" destId="{9F755A70-ED1B-4F1C-A4EC-71E930502DD2}" srcOrd="0" destOrd="0" presId="urn:microsoft.com/office/officeart/2005/8/layout/hierarchy1"/>
    <dgm:cxn modelId="{C5CAC826-22CD-44B6-BD31-A1CC35B55E97}" type="presParOf" srcId="{9F755A70-ED1B-4F1C-A4EC-71E930502DD2}" destId="{B24493EA-6985-49B8-B74B-3B878B51162A}" srcOrd="0" destOrd="0" presId="urn:microsoft.com/office/officeart/2005/8/layout/hierarchy1"/>
    <dgm:cxn modelId="{22ECB67F-873A-466F-9CD4-29D93571D7FE}" type="presParOf" srcId="{9F755A70-ED1B-4F1C-A4EC-71E930502DD2}" destId="{3C655BEB-BDA6-499F-830E-B902A85069F9}" srcOrd="1" destOrd="0" presId="urn:microsoft.com/office/officeart/2005/8/layout/hierarchy1"/>
    <dgm:cxn modelId="{EC1EF5CE-81FF-4980-8950-51698C8D7D49}" type="presParOf" srcId="{3445464B-214F-4D99-B776-105807B27DE9}" destId="{A0B705F6-CF14-4C5B-B355-2BF2F5D290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596B3-95B1-43A7-B3D4-683818633C90}">
      <dsp:nvSpPr>
        <dsp:cNvPr id="0" name=""/>
        <dsp:cNvSpPr/>
      </dsp:nvSpPr>
      <dsp:spPr>
        <a:xfrm>
          <a:off x="7964414" y="4030355"/>
          <a:ext cx="532249" cy="409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44"/>
              </a:lnTo>
              <a:lnTo>
                <a:pt x="532249" y="170344"/>
              </a:lnTo>
              <a:lnTo>
                <a:pt x="532249" y="40944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A9C89-1F5A-4208-A586-20F4F3917ADE}">
      <dsp:nvSpPr>
        <dsp:cNvPr id="0" name=""/>
        <dsp:cNvSpPr/>
      </dsp:nvSpPr>
      <dsp:spPr>
        <a:xfrm>
          <a:off x="5323994" y="1640800"/>
          <a:ext cx="2640419" cy="750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535"/>
              </a:lnTo>
              <a:lnTo>
                <a:pt x="2640419" y="511535"/>
              </a:lnTo>
              <a:lnTo>
                <a:pt x="2640419" y="7506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9DB9A-665B-4958-93AD-8E97D204906F}">
      <dsp:nvSpPr>
        <dsp:cNvPr id="0" name=""/>
        <dsp:cNvSpPr/>
      </dsp:nvSpPr>
      <dsp:spPr>
        <a:xfrm>
          <a:off x="2163869" y="4030355"/>
          <a:ext cx="519705" cy="370371"/>
        </a:xfrm>
        <a:custGeom>
          <a:avLst/>
          <a:gdLst/>
          <a:ahLst/>
          <a:cxnLst/>
          <a:rect l="0" t="0" r="0" b="0"/>
          <a:pathLst>
            <a:path>
              <a:moveTo>
                <a:pt x="519705" y="0"/>
              </a:moveTo>
              <a:lnTo>
                <a:pt x="519705" y="131273"/>
              </a:lnTo>
              <a:lnTo>
                <a:pt x="0" y="131273"/>
              </a:lnTo>
              <a:lnTo>
                <a:pt x="0" y="3703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CD4B8-1639-4D4A-979D-E0B5C2E1F7E1}">
      <dsp:nvSpPr>
        <dsp:cNvPr id="0" name=""/>
        <dsp:cNvSpPr/>
      </dsp:nvSpPr>
      <dsp:spPr>
        <a:xfrm>
          <a:off x="2683575" y="1640800"/>
          <a:ext cx="2640419" cy="750634"/>
        </a:xfrm>
        <a:custGeom>
          <a:avLst/>
          <a:gdLst/>
          <a:ahLst/>
          <a:cxnLst/>
          <a:rect l="0" t="0" r="0" b="0"/>
          <a:pathLst>
            <a:path>
              <a:moveTo>
                <a:pt x="2640419" y="0"/>
              </a:moveTo>
              <a:lnTo>
                <a:pt x="2640419" y="511535"/>
              </a:lnTo>
              <a:lnTo>
                <a:pt x="0" y="511535"/>
              </a:lnTo>
              <a:lnTo>
                <a:pt x="0" y="7506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6FA13-9140-4FFE-8908-4A83BB7E454F}">
      <dsp:nvSpPr>
        <dsp:cNvPr id="0" name=""/>
        <dsp:cNvSpPr/>
      </dsp:nvSpPr>
      <dsp:spPr>
        <a:xfrm>
          <a:off x="1666479" y="1880"/>
          <a:ext cx="7315031" cy="163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C1051-3A49-4319-AF83-89DB9912AB1F}">
      <dsp:nvSpPr>
        <dsp:cNvPr id="0" name=""/>
        <dsp:cNvSpPr/>
      </dsp:nvSpPr>
      <dsp:spPr>
        <a:xfrm>
          <a:off x="1953254" y="274316"/>
          <a:ext cx="7315031" cy="163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Физические величины</a:t>
          </a:r>
          <a:endParaRPr lang="ru-RU" sz="4000" b="1" kern="1200" dirty="0"/>
        </a:p>
      </dsp:txBody>
      <dsp:txXfrm>
        <a:off x="2001256" y="322318"/>
        <a:ext cx="7219027" cy="1542916"/>
      </dsp:txXfrm>
    </dsp:sp>
    <dsp:sp modelId="{C3515470-7521-4620-9FE0-188342BC5B9A}">
      <dsp:nvSpPr>
        <dsp:cNvPr id="0" name=""/>
        <dsp:cNvSpPr/>
      </dsp:nvSpPr>
      <dsp:spPr>
        <a:xfrm>
          <a:off x="1393086" y="2391435"/>
          <a:ext cx="2580977" cy="163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07C-DA11-4592-9A10-CC5E6D3C81BE}">
      <dsp:nvSpPr>
        <dsp:cNvPr id="0" name=""/>
        <dsp:cNvSpPr/>
      </dsp:nvSpPr>
      <dsp:spPr>
        <a:xfrm>
          <a:off x="1679861" y="2663871"/>
          <a:ext cx="2580977" cy="163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Скалярные </a:t>
          </a:r>
          <a:endParaRPr lang="ru-RU" sz="2800" b="1" kern="1200" dirty="0"/>
        </a:p>
      </dsp:txBody>
      <dsp:txXfrm>
        <a:off x="1727863" y="2711873"/>
        <a:ext cx="2484973" cy="1542916"/>
      </dsp:txXfrm>
    </dsp:sp>
    <dsp:sp modelId="{68491FCB-89E1-4CD8-830F-B18C7B9E1BA7}">
      <dsp:nvSpPr>
        <dsp:cNvPr id="0" name=""/>
        <dsp:cNvSpPr/>
      </dsp:nvSpPr>
      <dsp:spPr>
        <a:xfrm>
          <a:off x="163612" y="4400727"/>
          <a:ext cx="4000514" cy="163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0D883-E69B-4E65-918D-1302999AACBD}">
      <dsp:nvSpPr>
        <dsp:cNvPr id="0" name=""/>
        <dsp:cNvSpPr/>
      </dsp:nvSpPr>
      <dsp:spPr>
        <a:xfrm>
          <a:off x="450387" y="4673163"/>
          <a:ext cx="4000514" cy="163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Характеризуются только </a:t>
          </a:r>
          <a:r>
            <a:rPr lang="ru-RU" sz="2500" b="1" i="1" kern="1200" dirty="0" smtClean="0"/>
            <a:t>числом</a:t>
          </a:r>
          <a:endParaRPr lang="ru-RU" sz="2500" b="1" i="1" kern="1200" dirty="0"/>
        </a:p>
      </dsp:txBody>
      <dsp:txXfrm>
        <a:off x="498389" y="4721165"/>
        <a:ext cx="3904510" cy="1542916"/>
      </dsp:txXfrm>
    </dsp:sp>
    <dsp:sp modelId="{9045611B-1993-4ECD-8311-12C1D01145E2}">
      <dsp:nvSpPr>
        <dsp:cNvPr id="0" name=""/>
        <dsp:cNvSpPr/>
      </dsp:nvSpPr>
      <dsp:spPr>
        <a:xfrm>
          <a:off x="6673926" y="2391435"/>
          <a:ext cx="2580977" cy="163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2631D-96E8-49EE-A756-961B4A17CD8E}">
      <dsp:nvSpPr>
        <dsp:cNvPr id="0" name=""/>
        <dsp:cNvSpPr/>
      </dsp:nvSpPr>
      <dsp:spPr>
        <a:xfrm>
          <a:off x="6960701" y="2663871"/>
          <a:ext cx="2580977" cy="163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Векторные </a:t>
          </a:r>
          <a:endParaRPr lang="ru-RU" sz="2800" b="1" kern="1200" dirty="0"/>
        </a:p>
      </dsp:txBody>
      <dsp:txXfrm>
        <a:off x="7008703" y="2711873"/>
        <a:ext cx="2484973" cy="1542916"/>
      </dsp:txXfrm>
    </dsp:sp>
    <dsp:sp modelId="{B24493EA-6985-49B8-B74B-3B878B51162A}">
      <dsp:nvSpPr>
        <dsp:cNvPr id="0" name=""/>
        <dsp:cNvSpPr/>
      </dsp:nvSpPr>
      <dsp:spPr>
        <a:xfrm>
          <a:off x="5789631" y="4439799"/>
          <a:ext cx="5414064" cy="163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55BEB-BDA6-499F-830E-B902A85069F9}">
      <dsp:nvSpPr>
        <dsp:cNvPr id="0" name=""/>
        <dsp:cNvSpPr/>
      </dsp:nvSpPr>
      <dsp:spPr>
        <a:xfrm>
          <a:off x="6076407" y="4712235"/>
          <a:ext cx="5414064" cy="163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Характеризуются </a:t>
          </a:r>
          <a:r>
            <a:rPr lang="ru-RU" sz="2500" b="1" i="1" kern="1200" dirty="0" smtClean="0"/>
            <a:t>абсолютным значением </a:t>
          </a:r>
          <a:r>
            <a:rPr lang="ru-RU" sz="2500" kern="1200" dirty="0" smtClean="0"/>
            <a:t>и </a:t>
          </a:r>
          <a:r>
            <a:rPr lang="ru-RU" sz="2500" b="1" i="1" kern="1200" dirty="0" smtClean="0"/>
            <a:t>направлением</a:t>
          </a:r>
          <a:r>
            <a:rPr lang="ru-RU" sz="2500" kern="1200" dirty="0" smtClean="0"/>
            <a:t> в пространстве.</a:t>
          </a:r>
          <a:endParaRPr lang="ru-RU" sz="2500" kern="1200" dirty="0"/>
        </a:p>
      </dsp:txBody>
      <dsp:txXfrm>
        <a:off x="6124409" y="4760237"/>
        <a:ext cx="5318060" cy="1542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6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67.png"/><Relationship Id="rId5" Type="http://schemas.openxmlformats.org/officeDocument/2006/relationships/image" Target="../media/image26.png"/><Relationship Id="rId10" Type="http://schemas.openxmlformats.org/officeDocument/2006/relationships/image" Target="../media/image66.png"/><Relationship Id="rId4" Type="http://schemas.openxmlformats.org/officeDocument/2006/relationships/image" Target="../media/image25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1.png"/><Relationship Id="rId9" Type="http://schemas.openxmlformats.org/officeDocument/2006/relationships/image" Target="../media/image55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5" y="407705"/>
            <a:ext cx="9107424" cy="607161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168572" y="3443513"/>
            <a:ext cx="29029" cy="9434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73487" y="3013682"/>
                <a:ext cx="624114" cy="779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ru-RU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7" y="3013682"/>
                <a:ext cx="624114" cy="7798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6168572" y="4426858"/>
            <a:ext cx="0" cy="1262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10017" y="5058229"/>
                <a:ext cx="624114" cy="7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ru-RU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17" y="5058229"/>
                <a:ext cx="624114" cy="7991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V="1">
            <a:off x="6168572" y="870857"/>
            <a:ext cx="0" cy="79828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5600" y="758763"/>
                <a:ext cx="624114" cy="71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groupCh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600" y="758763"/>
                <a:ext cx="624114" cy="7187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6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200" b="1" dirty="0" smtClean="0"/>
              <a:t>СЛОЖЕНИЕ И ВЫЧЕТАНИЕ ВЕКТОРОВ НАПРАВЛЕННЫХ ВДОЛЬ ОДНОЙ ПРЯМОЙ</a:t>
            </a:r>
            <a:endParaRPr lang="ru-RU" sz="32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596571" y="3468915"/>
            <a:ext cx="1465943" cy="145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3941" y="2510970"/>
                <a:ext cx="711202" cy="7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941" y="2510970"/>
                <a:ext cx="711202" cy="7995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 flipV="1">
            <a:off x="3302000" y="4143829"/>
            <a:ext cx="1465943" cy="145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79370" y="3185884"/>
                <a:ext cx="711202" cy="7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groupCh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70" y="3185884"/>
                <a:ext cx="711202" cy="7995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 flipV="1">
            <a:off x="1596571" y="3468915"/>
            <a:ext cx="3048000" cy="1451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28683" y="2408726"/>
                <a:ext cx="711202" cy="7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683" y="2408726"/>
                <a:ext cx="711202" cy="7995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1743" y="4792114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43" y="4792114"/>
                <a:ext cx="812915" cy="956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296364" y="5144294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=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58762" y="4808009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762" y="4808009"/>
                <a:ext cx="812915" cy="956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159966" y="5168524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39885" y="4816825"/>
                <a:ext cx="812915" cy="95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885" y="4816825"/>
                <a:ext cx="812915" cy="9571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 flipV="1">
            <a:off x="7143024" y="3791991"/>
            <a:ext cx="2062982" cy="414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0301711" y="4282367"/>
            <a:ext cx="925056" cy="79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72570" y="2911598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570" y="2911598"/>
                <a:ext cx="642355" cy="7210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43061" y="3397369"/>
                <a:ext cx="642355" cy="72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061" y="3397369"/>
                <a:ext cx="642355" cy="7213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 flipV="1">
            <a:off x="7143024" y="3818972"/>
            <a:ext cx="1150723" cy="2729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58669" y="3699513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669" y="3699513"/>
                <a:ext cx="642355" cy="7210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280596" y="3350500"/>
                <a:ext cx="769185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596" y="3350500"/>
                <a:ext cx="769185" cy="7998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66112" y="4750009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112" y="4750009"/>
                <a:ext cx="812915" cy="9568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150733" y="5102189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=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13131" y="4765904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131" y="4765904"/>
                <a:ext cx="812915" cy="9568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9014335" y="5126419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-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94254" y="4774720"/>
                <a:ext cx="812915" cy="95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254" y="4774720"/>
                <a:ext cx="812915" cy="9571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01771 -0.0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48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01914 -0.099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497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486 L -0.18919 -0.0719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38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-0.15898 -0.090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7" grpId="2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6" grpId="1"/>
      <p:bldP spid="28" grpId="0"/>
      <p:bldP spid="29" grpId="0"/>
      <p:bldP spid="29" grpId="1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421231"/>
            <a:ext cx="8113486" cy="536444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715657" y="3904343"/>
            <a:ext cx="1065893" cy="145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246914" y="3592286"/>
            <a:ext cx="1071812" cy="579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25655" y="3433536"/>
            <a:ext cx="1104059" cy="816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437167" y="3818991"/>
            <a:ext cx="1113961" cy="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85400" y="3803136"/>
                <a:ext cx="699743" cy="796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3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6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36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groupCh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400" y="3803136"/>
                <a:ext cx="699743" cy="796949"/>
              </a:xfrm>
              <a:prstGeom prst="rect">
                <a:avLst/>
              </a:prstGeom>
              <a:blipFill rotWithShape="0">
                <a:blip r:embed="rId3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95948" y="2925296"/>
                <a:ext cx="701346" cy="796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3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6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36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groupCh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48" y="2925296"/>
                <a:ext cx="701346" cy="796949"/>
              </a:xfrm>
              <a:prstGeom prst="rect">
                <a:avLst/>
              </a:prstGeom>
              <a:blipFill rotWithShape="0">
                <a:blip r:embed="rId4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25655" y="2512599"/>
                <a:ext cx="643958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32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groupCh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55" y="2512599"/>
                <a:ext cx="643958" cy="720325"/>
              </a:xfrm>
              <a:prstGeom prst="rect">
                <a:avLst/>
              </a:prstGeom>
              <a:blipFill rotWithShape="0">
                <a:blip r:embed="rId5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73412" y="2768778"/>
                <a:ext cx="643958" cy="718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32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groupCh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12" y="2768778"/>
                <a:ext cx="643958" cy="718723"/>
              </a:xfrm>
              <a:prstGeom prst="rect">
                <a:avLst/>
              </a:prstGeom>
              <a:blipFill rotWithShape="0">
                <a:blip r:embed="rId6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252684" y="593634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3715657" y="3878720"/>
            <a:ext cx="4378859" cy="4232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44658" y="3020165"/>
                <a:ext cx="574068" cy="782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groupCh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58" y="3020165"/>
                <a:ext cx="574068" cy="7829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3887488" y="5772360"/>
                <a:ext cx="457689" cy="626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88" y="5772360"/>
                <a:ext cx="457689" cy="6263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619667" y="5762615"/>
                <a:ext cx="457689" cy="687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67" y="5762615"/>
                <a:ext cx="457689" cy="687496"/>
              </a:xfrm>
              <a:prstGeom prst="rect">
                <a:avLst/>
              </a:prstGeom>
              <a:blipFill rotWithShape="0">
                <a:blip r:embed="rId9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6970105" y="5779019"/>
                <a:ext cx="457689" cy="687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105" y="5779019"/>
                <a:ext cx="457689" cy="687496"/>
              </a:xfrm>
              <a:prstGeom prst="rect">
                <a:avLst/>
              </a:prstGeom>
              <a:blipFill rotWithShape="0">
                <a:blip r:embed="rId10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222275" y="5797342"/>
                <a:ext cx="457689" cy="689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5" y="5797342"/>
                <a:ext cx="457689" cy="689804"/>
              </a:xfrm>
              <a:prstGeom prst="rect">
                <a:avLst/>
              </a:prstGeom>
              <a:blipFill rotWithShape="0">
                <a:blip r:embed="rId11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437702" y="5772360"/>
                <a:ext cx="457689" cy="687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702" y="5772360"/>
                <a:ext cx="457689" cy="68749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/>
          <p:cNvSpPr txBox="1"/>
          <p:nvPr/>
        </p:nvSpPr>
        <p:spPr>
          <a:xfrm>
            <a:off x="5058085" y="593634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40239" y="595900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622393" y="597705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3672 0.0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1.48148E-6 L -0.06028 0.1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04519 0.07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35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-0.01782 L -0.02149 0.19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231 L -0.03711 0.0145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8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04245 0.131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63" grpId="0"/>
      <p:bldP spid="136" grpId="0"/>
      <p:bldP spid="137" grpId="0"/>
      <p:bldP spid="138" grpId="0"/>
      <p:bldP spid="140" grpId="0"/>
      <p:bldP spid="141" grpId="0"/>
      <p:bldP spid="142" grpId="0"/>
      <p:bldP spid="143" grpId="0"/>
      <p:bldP spid="1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132" y="221100"/>
            <a:ext cx="9404723" cy="2064005"/>
          </a:xfrm>
        </p:spPr>
        <p:txBody>
          <a:bodyPr anchor="ctr"/>
          <a:lstStyle/>
          <a:p>
            <a:pPr algn="ctr"/>
            <a:r>
              <a:rPr lang="ru-RU" dirty="0" smtClean="0"/>
              <a:t>Проекция вектора на ось</a:t>
            </a:r>
            <a:r>
              <a:rPr lang="en-US" dirty="0" smtClean="0"/>
              <a:t>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длина отрезка между проекциями начала и конца вектора на эту ось, взятая со знаком «+» или «-». </a:t>
            </a:r>
            <a:endParaRPr lang="ru-RU" sz="32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990600" y="4114800"/>
            <a:ext cx="4051300" cy="12700"/>
          </a:xfrm>
          <a:prstGeom prst="straightConnector1">
            <a:avLst/>
          </a:prstGeom>
          <a:ln w="57150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6311900" y="4114800"/>
            <a:ext cx="4051300" cy="12700"/>
          </a:xfrm>
          <a:prstGeom prst="straightConnector1">
            <a:avLst/>
          </a:prstGeom>
          <a:ln w="57150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694" y="412750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171233" y="4127500"/>
            <a:ext cx="33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x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20181" y="414781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41570" y="4147810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x</a:t>
            </a:r>
            <a:endParaRPr lang="ru-RU" sz="28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08200" y="3441700"/>
            <a:ext cx="1219200" cy="12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95500" y="3467100"/>
            <a:ext cx="12700" cy="6604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02000" y="3441700"/>
            <a:ext cx="12700" cy="6604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12200" y="3417560"/>
            <a:ext cx="12700" cy="6604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05700" y="3421390"/>
            <a:ext cx="12700" cy="6604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00903" y="4114800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x</a:t>
            </a:r>
            <a:r>
              <a:rPr lang="ru-RU" sz="2800" b="1" baseline="-25000" dirty="0" smtClean="0">
                <a:latin typeface="Bradley Hand ITC" panose="03070402050302030203" pitchFamily="66" charset="0"/>
              </a:rPr>
              <a:t>2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33155" y="412115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x</a:t>
            </a:r>
            <a:r>
              <a:rPr lang="ru-RU" sz="2800" b="1" baseline="-25000" dirty="0" smtClean="0">
                <a:latin typeface="Bradley Hand ITC" panose="03070402050302030203" pitchFamily="66" charset="0"/>
              </a:rPr>
              <a:t>1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35805" y="4190950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x</a:t>
            </a:r>
            <a:r>
              <a:rPr lang="en-US" sz="2800" b="1" baseline="-25000" dirty="0" smtClean="0">
                <a:latin typeface="Bradley Hand ITC" panose="03070402050302030203" pitchFamily="66" charset="0"/>
              </a:rPr>
              <a:t>2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29553" y="416303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x</a:t>
            </a:r>
            <a:r>
              <a:rPr lang="en-US" sz="2800" b="1" baseline="-25000" dirty="0" smtClean="0">
                <a:latin typeface="Bradley Hand ITC" panose="03070402050302030203" pitchFamily="66" charset="0"/>
              </a:rPr>
              <a:t>1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46052" y="2530008"/>
                <a:ext cx="642355" cy="77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052" y="2530008"/>
                <a:ext cx="642355" cy="7769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58548" y="2441108"/>
                <a:ext cx="642355" cy="718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548" y="2441108"/>
                <a:ext cx="642355" cy="7187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929553" y="4820156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aseline="-25000" dirty="0" err="1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fx</a:t>
            </a:r>
            <a:r>
              <a:rPr lang="en-US" sz="54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=x</a:t>
            </a:r>
            <a:r>
              <a:rPr lang="en-US" sz="5400" baseline="-42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2</a:t>
            </a:r>
            <a:r>
              <a:rPr lang="en-US" sz="54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-x</a:t>
            </a:r>
            <a:r>
              <a:rPr lang="en-US" sz="5400" baseline="-42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1</a:t>
            </a:r>
            <a:endParaRPr lang="ru-RU" sz="5400" baseline="-4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1135" y="5466487"/>
            <a:ext cx="42972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Проекция</a:t>
            </a:r>
            <a:r>
              <a:rPr lang="ru-RU" sz="54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 </a:t>
            </a:r>
            <a:r>
              <a:rPr lang="en-US" sz="5400" baseline="-25000" dirty="0" err="1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fx</a:t>
            </a:r>
            <a:r>
              <a:rPr lang="en-US" sz="54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 </a:t>
            </a:r>
            <a:r>
              <a:rPr lang="ru-RU" sz="36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положительная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67170" y="5422532"/>
            <a:ext cx="4308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Проекция</a:t>
            </a:r>
            <a:r>
              <a:rPr lang="ru-RU" sz="54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 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x </a:t>
            </a:r>
            <a:r>
              <a:rPr lang="ru-RU" sz="36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отрицательная</a:t>
            </a:r>
            <a:endParaRPr lang="ru-RU" sz="36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7505700" y="3388380"/>
            <a:ext cx="1206500" cy="291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44760" y="4703935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x=x</a:t>
            </a:r>
            <a:r>
              <a:rPr lang="ru-RU" sz="5400" baseline="-42000" dirty="0">
                <a:latin typeface="Blackadder ITC" panose="04020505051007020D02" pitchFamily="82" charset="0"/>
                <a:cs typeface="Times New Roman" panose="02020603050405020304" pitchFamily="18" charset="0"/>
              </a:rPr>
              <a:t>1</a:t>
            </a:r>
            <a:r>
              <a:rPr lang="en-US" sz="5400" baseline="-25000" dirty="0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-x</a:t>
            </a:r>
            <a:r>
              <a:rPr lang="ru-RU" sz="5400" baseline="-42000" dirty="0">
                <a:latin typeface="Blackadder ITC" panose="04020505051007020D02" pitchFamily="82" charset="0"/>
                <a:cs typeface="Times New Roman" panose="02020603050405020304" pitchFamily="18" charset="0"/>
              </a:rPr>
              <a:t>2</a:t>
            </a:r>
            <a:endParaRPr lang="ru-RU" sz="5400" baseline="-4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08200" y="4077960"/>
            <a:ext cx="1206500" cy="0"/>
          </a:xfrm>
          <a:prstGeom prst="line">
            <a:avLst/>
          </a:prstGeom>
          <a:ln w="38100"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546803" y="4103360"/>
            <a:ext cx="1206500" cy="0"/>
          </a:xfrm>
          <a:prstGeom prst="line">
            <a:avLst/>
          </a:prstGeom>
          <a:ln w="38100"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20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3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4" y="565"/>
            <a:ext cx="9404723" cy="1400530"/>
          </a:xfrm>
        </p:spPr>
        <p:txBody>
          <a:bodyPr anchor="ctr"/>
          <a:lstStyle/>
          <a:p>
            <a:pPr algn="ctr"/>
            <a:r>
              <a:rPr lang="ru-RU" dirty="0" smtClean="0"/>
              <a:t>Вычисление модуля вектора по его проекциям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210629" y="3106057"/>
            <a:ext cx="1494971" cy="9724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15759" y="2873562"/>
                <a:ext cx="659155" cy="721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59" y="2873562"/>
                <a:ext cx="659155" cy="7212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V="1">
            <a:off x="3933371" y="1930400"/>
            <a:ext cx="0" cy="30334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45737" y="1492762"/>
            <a:ext cx="48122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lackadder ITC" panose="04020505051007020D02" pitchFamily="82" charset="0"/>
              </a:rPr>
              <a:t>y</a:t>
            </a:r>
            <a:endParaRPr lang="ru-RU" sz="5400" dirty="0"/>
          </a:p>
          <a:p>
            <a:endParaRPr lang="en-US" sz="5400" dirty="0">
              <a:latin typeface="Blackadder ITC" panose="04020505051007020D02" pitchFamily="82" charset="0"/>
            </a:endParaRPr>
          </a:p>
          <a:p>
            <a:endParaRPr lang="en-US" sz="5400" dirty="0" smtClean="0">
              <a:latin typeface="Blackadder ITC" panose="04020505051007020D02" pitchFamily="82" charset="0"/>
            </a:endParaRPr>
          </a:p>
          <a:p>
            <a:endParaRPr lang="en-US" sz="5400" dirty="0">
              <a:latin typeface="Blackadder ITC" panose="04020505051007020D02" pitchFamily="82" charset="0"/>
            </a:endParaRPr>
          </a:p>
          <a:p>
            <a:r>
              <a:rPr lang="en-US" sz="3200" dirty="0" smtClean="0"/>
              <a:t>0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933371" y="4949371"/>
            <a:ext cx="4615543" cy="435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46776" y="4949371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lackadder ITC" panose="04020505051007020D02" pitchFamily="82" charset="0"/>
              </a:rPr>
              <a:t>x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10629" y="4078514"/>
            <a:ext cx="0" cy="87085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698343" y="3156856"/>
            <a:ext cx="7257" cy="179251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13462" y="4971142"/>
            <a:ext cx="49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lackadder ITC" panose="04020505051007020D02" pitchFamily="82" charset="0"/>
              </a:rPr>
              <a:t>x</a:t>
            </a:r>
            <a:r>
              <a:rPr lang="en-US" sz="4000" baseline="-25000" dirty="0" smtClean="0">
                <a:latin typeface="Blackadder ITC" panose="04020505051007020D02" pitchFamily="82" charset="0"/>
              </a:rPr>
              <a:t>1</a:t>
            </a:r>
            <a:endParaRPr lang="en-US" sz="4000" dirty="0">
              <a:latin typeface="Blackadder ITC" panose="04020505051007020D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1815" y="4929808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lackadder ITC" panose="04020505051007020D02" pitchFamily="82" charset="0"/>
              </a:rPr>
              <a:t>x</a:t>
            </a:r>
            <a:r>
              <a:rPr lang="en-US" sz="4000" baseline="-25000" dirty="0" smtClean="0">
                <a:latin typeface="Blackadder ITC" panose="04020505051007020D02" pitchFamily="82" charset="0"/>
              </a:rPr>
              <a:t>2</a:t>
            </a:r>
            <a:endParaRPr lang="en-US" sz="4000" dirty="0">
              <a:latin typeface="Blackadder ITC" panose="04020505051007020D02" pitchFamily="8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3933371" y="4053113"/>
            <a:ext cx="1277258" cy="2540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64076" y="369917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lackadder ITC" panose="04020505051007020D02" pitchFamily="82" charset="0"/>
              </a:rPr>
              <a:t>y</a:t>
            </a:r>
            <a:r>
              <a:rPr lang="en-US" sz="4000" baseline="-25000" dirty="0" smtClean="0">
                <a:latin typeface="Blackadder ITC" panose="04020505051007020D02" pitchFamily="82" charset="0"/>
              </a:rPr>
              <a:t>1</a:t>
            </a:r>
            <a:endParaRPr lang="en-US" sz="4000" dirty="0">
              <a:latin typeface="Blackadder ITC" panose="04020505051007020D02" pitchFamily="82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939784" y="3130269"/>
            <a:ext cx="2678235" cy="224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08828" y="2700439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lackadder ITC" panose="04020505051007020D02" pitchFamily="82" charset="0"/>
              </a:rPr>
              <a:t>y</a:t>
            </a:r>
            <a:r>
              <a:rPr lang="en-US" sz="4000" baseline="-25000" dirty="0" smtClean="0">
                <a:latin typeface="Blackadder ITC" panose="04020505051007020D02" pitchFamily="82" charset="0"/>
              </a:rPr>
              <a:t>2</a:t>
            </a:r>
            <a:endParaRPr lang="en-US" sz="4000" dirty="0">
              <a:latin typeface="Blackadder ITC" panose="04020505051007020D02" pitchFamily="82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188204" y="4942113"/>
            <a:ext cx="1545837" cy="38102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970033" y="3154210"/>
            <a:ext cx="0" cy="911603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22821" y="4025264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Blackadder ITC" panose="04020505051007020D02" pitchFamily="82" charset="0"/>
              </a:rPr>
              <a:t>v</a:t>
            </a:r>
            <a:r>
              <a:rPr lang="en-US" sz="4000" baseline="-25000" dirty="0" err="1" smtClean="0">
                <a:latin typeface="Blackadder ITC" panose="04020505051007020D02" pitchFamily="82" charset="0"/>
              </a:rPr>
              <a:t>x</a:t>
            </a:r>
            <a:endParaRPr lang="ru-RU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4180527" y="3106057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Blackadder ITC" panose="04020505051007020D02" pitchFamily="82" charset="0"/>
              </a:rPr>
              <a:t>v</a:t>
            </a:r>
            <a:r>
              <a:rPr lang="en-US" sz="4000" baseline="-25000" dirty="0" err="1">
                <a:latin typeface="Blackadder ITC" panose="04020505051007020D02" pitchFamily="82" charset="0"/>
              </a:rPr>
              <a:t>y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00406" y="2352676"/>
                <a:ext cx="3879588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→"/>
                              <m:pos m:val="top"/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406" y="2352676"/>
                <a:ext cx="3879588" cy="10944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4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00117 -0.1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116 L 0.22149 -0.003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23894 0.0094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1" grpId="0"/>
      <p:bldP spid="24" grpId="0"/>
      <p:bldP spid="30" grpId="0"/>
      <p:bldP spid="31" grpId="0"/>
      <p:bldP spid="31" grpId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8163" y="113003"/>
            <a:ext cx="9918700" cy="1536529"/>
          </a:xfrm>
        </p:spPr>
        <p:txBody>
          <a:bodyPr/>
          <a:lstStyle/>
          <a:p>
            <a:pPr algn="ctr"/>
            <a:r>
              <a:rPr lang="ru-RU" sz="2800" dirty="0" smtClean="0"/>
              <a:t>НАЙТИ ПРОЕКЦИИ СИЛЫ ТЯЖЕСТИ, КОТОРАЯ ДЕЙСТВУЕТ НА ТЕЛО МАССОЙ 1 КГ, НА ОСИ КООРДИНАТ.</a:t>
            </a:r>
            <a:endParaRPr lang="ru-RU" sz="28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2298700" y="2463800"/>
            <a:ext cx="3810000" cy="2667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22700" y="2628900"/>
            <a:ext cx="1219200" cy="11684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46368" y="3196404"/>
            <a:ext cx="25400" cy="11811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2300" y="4079361"/>
                <a:ext cx="84350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200" b="1" dirty="0"/>
                            <m:t>F</m:t>
                          </m:r>
                          <m:r>
                            <m:rPr>
                              <m:nor/>
                            </m:rPr>
                            <a:rPr lang="ru-RU" sz="3200" b="1" baseline="-25000" dirty="0"/>
                            <m:t>Т</m:t>
                          </m:r>
                          <m:r>
                            <m:rPr>
                              <m:nor/>
                            </m:rPr>
                            <a:rPr lang="en-US" sz="3200" b="1" dirty="0"/>
                            <m:t> </m:t>
                          </m:r>
                          <m:r>
                            <m:rPr>
                              <m:nor/>
                            </m:rPr>
                            <a:rPr lang="ru-RU" sz="3200" b="1" dirty="0"/>
                            <m:t> </m:t>
                          </m:r>
                        </m:e>
                      </m:groupCh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4079361"/>
                <a:ext cx="843501" cy="769378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endCxn id="11" idx="0"/>
          </p:cNvCxnSpPr>
          <p:nvPr/>
        </p:nvCxnSpPr>
        <p:spPr>
          <a:xfrm>
            <a:off x="2705100" y="1957131"/>
            <a:ext cx="3682265" cy="26510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300640">
            <a:off x="6109937" y="456837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284759" y="1767961"/>
            <a:ext cx="2179179" cy="29850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300640">
            <a:off x="5158272" y="158329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2300640">
            <a:off x="4234562" y="27604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483220" y="3694392"/>
            <a:ext cx="620620" cy="66936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395321">
            <a:off x="4618792" y="2894120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="1" baseline="-25000" dirty="0" smtClean="0"/>
              <a:t>ТХ</a:t>
            </a:r>
            <a:endParaRPr lang="ru-RU" sz="2800" b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891135" y="3977761"/>
            <a:ext cx="553865" cy="38730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8324511">
            <a:off x="3650983" y="3107106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="1" baseline="-25000" dirty="0" smtClean="0"/>
              <a:t>Т</a:t>
            </a:r>
            <a:r>
              <a:rPr lang="en-US" sz="2800" b="1" baseline="-25000" dirty="0" smtClean="0"/>
              <a:t>Y</a:t>
            </a:r>
            <a:endParaRPr lang="ru-RU" sz="2800" b="1" dirty="0"/>
          </a:p>
        </p:txBody>
      </p:sp>
      <p:sp>
        <p:nvSpPr>
          <p:cNvPr id="39" name="Дуга 38"/>
          <p:cNvSpPr/>
          <p:nvPr/>
        </p:nvSpPr>
        <p:spPr>
          <a:xfrm flipH="1">
            <a:off x="5275801" y="4388137"/>
            <a:ext cx="1264611" cy="1559845"/>
          </a:xfrm>
          <a:prstGeom prst="arc">
            <a:avLst>
              <a:gd name="adj1" fmla="val 18764317"/>
              <a:gd name="adj2" fmla="val 212489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345700" y="479030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</a:t>
            </a:r>
            <a:r>
              <a:rPr lang="ru-RU" baseline="30000" dirty="0" smtClean="0"/>
              <a:t>0</a:t>
            </a:r>
            <a:endParaRPr lang="ru-RU" dirty="0"/>
          </a:p>
        </p:txBody>
      </p:sp>
      <p:sp>
        <p:nvSpPr>
          <p:cNvPr id="41" name="Дуга 40"/>
          <p:cNvSpPr/>
          <p:nvPr/>
        </p:nvSpPr>
        <p:spPr>
          <a:xfrm rot="8196922">
            <a:off x="4023501" y="3403623"/>
            <a:ext cx="515559" cy="33753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9596606">
            <a:off x="4315823" y="3925788"/>
            <a:ext cx="515559" cy="33753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159328" y="2259568"/>
            <a:ext cx="58047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=F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sin30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=mg∙sin30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=1∙9,8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=F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∙cos30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=mg∙cos30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∙9,8∙0,87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4457700" y="3187035"/>
            <a:ext cx="646140" cy="471466"/>
          </a:xfrm>
          <a:prstGeom prst="line">
            <a:avLst/>
          </a:prstGeom>
          <a:ln w="762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922284" y="3229986"/>
            <a:ext cx="507280" cy="711865"/>
          </a:xfrm>
          <a:prstGeom prst="line">
            <a:avLst/>
          </a:prstGeom>
          <a:ln w="762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020064"/>
              </p:ext>
            </p:extLst>
          </p:nvPr>
        </p:nvGraphicFramePr>
        <p:xfrm>
          <a:off x="354842" y="163773"/>
          <a:ext cx="11641540" cy="669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2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70692"/>
              </p:ext>
            </p:extLst>
          </p:nvPr>
        </p:nvGraphicFramePr>
        <p:xfrm>
          <a:off x="982636" y="1235024"/>
          <a:ext cx="9432212" cy="81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106"/>
                <a:gridCol w="4716106"/>
              </a:tblGrid>
              <a:tr h="81989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Векторные</a:t>
                      </a:r>
                      <a:r>
                        <a:rPr lang="ru-RU" sz="2800" baseline="0" dirty="0" smtClean="0"/>
                        <a:t> величины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Скалярные величины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02619" y="4674780"/>
            <a:ext cx="2129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1717" y="3773185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3393" y="5783111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7002" y="4441504"/>
            <a:ext cx="1536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6749" y="4028449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951" y="4674779"/>
            <a:ext cx="280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5929" y="5459945"/>
            <a:ext cx="234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6096" y="331591"/>
            <a:ext cx="855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Распредели физические величины в таблице.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16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17786 -0.350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026 -0.1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01328 -0.198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6 -2.22222E-6 L 0.11823 -0.2458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46432 0.05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06354 -0.269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58958 -0.117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79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8230" y="2622712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Векторные величины.</a:t>
            </a:r>
            <a:br>
              <a:rPr lang="ru-RU" dirty="0" smtClean="0"/>
            </a:br>
            <a:r>
              <a:rPr lang="ru-RU" dirty="0" smtClean="0"/>
              <a:t>Действия над векторами.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5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05" y="136587"/>
            <a:ext cx="9404723" cy="1962936"/>
          </a:xfrm>
        </p:spPr>
        <p:txBody>
          <a:bodyPr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-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отрезок прямой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634018" y="3630304"/>
            <a:ext cx="5800298" cy="1787857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2899" y="5718411"/>
            <a:ext cx="454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Начало вектора 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65643" y="4778373"/>
            <a:ext cx="601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70292" y="2784143"/>
            <a:ext cx="622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 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6258" y="4139511"/>
            <a:ext cx="4592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Конец вектора  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036030"/>
            <a:ext cx="561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Обозначение вектора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55933" y="2807691"/>
                <a:ext cx="1213217" cy="1506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ru-RU" sz="72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ru-RU" sz="7200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groupChr>
                  </m:oMath>
                </a14:m>
                <a:r>
                  <a:rPr lang="ru-RU" sz="7200" dirty="0"/>
                  <a:t> 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33" y="2807691"/>
                <a:ext cx="1213217" cy="15069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5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10" y="565684"/>
            <a:ext cx="9404723" cy="1400530"/>
          </a:xfrm>
        </p:spPr>
        <p:txBody>
          <a:bodyPr anchor="ctr"/>
          <a:lstStyle/>
          <a:p>
            <a:pPr algn="ctr"/>
            <a:r>
              <a:rPr lang="ru-RU" b="1" dirty="0" smtClean="0"/>
              <a:t>Сложение векторов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435100" y="4127499"/>
            <a:ext cx="1089183" cy="7239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568700" y="4749800"/>
            <a:ext cx="1589272" cy="12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7728" y="3682826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28" y="3682826"/>
                <a:ext cx="642355" cy="7210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2158" y="3843184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58" y="3843184"/>
                <a:ext cx="642355" cy="7210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араллелограмм 21"/>
          <p:cNvSpPr/>
          <p:nvPr/>
        </p:nvSpPr>
        <p:spPr>
          <a:xfrm>
            <a:off x="1454421" y="4127499"/>
            <a:ext cx="2587737" cy="723901"/>
          </a:xfrm>
          <a:prstGeom prst="parallelogram">
            <a:avLst>
              <a:gd name="adj" fmla="val 149627"/>
            </a:avLst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454421" y="4127499"/>
            <a:ext cx="2587737" cy="72390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61655" y="3644552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655" y="3644552"/>
                <a:ext cx="642355" cy="7210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54649" y="2555414"/>
            <a:ext cx="469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Правило параллелограмма 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48500" y="2601580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Правило треугольника</a:t>
            </a:r>
            <a:endParaRPr lang="ru-RU" sz="24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6988810" y="4051298"/>
            <a:ext cx="1089183" cy="7239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9122410" y="4673599"/>
            <a:ext cx="1589272" cy="12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51438" y="3606625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438" y="3606625"/>
                <a:ext cx="642355" cy="7210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95868" y="3766983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868" y="3766983"/>
                <a:ext cx="642355" cy="7210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/>
          <p:cNvCxnSpPr/>
          <p:nvPr/>
        </p:nvCxnSpPr>
        <p:spPr>
          <a:xfrm flipV="1">
            <a:off x="7008131" y="4051298"/>
            <a:ext cx="2587737" cy="72390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80821" y="4292274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821" y="4292274"/>
                <a:ext cx="642355" cy="7210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49653" y="5078481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53" y="5078481"/>
                <a:ext cx="812915" cy="9568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234274" y="5430661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=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96672" y="5094376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672" y="5094376"/>
                <a:ext cx="812915" cy="9568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097876" y="5454891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377795" y="5103192"/>
                <a:ext cx="812915" cy="95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795" y="5103192"/>
                <a:ext cx="812915" cy="9571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7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17343 0.01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2.96296E-6 L -0.16927 0.159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371 L -0.09036 -0.091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-439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9167 -0.1085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22" grpId="0" animBg="1"/>
      <p:bldP spid="26" grpId="0"/>
      <p:bldP spid="28" grpId="0"/>
      <p:bldP spid="29" grpId="0"/>
      <p:bldP spid="32" grpId="0"/>
      <p:bldP spid="33" grpId="0"/>
      <p:bldP spid="33" grpId="1"/>
      <p:bldP spid="36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>
            <a:off x="7170155" y="1163484"/>
            <a:ext cx="914400" cy="914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V="1">
            <a:off x="3340100" y="3225799"/>
            <a:ext cx="1089183" cy="7239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5473700" y="3848100"/>
            <a:ext cx="1589272" cy="12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2728" y="2781126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728" y="2781126"/>
                <a:ext cx="642355" cy="7210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7158" y="2941484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158" y="2941484"/>
                <a:ext cx="642355" cy="7210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49218" y="1163484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218" y="1163484"/>
                <a:ext cx="642355" cy="7210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3291308" y="3946830"/>
            <a:ext cx="4597400" cy="59556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90655" y="1884515"/>
            <a:ext cx="1079500" cy="380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65419" y="759954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419" y="759954"/>
                <a:ext cx="642355" cy="7210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31345" y="4198784"/>
                <a:ext cx="642355" cy="77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345" y="4198784"/>
                <a:ext cx="642355" cy="7769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637912" y="5212268"/>
                <a:ext cx="812915" cy="1033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12" y="5212268"/>
                <a:ext cx="812915" cy="10336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5211302" y="5563967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=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473700" y="5227682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00" y="5227682"/>
                <a:ext cx="812915" cy="9568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6074904" y="5588197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354823" y="5236498"/>
                <a:ext cx="812915" cy="95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823" y="5236498"/>
                <a:ext cx="812915" cy="9571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182154" y="5248010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54" y="5248010"/>
                <a:ext cx="812915" cy="9568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017942" y="5263424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942" y="5263424"/>
                <a:ext cx="812915" cy="9568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6938866" y="5599709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94" name="TextBox 93"/>
          <p:cNvSpPr txBox="1"/>
          <p:nvPr/>
        </p:nvSpPr>
        <p:spPr>
          <a:xfrm>
            <a:off x="7720708" y="5552653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32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2 L -0.08281 -0.0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48148E-6 L -0.09218 -0.09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768 0.198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99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393 L -0.00665 0.183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829 L -0.01081 0.36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1717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082 0.338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57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2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756" y="277917"/>
            <a:ext cx="9404723" cy="1400530"/>
          </a:xfrm>
        </p:spPr>
        <p:txBody>
          <a:bodyPr anchor="ctr"/>
          <a:lstStyle/>
          <a:p>
            <a:pPr algn="ctr"/>
            <a:r>
              <a:rPr lang="ru-RU" dirty="0" smtClean="0"/>
              <a:t>Вычитание векторов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775710" y="3352798"/>
            <a:ext cx="1089183" cy="7239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5909310" y="3975099"/>
            <a:ext cx="1589272" cy="12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08577" y="3584112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577" y="3584112"/>
                <a:ext cx="642355" cy="7210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82768" y="3068483"/>
                <a:ext cx="642355" cy="72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768" y="3068483"/>
                <a:ext cx="642355" cy="7213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H="1" flipV="1">
            <a:off x="3248167" y="3352798"/>
            <a:ext cx="546865" cy="72390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492" y="3468591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492" y="3468591"/>
                <a:ext cx="642355" cy="7210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85320" y="3029208"/>
                <a:ext cx="769185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320" y="3029208"/>
                <a:ext cx="769185" cy="7998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11582" y="1366490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82" y="1366490"/>
                <a:ext cx="812915" cy="956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445516" y="1717720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=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58601" y="1382385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01" y="1382385"/>
                <a:ext cx="812915" cy="956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309118" y="1741950"/>
            <a:ext cx="1752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+ (-   )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99094" y="1395086"/>
                <a:ext cx="812915" cy="95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094" y="1395086"/>
                <a:ext cx="812915" cy="9571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48168" y="4533588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68" y="4533588"/>
                <a:ext cx="812915" cy="9568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832789" y="4885768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=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95187" y="4549483"/>
                <a:ext cx="812915" cy="95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87" y="4549483"/>
                <a:ext cx="812915" cy="9568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696391" y="4909998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-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76310" y="4558299"/>
                <a:ext cx="812915" cy="95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10" y="4558299"/>
                <a:ext cx="812915" cy="9571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H="1" flipV="1">
            <a:off x="7457639" y="3352798"/>
            <a:ext cx="764275" cy="10099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235562" y="3352798"/>
            <a:ext cx="682388" cy="10099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98582" y="3352798"/>
            <a:ext cx="1446663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676655" y="3471936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655" y="3471936"/>
                <a:ext cx="642355" cy="7210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39776" y="2524519"/>
                <a:ext cx="6423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776" y="2524519"/>
                <a:ext cx="642355" cy="7210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84515" y="3483361"/>
                <a:ext cx="642355" cy="72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groupCh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15" y="3483361"/>
                <a:ext cx="642355" cy="72135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371 L -0.24023 -0.0884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42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22916 -0.11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6" grpId="2"/>
      <p:bldP spid="8" grpId="0"/>
      <p:bldP spid="9" grpId="0"/>
      <p:bldP spid="9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" y="445861"/>
            <a:ext cx="6492421" cy="480439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259237" y="2710171"/>
            <a:ext cx="1944915" cy="2757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6501" y="2710171"/>
                <a:ext cx="720262" cy="7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3600" b="1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groupCh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501" y="2710171"/>
                <a:ext cx="720262" cy="799578"/>
              </a:xfrm>
              <a:prstGeom prst="rect">
                <a:avLst/>
              </a:prstGeom>
              <a:blipFill rotWithShape="0">
                <a:blip r:embed="rId3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4204152" y="2200925"/>
            <a:ext cx="121105" cy="7362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4935" y="2048479"/>
                <a:ext cx="720262" cy="7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3600" b="1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groupCh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35" y="2048479"/>
                <a:ext cx="720262" cy="799578"/>
              </a:xfrm>
              <a:prstGeom prst="rect">
                <a:avLst/>
              </a:prstGeom>
              <a:blipFill rotWithShape="0">
                <a:blip r:embed="rId4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 rot="555017">
            <a:off x="2384624" y="2043658"/>
            <a:ext cx="1870723" cy="797111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423209" y="1898484"/>
            <a:ext cx="1780943" cy="108746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8515" y="1584071"/>
                <a:ext cx="720262" cy="7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groupCh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15" y="1584071"/>
                <a:ext cx="720262" cy="7995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49668" y="2042424"/>
                <a:ext cx="720262" cy="7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3600" b="1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groupCh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68" y="2042424"/>
                <a:ext cx="720262" cy="799578"/>
              </a:xfrm>
              <a:prstGeom prst="rect">
                <a:avLst/>
              </a:prstGeom>
              <a:blipFill rotWithShape="0">
                <a:blip r:embed="rId6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104444" y="2073646"/>
                <a:ext cx="720262" cy="7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3600" b="1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groupCh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444" y="2073646"/>
                <a:ext cx="720262" cy="799578"/>
              </a:xfrm>
              <a:prstGeom prst="rect">
                <a:avLst/>
              </a:prstGeom>
              <a:blipFill rotWithShape="0">
                <a:blip r:embed="rId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97643" y="2073646"/>
                <a:ext cx="701346" cy="7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groupCh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643" y="2073646"/>
                <a:ext cx="701346" cy="7995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898989" y="256904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780316" y="25255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7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749</TotalTime>
  <Words>174</Words>
  <Application>Microsoft Office PowerPoint</Application>
  <PresentationFormat>Широкоэкранный</PresentationFormat>
  <Paragraphs>153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Blackadder ITC</vt:lpstr>
      <vt:lpstr>Bradley Hand ITC</vt:lpstr>
      <vt:lpstr>Cambria Math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Векторные величины. Действия над векторами.</vt:lpstr>
      <vt:lpstr>Вектор - направленный отрезок прямой </vt:lpstr>
      <vt:lpstr>Сложение векторов</vt:lpstr>
      <vt:lpstr>Презентация PowerPoint</vt:lpstr>
      <vt:lpstr>Вычитание векторов</vt:lpstr>
      <vt:lpstr>Презентация PowerPoint</vt:lpstr>
      <vt:lpstr>СЛОЖЕНИЕ И ВЫЧЕТАНИЕ ВЕКТОРОВ НАПРАВЛЕННЫХ ВДОЛЬ ОДНОЙ ПРЯМОЙ</vt:lpstr>
      <vt:lpstr>Презентация PowerPoint</vt:lpstr>
      <vt:lpstr>Проекция вектора на ось –  длина отрезка между проекциями начала и конца вектора на эту ось, взятая со знаком «+» или «-». </vt:lpstr>
      <vt:lpstr>Вычисление модуля вектора по его проекциям</vt:lpstr>
      <vt:lpstr>НАЙТИ ПРОЕКЦИИ СИЛЫ ТЯЖЕСТИ, КОТОРАЯ ДЕЙСТВУЕТ НА ТЕЛО МАССОЙ 1 КГ, НА ОСИ КООРДИНАТ.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Векторные величины. Действия над векторами.</dc:title>
  <dc:creator>юлия</dc:creator>
  <cp:lastModifiedBy>юлия</cp:lastModifiedBy>
  <cp:revision>76</cp:revision>
  <dcterms:created xsi:type="dcterms:W3CDTF">2016-08-30T09:00:43Z</dcterms:created>
  <dcterms:modified xsi:type="dcterms:W3CDTF">2016-12-05T13:55:33Z</dcterms:modified>
</cp:coreProperties>
</file>