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660"/>
  </p:normalViewPr>
  <p:slideViewPr>
    <p:cSldViewPr>
      <p:cViewPr varScale="1">
        <p:scale>
          <a:sx n="106" d="100"/>
          <a:sy n="106" d="100"/>
        </p:scale>
        <p:origin x="-10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393B7-3500-40C7-AA7D-B6A1E7A3A396}" type="datetimeFigureOut">
              <a:rPr lang="ru-RU"/>
              <a:pPr>
                <a:defRPr/>
              </a:pPr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1AA9C-450B-447A-83A5-4621C575C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2F164-B0ED-4AA4-AD7A-2F44F1C06C0B}" type="datetimeFigureOut">
              <a:rPr lang="ru-RU"/>
              <a:pPr>
                <a:defRPr/>
              </a:pPr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C7BDB-A511-4584-A5E8-FC555AC15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90DDC-F95C-4ACF-8053-C96677B22984}" type="datetimeFigureOut">
              <a:rPr lang="ru-RU"/>
              <a:pPr>
                <a:defRPr/>
              </a:pPr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4A76-8357-47B2-8C4D-27E37CD7E6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558AD-1CBF-473B-BF74-665B764AE90A}" type="datetimeFigureOut">
              <a:rPr lang="ru-RU"/>
              <a:pPr>
                <a:defRPr/>
              </a:pPr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CEFDB-30BA-4336-86C3-9359BADD8A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2B550-8048-4E37-8C88-EC773E408768}" type="datetimeFigureOut">
              <a:rPr lang="ru-RU"/>
              <a:pPr>
                <a:defRPr/>
              </a:pPr>
              <a:t>17.12.2016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F7FFE-7F34-4E87-8EF9-22AC3C8D1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4F1B6-6CB2-4B80-A332-09CF6C149D05}" type="datetimeFigureOut">
              <a:rPr lang="ru-RU"/>
              <a:pPr>
                <a:defRPr/>
              </a:pPr>
              <a:t>17.12.2016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FBE08-C0BE-4864-AFB0-71F423108E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E1244-BA96-4EA7-ABAA-61D0018D91E0}" type="datetimeFigureOut">
              <a:rPr lang="ru-RU"/>
              <a:pPr>
                <a:defRPr/>
              </a:pPr>
              <a:t>17.12.2016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BFE6D-687D-47D7-AD98-94D62CA7B7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EF5CC-4B32-4CCA-B500-FEC40AD40E8B}" type="datetimeFigureOut">
              <a:rPr lang="ru-RU"/>
              <a:pPr>
                <a:defRPr/>
              </a:pPr>
              <a:t>17.12.2016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CF9A2-5C75-402E-ADE4-5E20AB2FA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75CFB-00D4-4F88-8D06-200F8983C66E}" type="datetimeFigureOut">
              <a:rPr lang="ru-RU"/>
              <a:pPr>
                <a:defRPr/>
              </a:pPr>
              <a:t>17.12.2016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9958D-775F-4DB0-8177-070AAF2F0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2D603-CCB7-409F-940E-EC04EC7DC96E}" type="datetimeFigureOut">
              <a:rPr lang="ru-RU"/>
              <a:pPr>
                <a:defRPr/>
              </a:pPr>
              <a:t>17.12.2016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07EE8-5783-4F09-A767-8584E525D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F45BD-9F7B-415E-9386-A4F50C428CEC}" type="datetimeFigureOut">
              <a:rPr lang="ru-RU"/>
              <a:pPr>
                <a:defRPr/>
              </a:pPr>
              <a:t>17.12.2016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E309A-A164-478E-9BBD-C347734A8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96A9A015-133A-4D6B-AD41-C82334C1556B}" type="datetimeFigureOut">
              <a:rPr lang="ru-RU"/>
              <a:pPr>
                <a:defRPr/>
              </a:pPr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AC317AEE-CB94-435B-9A8E-E8E9F1AA8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6" r:id="rId2"/>
    <p:sldLayoutId id="2147483828" r:id="rId3"/>
    <p:sldLayoutId id="2147483825" r:id="rId4"/>
    <p:sldLayoutId id="2147483824" r:id="rId5"/>
    <p:sldLayoutId id="2147483823" r:id="rId6"/>
    <p:sldLayoutId id="2147483822" r:id="rId7"/>
    <p:sldLayoutId id="2147483821" r:id="rId8"/>
    <p:sldLayoutId id="2147483820" r:id="rId9"/>
    <p:sldLayoutId id="2147483819" r:id="rId10"/>
    <p:sldLayoutId id="2147483818" r:id="rId11"/>
  </p:sldLayoutIdLst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980728"/>
            <a:ext cx="691276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Разминка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7950" y="112713"/>
            <a:ext cx="7272338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Palatino Linotype" pitchFamily="18" charset="0"/>
              </a:rPr>
              <a:t>Участники Великой Северной экспедиции совершили: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4613" y="2589213"/>
            <a:ext cx="640873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i="1">
                <a:latin typeface="Palatino Linotype" pitchFamily="18" charset="0"/>
              </a:rPr>
              <a:t>1) Плавание к Северному полюсу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975" y="3284538"/>
            <a:ext cx="65532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i="1">
                <a:latin typeface="Palatino Linotype" pitchFamily="18" charset="0"/>
              </a:rPr>
              <a:t>2) Переход от устья Печоры до Берингова пролива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4613" y="4470400"/>
            <a:ext cx="54006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i="1">
                <a:latin typeface="Palatino Linotype" pitchFamily="18" charset="0"/>
              </a:rPr>
              <a:t>3) Плавание к Южному полюсу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7950" y="5576888"/>
            <a:ext cx="619283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i="1">
                <a:latin typeface="Palatino Linotype" pitchFamily="18" charset="0"/>
              </a:rPr>
              <a:t>4) Переход от устья Печоры до устья реки Оби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613" y="3271838"/>
            <a:ext cx="6553200" cy="10779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/>
              <a:t>2) Переход от устья Печоры до Берингова пролива</a:t>
            </a:r>
            <a:endParaRPr lang="ru-RU" sz="3200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284538"/>
            <a:ext cx="3190875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1188" y="404813"/>
            <a:ext cx="7777162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chemeClr val="bg1"/>
                </a:solidFill>
                <a:latin typeface="Palatino Linotype" pitchFamily="18" charset="0"/>
              </a:rPr>
              <a:t>Укажите ошибочное утверждение: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31913" y="2205038"/>
            <a:ext cx="65166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latin typeface="Palatino Linotype" pitchFamily="18" charset="0"/>
              </a:rPr>
              <a:t>1) Северный Ледовитый океан отличается суровостью климата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30350" y="3284538"/>
            <a:ext cx="61198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latin typeface="Palatino Linotype" pitchFamily="18" charset="0"/>
              </a:rPr>
              <a:t>2) Северный Ледовитый океан самый мелководный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16013" y="4360863"/>
            <a:ext cx="76152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latin typeface="Palatino Linotype" pitchFamily="18" charset="0"/>
              </a:rPr>
              <a:t>3) В центре Северного Ледовитого океана находится Северный полюс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9750" y="5314950"/>
            <a:ext cx="84963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latin typeface="Palatino Linotype" pitchFamily="18" charset="0"/>
              </a:rPr>
              <a:t>4) Моря Северного Ледовитого океана преимущественно внутренние и только одно внешнее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750" y="5314950"/>
            <a:ext cx="8496300" cy="1385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/>
              <a:t>4) Моря Северного Ледовитого океана преимущественно внутренние и только одно внешнее</a:t>
            </a:r>
            <a:endParaRPr lang="ru-RU" sz="2800" b="1" i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0825" y="188913"/>
            <a:ext cx="7993063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chemeClr val="bg1"/>
                </a:solidFill>
                <a:latin typeface="Palatino Linotype" pitchFamily="18" charset="0"/>
              </a:rPr>
              <a:t>Укажите верное утверждение: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3850" y="1919288"/>
            <a:ext cx="842486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latin typeface="Palatino Linotype" pitchFamily="18" charset="0"/>
              </a:rPr>
              <a:t>1) Северный Ледовитый океан зимой согревает сушу Северного полушария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180975" y="3114675"/>
            <a:ext cx="94329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latin typeface="Palatino Linotype" pitchFamily="18" charset="0"/>
              </a:rPr>
              <a:t>2) Воздушные массы Арктики холодные воздушных масс, формирующихся над Антарктидой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42988" y="4684713"/>
            <a:ext cx="73755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latin typeface="Palatino Linotype" pitchFamily="18" charset="0"/>
              </a:rPr>
              <a:t>3) В Северном Ледовитом океане нет течений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36563" y="5780088"/>
            <a:ext cx="819943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latin typeface="Palatino Linotype" pitchFamily="18" charset="0"/>
              </a:rPr>
              <a:t>4) Солёность под северного Ледовитого океана выше, чем Тихого океана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850" y="1919288"/>
            <a:ext cx="8424863" cy="10779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/>
              <a:t>1) Северный Ледовитый океан зимой согревает сушу Северного полушария</a:t>
            </a:r>
            <a:endParaRPr lang="ru-RU" sz="3200" b="1" i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7950" y="0"/>
            <a:ext cx="8135938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Palatino Linotype" pitchFamily="18" charset="0"/>
              </a:rPr>
              <a:t>Почему северную полярную область называют Арктикой?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9700" y="4652963"/>
            <a:ext cx="8713788" cy="20621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3200" b="1" i="1">
                <a:solidFill>
                  <a:srgbClr val="002060"/>
                </a:solidFill>
                <a:ea typeface="Andalus"/>
                <a:cs typeface="Andalus"/>
              </a:rPr>
              <a:t>Арктика – от греческого слова </a:t>
            </a:r>
            <a:r>
              <a:rPr lang="en-US" sz="3200" b="1" i="1">
                <a:solidFill>
                  <a:srgbClr val="002060"/>
                </a:solidFill>
                <a:latin typeface="Andalus"/>
                <a:ea typeface="Andalus"/>
                <a:cs typeface="Andalus"/>
              </a:rPr>
              <a:t>arkticos – </a:t>
            </a:r>
            <a:r>
              <a:rPr lang="ru-RU" sz="3200" b="1" i="1">
                <a:solidFill>
                  <a:srgbClr val="002060"/>
                </a:solidFill>
                <a:ea typeface="Andalus"/>
                <a:cs typeface="Andalus"/>
              </a:rPr>
              <a:t>северный. Так древние греки обозначали расположенное в северной стороне неба созвездия Большая Медведица.</a:t>
            </a:r>
            <a:r>
              <a:rPr lang="en-US" sz="3200" b="1" i="1">
                <a:solidFill>
                  <a:srgbClr val="002060"/>
                </a:solidFill>
                <a:latin typeface="Andalus"/>
                <a:ea typeface="Andalus"/>
                <a:cs typeface="Andalus"/>
              </a:rPr>
              <a:t> </a:t>
            </a:r>
            <a:endParaRPr lang="ru-RU" sz="3200" b="1" i="1">
              <a:solidFill>
                <a:srgbClr val="002060"/>
              </a:solidFill>
              <a:ea typeface="Andalus"/>
              <a:cs typeface="Andalu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0825" y="31750"/>
            <a:ext cx="7634288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Palatino Linotype" pitchFamily="18" charset="0"/>
              </a:rPr>
              <a:t>На каком судне Г.Я. Седов плыл к северному полюсу?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981075"/>
            <a:ext cx="3095625" cy="43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9388" y="2636838"/>
            <a:ext cx="3168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>
                <a:latin typeface="Palatino Linotype" pitchFamily="18" charset="0"/>
              </a:rPr>
              <a:t>1) «Фрам»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7800" y="3282950"/>
            <a:ext cx="3384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>
                <a:latin typeface="Palatino Linotype" pitchFamily="18" charset="0"/>
              </a:rPr>
              <a:t>2) «Св.Фока»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9388" y="3929063"/>
            <a:ext cx="37449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>
                <a:latin typeface="Palatino Linotype" pitchFamily="18" charset="0"/>
              </a:rPr>
              <a:t>3) «Сибиряков»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5425" y="4575175"/>
            <a:ext cx="3508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>
                <a:latin typeface="Palatino Linotype" pitchFamily="18" charset="0"/>
              </a:rPr>
              <a:t>4) «Св. Пётр»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0" y="3895725"/>
            <a:ext cx="51054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53988" y="3249613"/>
            <a:ext cx="4465637" cy="646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i="1" dirty="0"/>
              <a:t>2) «Св. Фока»</a:t>
            </a:r>
            <a:endParaRPr lang="ru-RU" sz="3600" i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388" y="260350"/>
            <a:ext cx="87852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Palatino Linotype" pitchFamily="18" charset="0"/>
              </a:rPr>
              <a:t>Какой остров русские поморы называли Грумантом?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9388" y="2852738"/>
            <a:ext cx="4054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>
                <a:latin typeface="Palatino Linotype" pitchFamily="18" charset="0"/>
              </a:rPr>
              <a:t>1) Колгуев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9388" y="3711575"/>
            <a:ext cx="37449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>
                <a:latin typeface="Palatino Linotype" pitchFamily="18" charset="0"/>
              </a:rPr>
              <a:t>2) Новую Землю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9388" y="4508500"/>
            <a:ext cx="46085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>
                <a:latin typeface="Palatino Linotype" pitchFamily="18" charset="0"/>
              </a:rPr>
              <a:t>3) Франца Иосифа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98450" y="5305425"/>
            <a:ext cx="38163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>
                <a:latin typeface="Palatino Linotype" pitchFamily="18" charset="0"/>
              </a:rPr>
              <a:t>4) Шпицберген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25" y="1878013"/>
            <a:ext cx="4248150" cy="431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98450" y="5305425"/>
            <a:ext cx="3935413" cy="6461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i="1" dirty="0"/>
              <a:t>4) Шпицберген</a:t>
            </a:r>
            <a:endParaRPr lang="ru-RU" sz="3600" i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7950" y="0"/>
            <a:ext cx="8424863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chemeClr val="bg1"/>
                </a:solidFill>
                <a:latin typeface="Palatino Linotype" pitchFamily="18" charset="0"/>
              </a:rPr>
              <a:t>Укажите два хребта, находящиеся в Северном Ледовитом океане?</a:t>
            </a:r>
          </a:p>
          <a:p>
            <a:endParaRPr lang="ru-RU">
              <a:latin typeface="Palatino Linotyp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700" y="2349500"/>
            <a:ext cx="3678238" cy="1200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Хр. Ломоносова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Хр. Менделеева</a:t>
            </a:r>
            <a:endParaRPr lang="ru-RU" sz="36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rcRect t="-2" b="52808"/>
          <a:stretch>
            <a:fillRect/>
          </a:stretch>
        </p:blipFill>
        <p:spPr bwMode="auto">
          <a:xfrm>
            <a:off x="3981450" y="2092325"/>
            <a:ext cx="510698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rcRect t="48080"/>
          <a:stretch>
            <a:fillRect/>
          </a:stretch>
        </p:blipFill>
        <p:spPr bwMode="auto">
          <a:xfrm>
            <a:off x="107950" y="3797300"/>
            <a:ext cx="4248150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-14288"/>
            <a:ext cx="8964613" cy="212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Palatino Linotype" pitchFamily="18" charset="0"/>
              </a:rPr>
              <a:t>Кто организовал первую полярную станцию на дрейфующей льдине?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6675" y="2565400"/>
            <a:ext cx="37449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>
                <a:latin typeface="Palatino Linotype" pitchFamily="18" charset="0"/>
              </a:rPr>
              <a:t>1) И.Д. Папанин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325" y="3435350"/>
            <a:ext cx="3352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>
                <a:latin typeface="Palatino Linotype" pitchFamily="18" charset="0"/>
              </a:rPr>
              <a:t>2) Г.Я. Седов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2388" y="4149725"/>
            <a:ext cx="3960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>
                <a:latin typeface="Palatino Linotype" pitchFamily="18" charset="0"/>
              </a:rPr>
              <a:t>3) Б.И. Беринг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8738" y="4795838"/>
            <a:ext cx="3816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>
                <a:latin typeface="Palatino Linotype" pitchFamily="18" charset="0"/>
              </a:rPr>
              <a:t>4) О.Ю. Шмидт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5175" y="1951038"/>
            <a:ext cx="31527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rcRect l="2248" t="5804" r="2248" b="3569"/>
          <a:stretch>
            <a:fillRect/>
          </a:stretch>
        </p:blipFill>
        <p:spPr bwMode="auto">
          <a:xfrm>
            <a:off x="4068763" y="4570413"/>
            <a:ext cx="3527425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7788" y="2733675"/>
            <a:ext cx="3536950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i="1" dirty="0"/>
              <a:t>1) И.Д. Папанин</a:t>
            </a:r>
            <a:endParaRPr lang="ru-RU" sz="3600" i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350"/>
            <a:ext cx="87852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chemeClr val="bg1"/>
                </a:solidFill>
                <a:latin typeface="Palatino Linotype" pitchFamily="18" charset="0"/>
              </a:rPr>
              <a:t>В чём значение Северного морского пути?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214438"/>
            <a:ext cx="4594225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0825" y="1962150"/>
            <a:ext cx="3529013" cy="39703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  Северный морской путь даёт возможность транспортировать грузы в районы Дальнего Севера России.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 </a:t>
            </a:r>
            <a:r>
              <a:rPr lang="ru-RU" dirty="0"/>
              <a:t> Он важен для освоения северных территорий Сибири и Дальнего Востока, где нет сухопутных дорог.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 </a:t>
            </a:r>
            <a:r>
              <a:rPr lang="ru-RU" dirty="0"/>
              <a:t> Северный морской маршрут – это самый короткий путь сообщения грузов из Европы в Азию.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7950" y="115888"/>
            <a:ext cx="86407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latin typeface="Palatino Linotype" pitchFamily="18" charset="0"/>
              </a:rPr>
              <a:t>К устью какой реки плавали русские поморы?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1763" y="3806825"/>
            <a:ext cx="2447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>
                <a:latin typeface="Palatino Linotype" pitchFamily="18" charset="0"/>
              </a:rPr>
              <a:t>1) Енисей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7950" y="4437063"/>
            <a:ext cx="29511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>
                <a:latin typeface="Palatino Linotype" pitchFamily="18" charset="0"/>
              </a:rPr>
              <a:t>2) Обь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2713" y="5086350"/>
            <a:ext cx="25923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>
                <a:latin typeface="Palatino Linotype" pitchFamily="18" charset="0"/>
              </a:rPr>
              <a:t>3) Лена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3188" y="5732463"/>
            <a:ext cx="31686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>
                <a:latin typeface="Palatino Linotype" pitchFamily="18" charset="0"/>
              </a:rPr>
              <a:t>4) Печора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4738" y="1916113"/>
            <a:ext cx="532606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597025"/>
            <a:ext cx="3148013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03188" y="4437063"/>
            <a:ext cx="2955925" cy="646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i="1" dirty="0"/>
              <a:t>2) Обь</a:t>
            </a:r>
            <a:endParaRPr lang="ru-RU" sz="3600" i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388" y="192088"/>
            <a:ext cx="85693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chemeClr val="bg1"/>
                </a:solidFill>
                <a:latin typeface="Palatino Linotype" pitchFamily="18" charset="0"/>
              </a:rPr>
              <a:t>Кто первым дошёл до Северного полюса?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695450"/>
            <a:ext cx="3889375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288" y="3284538"/>
            <a:ext cx="3852862" cy="1200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i="1" dirty="0"/>
              <a:t>Американец Роберт </a:t>
            </a:r>
            <a:r>
              <a:rPr lang="ru-RU" sz="3600" i="1" dirty="0" err="1"/>
              <a:t>Пири</a:t>
            </a:r>
            <a:endParaRPr lang="ru-RU" sz="3600" i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152</TotalTime>
  <Words>304</Words>
  <Application>Microsoft Office PowerPoint</Application>
  <PresentationFormat>Экран (4:3)</PresentationFormat>
  <Paragraphs>53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Palatino Linotype</vt:lpstr>
      <vt:lpstr>Arial</vt:lpstr>
      <vt:lpstr>Century Gothic</vt:lpstr>
      <vt:lpstr>Courier New</vt:lpstr>
      <vt:lpstr>Calibri</vt:lpstr>
      <vt:lpstr>Andalus</vt:lpstr>
      <vt:lpstr>Исполнительная</vt:lpstr>
      <vt:lpstr>Исполнительная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17</cp:revision>
  <dcterms:created xsi:type="dcterms:W3CDTF">2012-11-12T13:20:21Z</dcterms:created>
  <dcterms:modified xsi:type="dcterms:W3CDTF">2016-12-17T11:31:00Z</dcterms:modified>
</cp:coreProperties>
</file>