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2" r:id="rId15"/>
    <p:sldId id="273" r:id="rId16"/>
    <p:sldId id="274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10" Type="http://schemas.openxmlformats.org/officeDocument/2006/relationships/slide" Target="slide14.xml"/><Relationship Id="rId4" Type="http://schemas.openxmlformats.org/officeDocument/2006/relationships/image" Target="../media/image31.wmf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8%D0%B0_%D1%8D%D1%80%D0%B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hyperlink" Target="https://ru.wikipedia.org/wiki/%D0%92%D0%B0%D0%B2%D0%B8%D0%BB%D0%BE%D0%B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0%D0%B8%D0%B0%D0%B1%D1%85%D0%B0%D1%82%D0%B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hyperlink" Target="https://ru.wikipedia.org/wiki/%D0%91%D1%80%D0%B0%D1%85%D0%BC%D0%B0%D0%B3%D1%83%D0%BF%D1%82%D0%B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0.wmf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8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5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slide" Target="slide5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280920" cy="180263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Формулы корней квадратного уравнения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8388424" cy="201622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урок изучение нового материала  в 8 классе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учитель: </a:t>
            </a:r>
            <a:r>
              <a:rPr lang="ru-RU" sz="2400" b="1" dirty="0" err="1" smtClean="0">
                <a:solidFill>
                  <a:schemeClr val="tx1"/>
                </a:solidFill>
                <a:latin typeface="Constantia" pitchFamily="18" charset="0"/>
              </a:rPr>
              <a:t>Чернецова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onstantia" pitchFamily="18" charset="0"/>
              </a:rPr>
              <a:t>Карина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Игоревна, </a:t>
            </a:r>
            <a:endParaRPr lang="en-US" sz="2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r"/>
            <a:r>
              <a:rPr lang="ru-RU" sz="2400" b="1" smtClean="0">
                <a:solidFill>
                  <a:schemeClr val="tx1"/>
                </a:solidFill>
                <a:latin typeface="Constantia" pitchFamily="18" charset="0"/>
              </a:rPr>
              <a:t>учитель </a:t>
            </a:r>
            <a:r>
              <a:rPr lang="ru-RU" sz="2400" b="1" smtClean="0">
                <a:solidFill>
                  <a:schemeClr val="tx1"/>
                </a:solidFill>
                <a:latin typeface="Constantia" pitchFamily="18" charset="0"/>
              </a:rPr>
              <a:t>математики</a:t>
            </a:r>
            <a:endParaRPr lang="en-US" sz="2400" b="1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6408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nstantia" pitchFamily="18" charset="0"/>
              </a:rPr>
              <a:t>Алгоритм решения квадратного уравнения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66429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Constantia" pitchFamily="18" charset="0"/>
              </a:rPr>
              <a:t>Выпишите коэффициенты квадратного уравнения.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Constantia" pitchFamily="18" charset="0"/>
              </a:rPr>
              <a:t>Вычислите дискриминант </a:t>
            </a:r>
            <a:r>
              <a:rPr lang="en-US" dirty="0" smtClean="0">
                <a:latin typeface="Constantia" pitchFamily="18" charset="0"/>
              </a:rPr>
              <a:t>D </a:t>
            </a:r>
            <a:r>
              <a:rPr lang="ru-RU" dirty="0" smtClean="0">
                <a:latin typeface="Constantia" pitchFamily="18" charset="0"/>
              </a:rPr>
              <a:t>квадратного уравнения по формуле </a:t>
            </a:r>
          </a:p>
          <a:p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3275856" y="3717032"/>
          <a:ext cx="20716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Формула" r:id="rId3" imgW="825480" imgH="203040" progId="Equation.3">
                  <p:embed/>
                </p:oleObj>
              </mc:Choice>
              <mc:Fallback>
                <p:oleObj name="Формула" r:id="rId3" imgW="82548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717032"/>
                        <a:ext cx="207168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4437112"/>
            <a:ext cx="2088232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Если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 &lt; 0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корней нет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3933056"/>
            <a:ext cx="2304256" cy="18722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Если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=0,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один корень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403648" y="4725144"/>
          <a:ext cx="1152128" cy="90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Формула" r:id="rId5" imgW="495085" imgH="393529" progId="Equation.3">
                  <p:embed/>
                </p:oleObj>
              </mc:Choice>
              <mc:Fallback>
                <p:oleObj name="Формула" r:id="rId5" imgW="495085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25144"/>
                        <a:ext cx="1152128" cy="908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0152" y="4005064"/>
            <a:ext cx="2304256" cy="18722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Если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 &gt;0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два корня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084168" y="4869160"/>
          <a:ext cx="18834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Формула" r:id="rId7" imgW="1016000" imgH="431800" progId="Equation.3">
                  <p:embed/>
                </p:oleObj>
              </mc:Choice>
              <mc:Fallback>
                <p:oleObj name="Формула" r:id="rId7" imgW="10160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869160"/>
                        <a:ext cx="1883409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Стрелка вправо 17">
            <a:hlinkClick r:id="rId9" action="ppaction://hlinksldjump"/>
          </p:cNvPr>
          <p:cNvSpPr/>
          <p:nvPr/>
        </p:nvSpPr>
        <p:spPr>
          <a:xfrm>
            <a:off x="5436096" y="5877272"/>
            <a:ext cx="3312368" cy="76470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nstantia" pitchFamily="18" charset="0"/>
              </a:rPr>
              <a:t>Историческая справка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Стрелка влево 22">
            <a:hlinkClick r:id="rId10" action="ppaction://hlinksldjump"/>
          </p:cNvPr>
          <p:cNvSpPr/>
          <p:nvPr/>
        </p:nvSpPr>
        <p:spPr>
          <a:xfrm>
            <a:off x="1259632" y="5877272"/>
            <a:ext cx="3456384" cy="764704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Учебный материал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.bp.blogspot.com/-wYm8mLVZG1E/USIqVnLC9wI/AAAAAAAAQn8/h_N8gFj3Eqo/s1600/00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6322" y="-1036320"/>
            <a:ext cx="7071362" cy="9144003"/>
          </a:xfrm>
          <a:prstGeom prst="rect">
            <a:avLst/>
          </a:prstGeom>
          <a:noFill/>
        </p:spPr>
      </p:pic>
      <p:sp>
        <p:nvSpPr>
          <p:cNvPr id="23555" name="AutoShape 3" descr="x^{2}+x={\frac {3}{4}};\ x^{2}-x=14{\frac {1}{2}}."/>
          <p:cNvSpPr>
            <a:spLocks noChangeAspect="1" noChangeArrowheads="1"/>
          </p:cNvSpPr>
          <p:nvPr/>
        </p:nvSpPr>
        <p:spPr bwMode="auto">
          <a:xfrm>
            <a:off x="288925" y="2365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9752" y="692696"/>
            <a:ext cx="46431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ИСТОРИЧЕСКАЯ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СПРАВКА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3557" name="Picture 5" descr="http://2.bp.blogspot.com/-Sz0gjr6vCRw/U_sGkfwYraI/AAAAAAAAA8g/hS-rwa2JnJ4/w1200-h630-p-nu/purush-suktam-narad-yudhisth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4309673" cy="22631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3559" name="Picture 7" descr="http://godsbay.ru/civilizations/img/ancient_nabonidus.jpg"/>
          <p:cNvPicPr>
            <a:picLocks noChangeAspect="1" noChangeArrowheads="1"/>
          </p:cNvPicPr>
          <p:nvPr/>
        </p:nvPicPr>
        <p:blipFill>
          <a:blip r:embed="rId4" cstate="print"/>
          <a:srcRect t="10256"/>
          <a:stretch>
            <a:fillRect/>
          </a:stretch>
        </p:blipFill>
        <p:spPr bwMode="auto">
          <a:xfrm>
            <a:off x="3707904" y="3933056"/>
            <a:ext cx="4279332" cy="25202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1115616" y="3645024"/>
            <a:ext cx="342196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ДРЕВНЯЯ ИНДИЯ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6021288"/>
            <a:ext cx="388247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ДРЕВНЯЯ ВАВИЛОН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14" name="Стрелка влево 13">
            <a:hlinkClick r:id="rId5" action="ppaction://hlinksldjump"/>
          </p:cNvPr>
          <p:cNvSpPr/>
          <p:nvPr/>
        </p:nvSpPr>
        <p:spPr>
          <a:xfrm>
            <a:off x="1403648" y="5805264"/>
            <a:ext cx="1008112" cy="720080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.bp.blogspot.com/-wYm8mLVZG1E/USIqVnLC9wI/AAAAAAAAQn8/h_N8gFj3Eqo/s1600/00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6322" y="-1036320"/>
            <a:ext cx="7071362" cy="9144003"/>
          </a:xfrm>
          <a:prstGeom prst="rect">
            <a:avLst/>
          </a:prstGeom>
          <a:noFill/>
        </p:spPr>
      </p:pic>
      <p:sp>
        <p:nvSpPr>
          <p:cNvPr id="23555" name="AutoShape 3" descr="x^{2}+x={\frac {3}{4}};\ x^{2}-x=14{\frac {1}{2}}."/>
          <p:cNvSpPr>
            <a:spLocks noChangeAspect="1" noChangeArrowheads="1"/>
          </p:cNvSpPr>
          <p:nvPr/>
        </p:nvSpPr>
        <p:spPr bwMode="auto">
          <a:xfrm>
            <a:off x="288925" y="2365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1340768"/>
            <a:ext cx="68407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    </a:t>
            </a:r>
            <a:r>
              <a:rPr lang="ru-RU" sz="2200" dirty="0" smtClean="0">
                <a:latin typeface="Constantia" pitchFamily="18" charset="0"/>
              </a:rPr>
              <a:t>Уже во втором тысячелетии до </a:t>
            </a:r>
            <a:r>
              <a:rPr lang="ru-RU" sz="2200" dirty="0" smtClean="0">
                <a:latin typeface="Constantia" pitchFamily="18" charset="0"/>
                <a:hlinkClick r:id="rId3" tooltip="Наша эра"/>
              </a:rPr>
              <a:t>нашей эры</a:t>
            </a:r>
            <a:r>
              <a:rPr lang="ru-RU" sz="2200" dirty="0" smtClean="0">
                <a:latin typeface="Constantia" pitchFamily="18" charset="0"/>
              </a:rPr>
              <a:t> вавилоняне знали, как решать квадратные уравнения. Решение их в </a:t>
            </a:r>
            <a:r>
              <a:rPr lang="ru-RU" sz="2200" dirty="0" smtClean="0">
                <a:latin typeface="Constantia" pitchFamily="18" charset="0"/>
                <a:hlinkClick r:id="rId4" tooltip="Вавилон"/>
              </a:rPr>
              <a:t>Древнем Вавилоне</a:t>
            </a:r>
            <a:r>
              <a:rPr lang="ru-RU" sz="2200" dirty="0" smtClean="0">
                <a:latin typeface="Constantia" pitchFamily="18" charset="0"/>
              </a:rPr>
              <a:t> было тесно связано с практическими задачами, в основном такими, как измерение площади земельных участков, земельные работы, связанные с военными нуждами; наличие этих познаний также обусловлено развитием математики и астрономии вообще. Были известны способы решения как полных, так и неполных квадратных уравнений. </a:t>
            </a:r>
          </a:p>
          <a:p>
            <a:pPr algn="just"/>
            <a:r>
              <a:rPr lang="ru-RU" sz="2200" dirty="0" smtClean="0">
                <a:latin typeface="Constantia" pitchFamily="18" charset="0"/>
              </a:rPr>
              <a:t>      Правила решения квадратных уравнений во многом аналогичны современным, однако в вавилонских текстах не зафиксированы рассуждения, путём которых эти правила были получены.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692696"/>
            <a:ext cx="4749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Древний Вавилон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956376" y="6381328"/>
            <a:ext cx="720080" cy="47667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.bp.blogspot.com/-wYm8mLVZG1E/USIqVnLC9wI/AAAAAAAAQn8/h_N8gFj3Eqo/s1600/00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6322" y="-1036320"/>
            <a:ext cx="7071362" cy="9144003"/>
          </a:xfrm>
          <a:prstGeom prst="rect">
            <a:avLst/>
          </a:prstGeom>
          <a:noFill/>
        </p:spPr>
      </p:pic>
      <p:sp>
        <p:nvSpPr>
          <p:cNvPr id="23555" name="AutoShape 3" descr="x^{2}+x={\frac {3}{4}};\ x^{2}-x=14{\frac {1}{2}}."/>
          <p:cNvSpPr>
            <a:spLocks noChangeAspect="1" noChangeArrowheads="1"/>
          </p:cNvSpPr>
          <p:nvPr/>
        </p:nvSpPr>
        <p:spPr bwMode="auto">
          <a:xfrm>
            <a:off x="288925" y="2365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1340768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    </a:t>
            </a:r>
            <a:r>
              <a:rPr lang="ru-RU" sz="2400" dirty="0" smtClean="0">
                <a:latin typeface="Constantia" pitchFamily="18" charset="0"/>
              </a:rPr>
              <a:t>Задачи, решаемые с помощью квадратных уравнений, встречаются в трактате по астрономии «</a:t>
            </a:r>
            <a:r>
              <a:rPr lang="ru-RU" sz="2400" dirty="0" err="1" smtClean="0">
                <a:latin typeface="Constantia" pitchFamily="18" charset="0"/>
              </a:rPr>
              <a:t>Ариабхаттиам</a:t>
            </a:r>
            <a:r>
              <a:rPr lang="ru-RU" sz="2400" dirty="0" smtClean="0">
                <a:latin typeface="Constantia" pitchFamily="18" charset="0"/>
              </a:rPr>
              <a:t>», написанным индийским астрономом и математиком </a:t>
            </a:r>
            <a:r>
              <a:rPr lang="ru-RU" sz="2400" dirty="0" err="1" smtClean="0">
                <a:latin typeface="Constantia" pitchFamily="18" charset="0"/>
                <a:hlinkClick r:id="rId3" tooltip="Ариабхата"/>
              </a:rPr>
              <a:t>Ариабхатой</a:t>
            </a:r>
            <a:r>
              <a:rPr lang="ru-RU" sz="2400" dirty="0" smtClean="0">
                <a:latin typeface="Constantia" pitchFamily="18" charset="0"/>
              </a:rPr>
              <a:t> в 499 году нашей эры. Один из первых известных выводов формулы корней квадратного уравнения принадлежит индийскому учёному </a:t>
            </a:r>
            <a:r>
              <a:rPr lang="ru-RU" sz="2400" dirty="0" err="1" smtClean="0">
                <a:latin typeface="Constantia" pitchFamily="18" charset="0"/>
                <a:hlinkClick r:id="rId4" tooltip="Брахмагупта"/>
              </a:rPr>
              <a:t>Брахмагупте</a:t>
            </a:r>
            <a:r>
              <a:rPr lang="ru-RU" sz="2400" dirty="0" smtClean="0">
                <a:latin typeface="Constantia" pitchFamily="18" charset="0"/>
              </a:rPr>
              <a:t> (около 598 г.); </a:t>
            </a:r>
            <a:r>
              <a:rPr lang="ru-RU" sz="2400" dirty="0" err="1" smtClean="0">
                <a:latin typeface="Constantia" pitchFamily="18" charset="0"/>
              </a:rPr>
              <a:t>Брахмагупта</a:t>
            </a:r>
            <a:r>
              <a:rPr lang="ru-RU" sz="2400" dirty="0" smtClean="0">
                <a:latin typeface="Constantia" pitchFamily="18" charset="0"/>
              </a:rPr>
              <a:t> изложил универсальное правило решения квадратного уравнения, приведённого к каноническому виду: ; притом предполагалось, что в нём все коэффициенты, кроме </a:t>
            </a:r>
            <a:r>
              <a:rPr lang="ru-RU" sz="2400" dirty="0" err="1" smtClean="0">
                <a:latin typeface="Constantia" pitchFamily="18" charset="0"/>
              </a:rPr>
              <a:t>a</a:t>
            </a:r>
            <a:r>
              <a:rPr lang="ru-RU" sz="2400" dirty="0" smtClean="0">
                <a:latin typeface="Constantia" pitchFamily="18" charset="0"/>
              </a:rPr>
              <a:t>, могут быть отрицательными. Сформулированное учёным правило по своему существу совпадает с современным.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692696"/>
            <a:ext cx="4254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Древний Индия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956376" y="6381328"/>
            <a:ext cx="720080" cy="47667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60432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692696"/>
            <a:ext cx="7704856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60840" cy="14401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Задание: Решите квадратные уравнения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95536" y="2492896"/>
          <a:ext cx="4778751" cy="920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Формула" r:id="rId3" imgW="1040948" imgH="203112" progId="Equation.3">
                  <p:embed/>
                </p:oleObj>
              </mc:Choice>
              <mc:Fallback>
                <p:oleObj name="Формула" r:id="rId3" imgW="1040948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92896"/>
                        <a:ext cx="4778751" cy="92067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3059832" y="3501008"/>
          <a:ext cx="5480220" cy="920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Формула" r:id="rId5" imgW="1193800" imgH="203200" progId="Equation.3">
                  <p:embed/>
                </p:oleObj>
              </mc:Choice>
              <mc:Fallback>
                <p:oleObj name="Формула" r:id="rId5" imgW="1193800" imgH="203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501008"/>
                        <a:ext cx="5480220" cy="92067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395536" y="4509120"/>
          <a:ext cx="4910277" cy="920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Формула" r:id="rId7" imgW="1066337" imgH="203112" progId="Equation.3">
                  <p:embed/>
                </p:oleObj>
              </mc:Choice>
              <mc:Fallback>
                <p:oleObj name="Формула" r:id="rId7" imgW="1066337" imgH="203112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509120"/>
                        <a:ext cx="4910277" cy="92067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67544" y="5517232"/>
            <a:ext cx="74507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номера из учебника: №25.5(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а,б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), 25.7(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а,б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),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25.10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а,б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8568952" cy="6408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6672"/>
            <a:ext cx="8208912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САМОСТОЯТЕЛЬНАЯ РАБОТА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467544" y="3212976"/>
          <a:ext cx="366897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Формула" r:id="rId3" imgW="1016000" imgH="203200" progId="Equation.3">
                  <p:embed/>
                </p:oleObj>
              </mc:Choice>
              <mc:Fallback>
                <p:oleObj name="Формула" r:id="rId3" imgW="10160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212976"/>
                        <a:ext cx="3668979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5508104" y="3212976"/>
          <a:ext cx="330208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Формула" r:id="rId5" imgW="1016000" imgH="203200" progId="Equation.3">
                  <p:embed/>
                </p:oleObj>
              </mc:Choice>
              <mc:Fallback>
                <p:oleObj name="Формула" r:id="rId5" imgW="10160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212976"/>
                        <a:ext cx="3302081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3528" y="1700808"/>
            <a:ext cx="859235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Вариант 1                                    Вариант 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Решите квадратное           </a:t>
            </a:r>
            <a:r>
              <a:rPr lang="ru-RU" sz="32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Решите квадратное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уравнение                          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уравнение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://ekaterinasmirnova.064vrspb.caduk.ru/images/0_ca2e5_39eb4984_orig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717032"/>
            <a:ext cx="2448272" cy="3316957"/>
          </a:xfrm>
          <a:prstGeom prst="rect">
            <a:avLst/>
          </a:prstGeom>
          <a:noFill/>
        </p:spPr>
      </p:pic>
      <p:pic>
        <p:nvPicPr>
          <p:cNvPr id="30733" name="Picture 13" descr="http://matem.in.ua/formuvannya-movlennyevoyi-kompetentnosti-ditej-doshkilenogo-vi/627570_html_m710b4dd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297678"/>
            <a:ext cx="2677213" cy="1560322"/>
          </a:xfrm>
          <a:prstGeom prst="rect">
            <a:avLst/>
          </a:prstGeom>
          <a:noFill/>
        </p:spPr>
      </p:pic>
      <p:pic>
        <p:nvPicPr>
          <p:cNvPr id="30735" name="Picture 15" descr="https://im0-tub-ru.yandex.net/i?id=c9a5c237727c5e00a49ab7f64361a0a0&amp;n=33&amp;h=215&amp;w=30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013176"/>
            <a:ext cx="2163128" cy="1529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66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04664"/>
            <a:ext cx="612068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264696" cy="92697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Домашняя работа: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None/>
            </a:pPr>
            <a:r>
              <a:rPr lang="ru-RU" sz="4000" dirty="0" smtClean="0">
                <a:latin typeface="Constantia" pitchFamily="18" charset="0"/>
              </a:rPr>
              <a:t>п. 25 Выучить алгоритм решения квадратных уравнений, основные формулы;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ru-RU" sz="4000" dirty="0" smtClean="0">
                <a:latin typeface="Constantia" pitchFamily="18" charset="0"/>
              </a:rPr>
              <a:t> №25.5(</a:t>
            </a:r>
            <a:r>
              <a:rPr lang="ru-RU" sz="4000" dirty="0" err="1" smtClean="0">
                <a:latin typeface="Constantia" pitchFamily="18" charset="0"/>
              </a:rPr>
              <a:t>в,г</a:t>
            </a:r>
            <a:r>
              <a:rPr lang="ru-RU" sz="4000" dirty="0" smtClean="0">
                <a:latin typeface="Constantia" pitchFamily="18" charset="0"/>
              </a:rPr>
              <a:t>), 25.7(</a:t>
            </a:r>
            <a:r>
              <a:rPr lang="ru-RU" sz="4000" dirty="0" err="1" smtClean="0">
                <a:latin typeface="Constantia" pitchFamily="18" charset="0"/>
              </a:rPr>
              <a:t>в,г</a:t>
            </a:r>
            <a:r>
              <a:rPr lang="ru-RU" sz="4000" dirty="0" smtClean="0">
                <a:latin typeface="Constantia" pitchFamily="18" charset="0"/>
              </a:rPr>
              <a:t>), 25.10 (</a:t>
            </a:r>
            <a:r>
              <a:rPr lang="ru-RU" sz="4000" dirty="0" err="1" smtClean="0">
                <a:latin typeface="Constantia" pitchFamily="18" charset="0"/>
              </a:rPr>
              <a:t>в,г</a:t>
            </a:r>
            <a:r>
              <a:rPr lang="ru-RU" sz="4000" dirty="0" smtClean="0">
                <a:latin typeface="Constantia" pitchFamily="18" charset="0"/>
              </a:rPr>
              <a:t>), 25.11</a:t>
            </a:r>
          </a:p>
          <a:p>
            <a:pPr marL="514350" lvl="0" indent="-514350" algn="just">
              <a:lnSpc>
                <a:spcPct val="120000"/>
              </a:lnSpc>
              <a:buNone/>
            </a:pPr>
            <a:endParaRPr lang="ru-RU" dirty="0">
              <a:latin typeface="Constantia" pitchFamily="18" charset="0"/>
            </a:endParaRPr>
          </a:p>
        </p:txBody>
      </p:sp>
      <p:pic>
        <p:nvPicPr>
          <p:cNvPr id="32770" name="Picture 2" descr="http://signalyopcionov.ru/wp-content/uploads/2015/11/14997704-1024x4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81128"/>
            <a:ext cx="4392488" cy="206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712968" cy="6453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66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04664"/>
            <a:ext cx="705678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00800" cy="92697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Продолжите предложения: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На уроке я узнал……………………………………………………..</a:t>
            </a:r>
          </a:p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На уроке мне понравилось…………………………………….</a:t>
            </a:r>
          </a:p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На уроке я запомнил, что ………………………………………</a:t>
            </a:r>
          </a:p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Теперь я могу…………………………………………………………..</a:t>
            </a:r>
          </a:p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Теперь я попробую………………………………………………….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34820" name="Picture 4" descr="http://s7.hostingkartinok.com/uploads/images/2014/07/69fd6d65bea9847d11cae70ba8629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23728" y="2492896"/>
            <a:ext cx="6768752" cy="4003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60432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692696"/>
            <a:ext cx="7704856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60840" cy="14401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Задание: Соотнесите название уравнения с соответствующим ему примером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1560" y="2636912"/>
            <a:ext cx="4176464" cy="9361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Линейной уравнение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3645024"/>
            <a:ext cx="4176464" cy="9361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Полное квадратное уравнение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7584" y="4797152"/>
            <a:ext cx="4176464" cy="9361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Неполное квадратное  уравнение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12160" y="2852936"/>
            <a:ext cx="1872208" cy="576064"/>
            <a:chOff x="5580112" y="2492896"/>
            <a:chExt cx="2232248" cy="864096"/>
          </a:xfrm>
        </p:grpSpPr>
        <p:sp>
          <p:nvSpPr>
            <p:cNvPr id="10" name="Овал 9"/>
            <p:cNvSpPr/>
            <p:nvPr/>
          </p:nvSpPr>
          <p:spPr>
            <a:xfrm>
              <a:off x="5580112" y="2492896"/>
              <a:ext cx="2232248" cy="864096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5837680" y="2684918"/>
            <a:ext cx="1697330" cy="41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Формула" r:id="rId3" imgW="723600" imgH="177480" progId="Equation.3">
                    <p:embed/>
                  </p:oleObj>
                </mc:Choice>
                <mc:Fallback>
                  <p:oleObj name="Формула" r:id="rId3" imgW="723600" imgH="177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7680" y="2684918"/>
                          <a:ext cx="1697330" cy="416888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2"/>
          <p:cNvGrpSpPr/>
          <p:nvPr/>
        </p:nvGrpSpPr>
        <p:grpSpPr>
          <a:xfrm>
            <a:off x="6876256" y="3933056"/>
            <a:ext cx="1728192" cy="576064"/>
            <a:chOff x="5580112" y="2384884"/>
            <a:chExt cx="2232248" cy="864096"/>
          </a:xfrm>
        </p:grpSpPr>
        <p:sp>
          <p:nvSpPr>
            <p:cNvPr id="14" name="Овал 13"/>
            <p:cNvSpPr/>
            <p:nvPr/>
          </p:nvSpPr>
          <p:spPr>
            <a:xfrm>
              <a:off x="5580112" y="2384884"/>
              <a:ext cx="2232248" cy="864096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6104061" y="2654788"/>
            <a:ext cx="1162172" cy="476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Формула" r:id="rId5" imgW="495000" imgH="203040" progId="Equation.3">
                    <p:embed/>
                  </p:oleObj>
                </mc:Choice>
                <mc:Fallback>
                  <p:oleObj name="Формула" r:id="rId5" imgW="49500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4061" y="2654788"/>
                          <a:ext cx="1162172" cy="476252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15"/>
          <p:cNvGrpSpPr/>
          <p:nvPr/>
        </p:nvGrpSpPr>
        <p:grpSpPr>
          <a:xfrm>
            <a:off x="5364088" y="3356992"/>
            <a:ext cx="2880319" cy="648072"/>
            <a:chOff x="4807410" y="2492896"/>
            <a:chExt cx="3434226" cy="864096"/>
          </a:xfrm>
        </p:grpSpPr>
        <p:sp>
          <p:nvSpPr>
            <p:cNvPr id="17" name="Овал 16"/>
            <p:cNvSpPr/>
            <p:nvPr/>
          </p:nvSpPr>
          <p:spPr>
            <a:xfrm>
              <a:off x="4807410" y="2492896"/>
              <a:ext cx="3434226" cy="864096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5525783" y="2656144"/>
            <a:ext cx="2324344" cy="478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Формула" r:id="rId7" imgW="990360" imgH="203040" progId="Equation.3">
                    <p:embed/>
                  </p:oleObj>
                </mc:Choice>
                <mc:Fallback>
                  <p:oleObj name="Формула" r:id="rId7" imgW="9903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5783" y="2656144"/>
                          <a:ext cx="2324344" cy="478367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Группа 18"/>
          <p:cNvGrpSpPr/>
          <p:nvPr/>
        </p:nvGrpSpPr>
        <p:grpSpPr>
          <a:xfrm>
            <a:off x="5292080" y="3933056"/>
            <a:ext cx="1656184" cy="648072"/>
            <a:chOff x="5580112" y="2492896"/>
            <a:chExt cx="2232248" cy="864096"/>
          </a:xfrm>
        </p:grpSpPr>
        <p:sp>
          <p:nvSpPr>
            <p:cNvPr id="20" name="Овал 19"/>
            <p:cNvSpPr/>
            <p:nvPr/>
          </p:nvSpPr>
          <p:spPr>
            <a:xfrm>
              <a:off x="5580112" y="2492896"/>
              <a:ext cx="2232248" cy="864096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6076792" y="2684421"/>
            <a:ext cx="1218956" cy="416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Формула" r:id="rId9" imgW="520560" imgH="177480" progId="Equation.3">
                    <p:embed/>
                  </p:oleObj>
                </mc:Choice>
                <mc:Fallback>
                  <p:oleObj name="Формула" r:id="rId9" imgW="52056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792" y="2684421"/>
                          <a:ext cx="1218956" cy="416984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5580112" y="4509120"/>
            <a:ext cx="1872208" cy="648072"/>
            <a:chOff x="5580112" y="2492896"/>
            <a:chExt cx="2232248" cy="864096"/>
          </a:xfrm>
        </p:grpSpPr>
        <p:sp>
          <p:nvSpPr>
            <p:cNvPr id="23" name="Овал 22"/>
            <p:cNvSpPr/>
            <p:nvPr/>
          </p:nvSpPr>
          <p:spPr>
            <a:xfrm>
              <a:off x="5580112" y="2492896"/>
              <a:ext cx="2232248" cy="864096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4" name="Объект 23"/>
            <p:cNvGraphicFramePr>
              <a:graphicFrameLocks noChangeAspect="1"/>
            </p:cNvGraphicFramePr>
            <p:nvPr/>
          </p:nvGraphicFramePr>
          <p:xfrm>
            <a:off x="5778885" y="2655813"/>
            <a:ext cx="1817077" cy="476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Формула" r:id="rId11" imgW="774360" imgH="203040" progId="Equation.3">
                    <p:embed/>
                  </p:oleObj>
                </mc:Choice>
                <mc:Fallback>
                  <p:oleObj name="Формула" r:id="rId11" imgW="77436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8885" y="2655813"/>
                          <a:ext cx="1817077" cy="476251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7308304" y="4437112"/>
            <a:ext cx="1368152" cy="504056"/>
            <a:chOff x="5580112" y="2492896"/>
            <a:chExt cx="2232248" cy="672075"/>
          </a:xfrm>
        </p:grpSpPr>
        <p:sp>
          <p:nvSpPr>
            <p:cNvPr id="26" name="Овал 25"/>
            <p:cNvSpPr/>
            <p:nvPr/>
          </p:nvSpPr>
          <p:spPr>
            <a:xfrm>
              <a:off x="5580112" y="2492896"/>
              <a:ext cx="2232248" cy="672075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7" name="Объект 26"/>
            <p:cNvGraphicFramePr>
              <a:graphicFrameLocks noChangeAspect="1"/>
            </p:cNvGraphicFramePr>
            <p:nvPr/>
          </p:nvGraphicFramePr>
          <p:xfrm>
            <a:off x="6104681" y="2654457"/>
            <a:ext cx="1162172" cy="476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Формула" r:id="rId13" imgW="495000" imgH="203040" progId="Equation.3">
                    <p:embed/>
                  </p:oleObj>
                </mc:Choice>
                <mc:Fallback>
                  <p:oleObj name="Формула" r:id="rId13" imgW="49500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4681" y="2654457"/>
                          <a:ext cx="1162172" cy="476251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60432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692696"/>
            <a:ext cx="7704856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60840" cy="14401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Задание: Соотнесите название уравнения с соответствующим ему примером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1560" y="2636912"/>
            <a:ext cx="4176464" cy="9361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Линейной уравнение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4008" y="3356992"/>
            <a:ext cx="4176464" cy="9361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Полное квадратное уравнение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1560" y="4653136"/>
            <a:ext cx="4176464" cy="9361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Неполное квадратное  уравнение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1115616" y="3356992"/>
            <a:ext cx="1872208" cy="576064"/>
            <a:chOff x="5580112" y="2492896"/>
            <a:chExt cx="2232248" cy="864096"/>
          </a:xfrm>
        </p:grpSpPr>
        <p:sp>
          <p:nvSpPr>
            <p:cNvPr id="10" name="Овал 9"/>
            <p:cNvSpPr/>
            <p:nvPr/>
          </p:nvSpPr>
          <p:spPr>
            <a:xfrm>
              <a:off x="5580112" y="2492896"/>
              <a:ext cx="2232248" cy="864096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5837680" y="2684918"/>
            <a:ext cx="1697330" cy="41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Формула" r:id="rId3" imgW="723600" imgH="177480" progId="Equation.3">
                    <p:embed/>
                  </p:oleObj>
                </mc:Choice>
                <mc:Fallback>
                  <p:oleObj name="Формула" r:id="rId3" imgW="723600" imgH="177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7680" y="2684918"/>
                          <a:ext cx="1697330" cy="416888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12"/>
          <p:cNvGrpSpPr/>
          <p:nvPr/>
        </p:nvGrpSpPr>
        <p:grpSpPr>
          <a:xfrm>
            <a:off x="827584" y="5373216"/>
            <a:ext cx="1728192" cy="576064"/>
            <a:chOff x="5580112" y="2384884"/>
            <a:chExt cx="2232248" cy="864096"/>
          </a:xfrm>
        </p:grpSpPr>
        <p:sp>
          <p:nvSpPr>
            <p:cNvPr id="14" name="Овал 13"/>
            <p:cNvSpPr/>
            <p:nvPr/>
          </p:nvSpPr>
          <p:spPr>
            <a:xfrm>
              <a:off x="5580112" y="2384884"/>
              <a:ext cx="2232248" cy="864096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6104061" y="2654788"/>
            <a:ext cx="1162172" cy="476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Формула" r:id="rId5" imgW="495000" imgH="203040" progId="Equation.3">
                    <p:embed/>
                  </p:oleObj>
                </mc:Choice>
                <mc:Fallback>
                  <p:oleObj name="Формула" r:id="rId5" imgW="4950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4061" y="2654788"/>
                          <a:ext cx="1162172" cy="476252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Группа 15"/>
          <p:cNvGrpSpPr/>
          <p:nvPr/>
        </p:nvGrpSpPr>
        <p:grpSpPr>
          <a:xfrm>
            <a:off x="5436096" y="4221088"/>
            <a:ext cx="2880319" cy="648072"/>
            <a:chOff x="4807410" y="2492896"/>
            <a:chExt cx="3434226" cy="864096"/>
          </a:xfrm>
        </p:grpSpPr>
        <p:sp>
          <p:nvSpPr>
            <p:cNvPr id="17" name="Овал 16"/>
            <p:cNvSpPr/>
            <p:nvPr/>
          </p:nvSpPr>
          <p:spPr>
            <a:xfrm>
              <a:off x="4807410" y="2492896"/>
              <a:ext cx="3434226" cy="864096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5525783" y="2656144"/>
            <a:ext cx="2324344" cy="478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Формула" r:id="rId7" imgW="990360" imgH="203040" progId="Equation.3">
                    <p:embed/>
                  </p:oleObj>
                </mc:Choice>
                <mc:Fallback>
                  <p:oleObj name="Формула" r:id="rId7" imgW="99036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5783" y="2656144"/>
                          <a:ext cx="2324344" cy="478367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8"/>
          <p:cNvGrpSpPr/>
          <p:nvPr/>
        </p:nvGrpSpPr>
        <p:grpSpPr>
          <a:xfrm>
            <a:off x="2843808" y="3356992"/>
            <a:ext cx="1656184" cy="648072"/>
            <a:chOff x="5580112" y="2492896"/>
            <a:chExt cx="2232248" cy="864096"/>
          </a:xfrm>
        </p:grpSpPr>
        <p:sp>
          <p:nvSpPr>
            <p:cNvPr id="20" name="Овал 19"/>
            <p:cNvSpPr/>
            <p:nvPr/>
          </p:nvSpPr>
          <p:spPr>
            <a:xfrm>
              <a:off x="5580112" y="2492896"/>
              <a:ext cx="2232248" cy="864096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6076792" y="2684421"/>
            <a:ext cx="1218956" cy="416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Формула" r:id="rId9" imgW="520560" imgH="177480" progId="Equation.3">
                    <p:embed/>
                  </p:oleObj>
                </mc:Choice>
                <mc:Fallback>
                  <p:oleObj name="Формула" r:id="rId9" imgW="52056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792" y="2684421"/>
                          <a:ext cx="1218956" cy="416984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21"/>
          <p:cNvGrpSpPr/>
          <p:nvPr/>
        </p:nvGrpSpPr>
        <p:grpSpPr>
          <a:xfrm>
            <a:off x="2987824" y="5373216"/>
            <a:ext cx="1872208" cy="648072"/>
            <a:chOff x="5580112" y="2492896"/>
            <a:chExt cx="2232248" cy="864096"/>
          </a:xfrm>
        </p:grpSpPr>
        <p:sp>
          <p:nvSpPr>
            <p:cNvPr id="23" name="Овал 22"/>
            <p:cNvSpPr/>
            <p:nvPr/>
          </p:nvSpPr>
          <p:spPr>
            <a:xfrm>
              <a:off x="5580112" y="2492896"/>
              <a:ext cx="2232248" cy="864096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4" name="Объект 23"/>
            <p:cNvGraphicFramePr>
              <a:graphicFrameLocks noChangeAspect="1"/>
            </p:cNvGraphicFramePr>
            <p:nvPr/>
          </p:nvGraphicFramePr>
          <p:xfrm>
            <a:off x="5778885" y="2655813"/>
            <a:ext cx="1817077" cy="476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Формула" r:id="rId11" imgW="774360" imgH="203040" progId="Equation.3">
                    <p:embed/>
                  </p:oleObj>
                </mc:Choice>
                <mc:Fallback>
                  <p:oleObj name="Формула" r:id="rId11" imgW="774360" imgH="2030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8885" y="2655813"/>
                          <a:ext cx="1817077" cy="476251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Группа 24"/>
          <p:cNvGrpSpPr/>
          <p:nvPr/>
        </p:nvGrpSpPr>
        <p:grpSpPr>
          <a:xfrm>
            <a:off x="2051720" y="5661248"/>
            <a:ext cx="1368152" cy="504056"/>
            <a:chOff x="5580112" y="2492896"/>
            <a:chExt cx="2232248" cy="672075"/>
          </a:xfrm>
        </p:grpSpPr>
        <p:sp>
          <p:nvSpPr>
            <p:cNvPr id="26" name="Овал 25"/>
            <p:cNvSpPr/>
            <p:nvPr/>
          </p:nvSpPr>
          <p:spPr>
            <a:xfrm>
              <a:off x="5580112" y="2492896"/>
              <a:ext cx="2232248" cy="672075"/>
            </a:xfrm>
            <a:prstGeom prst="ellipse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7" name="Объект 26"/>
            <p:cNvGraphicFramePr>
              <a:graphicFrameLocks noChangeAspect="1"/>
            </p:cNvGraphicFramePr>
            <p:nvPr/>
          </p:nvGraphicFramePr>
          <p:xfrm>
            <a:off x="6104681" y="2654457"/>
            <a:ext cx="1162172" cy="476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Формула" r:id="rId13" imgW="495000" imgH="203040" progId="Equation.3">
                    <p:embed/>
                  </p:oleObj>
                </mc:Choice>
                <mc:Fallback>
                  <p:oleObj name="Формула" r:id="rId13" imgW="495000" imgH="203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4681" y="2654457"/>
                          <a:ext cx="1162172" cy="476251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60432" cy="6165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148064" y="5733256"/>
            <a:ext cx="3384376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716016" y="3212976"/>
            <a:ext cx="3816424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Квадратные  уравнения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1560" y="2420888"/>
            <a:ext cx="3744416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Линейные уравнения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6156176" y="3501008"/>
          <a:ext cx="91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Формула" r:id="rId3" imgW="419040" imgH="203040" progId="Equation.3">
                  <p:embed/>
                </p:oleObj>
              </mc:Choice>
              <mc:Fallback>
                <p:oleObj name="Формула" r:id="rId3" imgW="4190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501008"/>
                        <a:ext cx="914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1060450" y="3127375"/>
          <a:ext cx="23907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Формула" r:id="rId5" imgW="1168200" imgH="203040" progId="Equation.3">
                  <p:embed/>
                </p:oleObj>
              </mc:Choice>
              <mc:Fallback>
                <p:oleObj name="Формула" r:id="rId5" imgW="116820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127375"/>
                        <a:ext cx="23907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Стрелка вниз 42"/>
          <p:cNvSpPr/>
          <p:nvPr/>
        </p:nvSpPr>
        <p:spPr>
          <a:xfrm rot="2668426">
            <a:off x="3123066" y="1314769"/>
            <a:ext cx="504056" cy="1414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9850631">
            <a:off x="5472390" y="1640205"/>
            <a:ext cx="504056" cy="1758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15"/>
          <p:cNvGrpSpPr/>
          <p:nvPr/>
        </p:nvGrpSpPr>
        <p:grpSpPr>
          <a:xfrm>
            <a:off x="827584" y="476672"/>
            <a:ext cx="7488832" cy="1512168"/>
            <a:chOff x="4807410" y="2492895"/>
            <a:chExt cx="3434226" cy="86409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807410" y="2492895"/>
              <a:ext cx="3434226" cy="864096"/>
            </a:xfrm>
            <a:prstGeom prst="roundRect">
              <a:avLst/>
            </a:prstGeom>
            <a:solidFill>
              <a:srgbClr val="CC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1" name="Объект 30"/>
            <p:cNvGraphicFramePr>
              <a:graphicFrameLocks noChangeAspect="1"/>
            </p:cNvGraphicFramePr>
            <p:nvPr/>
          </p:nvGraphicFramePr>
          <p:xfrm>
            <a:off x="5541220" y="2655979"/>
            <a:ext cx="2294059" cy="478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Формула" r:id="rId7" imgW="977760" imgH="203040" progId="Equation.3">
                    <p:embed/>
                  </p:oleObj>
                </mc:Choice>
                <mc:Fallback>
                  <p:oleObj name="Формула" r:id="rId7" imgW="97776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1220" y="2655979"/>
                          <a:ext cx="2294059" cy="478367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Прямоугольник 44"/>
          <p:cNvSpPr/>
          <p:nvPr/>
        </p:nvSpPr>
        <p:spPr>
          <a:xfrm>
            <a:off x="1979712" y="3933056"/>
            <a:ext cx="38164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Полные квадратные уравнения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1979712" y="4437112"/>
          <a:ext cx="3791526" cy="46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Формула" r:id="rId9" imgW="1854000" imgH="228600" progId="Equation.3">
                  <p:embed/>
                </p:oleObj>
              </mc:Choice>
              <mc:Fallback>
                <p:oleObj name="Формула" r:id="rId9" imgW="18540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437112"/>
                        <a:ext cx="3791526" cy="467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5724128" y="4293096"/>
            <a:ext cx="2952328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Неполные квадратные уравнения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79912" y="5229200"/>
            <a:ext cx="324036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3779912" y="5301208"/>
          <a:ext cx="32194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Формула" r:id="rId11" imgW="1574640" imgH="228600" progId="Equation.3">
                  <p:embed/>
                </p:oleObj>
              </mc:Choice>
              <mc:Fallback>
                <p:oleObj name="Формула" r:id="rId11" imgW="157464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301208"/>
                        <a:ext cx="32194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156200" y="5732463"/>
          <a:ext cx="33480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Формула" r:id="rId13" imgW="1638000" imgH="228600" progId="Equation.3">
                  <p:embed/>
                </p:oleObj>
              </mc:Choice>
              <mc:Fallback>
                <p:oleObj name="Формула" r:id="rId13" imgW="163800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5732463"/>
                        <a:ext cx="334803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60432" cy="6165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7584" y="476672"/>
            <a:ext cx="7488832" cy="1512168"/>
          </a:xfrm>
          <a:prstGeom prst="roundRect">
            <a:avLst/>
          </a:prstGeom>
          <a:solidFill>
            <a:srgbClr val="CC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Решить квадратное уравнение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тремя способами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5" name="Прямоугольник 44">
            <a:hlinkClick r:id="rId3" action="ppaction://hlinksldjump"/>
          </p:cNvPr>
          <p:cNvSpPr/>
          <p:nvPr/>
        </p:nvSpPr>
        <p:spPr>
          <a:xfrm>
            <a:off x="2051720" y="2204864"/>
            <a:ext cx="38164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Разложение квадратного трехчлена на множители методом группировки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979712" y="1196752"/>
          <a:ext cx="2339752" cy="49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Формула" r:id="rId4" imgW="952087" imgH="203112" progId="Equation.3">
                  <p:embed/>
                </p:oleObj>
              </mc:Choice>
              <mc:Fallback>
                <p:oleObj name="Формула" r:id="rId4" imgW="952087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196752"/>
                        <a:ext cx="2339752" cy="491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>
            <a:hlinkClick r:id="rId6" action="ppaction://hlinksldjump"/>
          </p:cNvPr>
          <p:cNvSpPr/>
          <p:nvPr/>
        </p:nvSpPr>
        <p:spPr>
          <a:xfrm>
            <a:off x="1835696" y="4869160"/>
            <a:ext cx="3816424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Разложение квадратного трехчлена на множители методом выделения полного квадрата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" name="Прямоугольник 21">
            <a:hlinkClick r:id="rId7" action="ppaction://hlinksldjump"/>
          </p:cNvPr>
          <p:cNvSpPr/>
          <p:nvPr/>
        </p:nvSpPr>
        <p:spPr>
          <a:xfrm>
            <a:off x="3923928" y="3501008"/>
            <a:ext cx="3816424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Графический метод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3" name="Стрелка вправо 22">
            <a:hlinkClick r:id="rId8" action="ppaction://hlinksldjump"/>
          </p:cNvPr>
          <p:cNvSpPr/>
          <p:nvPr/>
        </p:nvSpPr>
        <p:spPr>
          <a:xfrm>
            <a:off x="7308304" y="5733256"/>
            <a:ext cx="1008112" cy="57606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nstantia" pitchFamily="18" charset="0"/>
              </a:rPr>
              <a:t>вывод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8568952" cy="6408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348880"/>
            <a:ext cx="6336704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saf-school.moy.su/1111/0_6fae1_e8823b7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149080"/>
            <a:ext cx="5292549" cy="24874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488832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Разложение квадратного трехчлена на множители методом группировки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115616" y="2420888"/>
          <a:ext cx="6472886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рмула" r:id="rId4" imgW="1790640" imgH="457200" progId="Equation.3">
                  <p:embed/>
                </p:oleObj>
              </mc:Choice>
              <mc:Fallback>
                <p:oleObj name="Формула" r:id="rId4" imgW="179064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420888"/>
                        <a:ext cx="6472886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979712" y="3284984"/>
          <a:ext cx="46196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6" imgW="1307880" imgH="203040" progId="Equation.3">
                  <p:embed/>
                </p:oleObj>
              </mc:Choice>
              <mc:Fallback>
                <p:oleObj name="Формула" r:id="rId6" imgW="13078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284984"/>
                        <a:ext cx="4619625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>
            <a:hlinkClick r:id="rId8" action="ppaction://hlinksldjump"/>
          </p:cNvPr>
          <p:cNvGraphicFramePr>
            <a:graphicFrameLocks noChangeAspect="1"/>
          </p:cNvGraphicFramePr>
          <p:nvPr/>
        </p:nvGraphicFramePr>
        <p:xfrm>
          <a:off x="2339752" y="4077072"/>
          <a:ext cx="32305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Формула" r:id="rId9" imgW="914400" imgH="203040" progId="Equation.3">
                  <p:embed/>
                </p:oleObj>
              </mc:Choice>
              <mc:Fallback>
                <p:oleObj name="Формула" r:id="rId9" imgW="9144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077072"/>
                        <a:ext cx="32305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трелка влево 12">
            <a:hlinkClick r:id="rId8" action="ppaction://hlinksldjump"/>
          </p:cNvPr>
          <p:cNvSpPr/>
          <p:nvPr/>
        </p:nvSpPr>
        <p:spPr>
          <a:xfrm>
            <a:off x="827584" y="5733256"/>
            <a:ext cx="936104" cy="64807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8568952" cy="6408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916832"/>
            <a:ext cx="4392488" cy="3744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Решить графически уравнение  - это значит построить графики функции и найти их точку пересечения 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Построим два графика функций: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 1.                      2.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48680"/>
            <a:ext cx="5112568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Графический метод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827584" y="5733256"/>
            <a:ext cx="936104" cy="648072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043608" y="4653136"/>
          <a:ext cx="1368152" cy="73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Формула" r:id="rId4" imgW="419040" imgH="228600" progId="Equation.3">
                  <p:embed/>
                </p:oleObj>
              </mc:Choice>
              <mc:Fallback>
                <p:oleObj name="Формула" r:id="rId4" imgW="4190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653136"/>
                        <a:ext cx="1368152" cy="738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915816" y="4797152"/>
          <a:ext cx="1764456" cy="54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Формула" r:id="rId6" imgW="647640" imgH="203040" progId="Equation.3">
                  <p:embed/>
                </p:oleObj>
              </mc:Choice>
              <mc:Fallback>
                <p:oleObj name="Формула" r:id="rId6" imgW="64764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97152"/>
                        <a:ext cx="1764456" cy="54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8" descr="C:\Users\карина\Desktop\Работа 717\МО\2016-2017\неделя математики\Квадратные уравнения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628800"/>
            <a:ext cx="3393660" cy="4591422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6228184" y="5157192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956376" y="1844824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8568952" cy="6408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420888"/>
            <a:ext cx="7992888" cy="2448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4664"/>
            <a:ext cx="8208912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Разложение квадратного трехчлена на множители методом выделения полного квадрата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827584" y="5733256"/>
            <a:ext cx="936104" cy="648072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475656" y="2708920"/>
          <a:ext cx="6550813" cy="79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Формула" r:id="rId4" imgW="1892160" imgH="228600" progId="Equation.3">
                  <p:embed/>
                </p:oleObj>
              </mc:Choice>
              <mc:Fallback>
                <p:oleObj name="Формула" r:id="rId4" imgW="1892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708920"/>
                        <a:ext cx="6550813" cy="79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259632" y="3429000"/>
          <a:ext cx="7046793" cy="71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Формула" r:id="rId6" imgW="2234880" imgH="228600" progId="Equation.3">
                  <p:embed/>
                </p:oleObj>
              </mc:Choice>
              <mc:Fallback>
                <p:oleObj name="Формула" r:id="rId6" imgW="22348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429000"/>
                        <a:ext cx="7046793" cy="719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059832" y="4149080"/>
          <a:ext cx="3049935" cy="67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Формула" r:id="rId8" imgW="914400" imgH="203040" progId="Equation.3">
                  <p:embed/>
                </p:oleObj>
              </mc:Choice>
              <mc:Fallback>
                <p:oleObj name="Формула" r:id="rId8" imgW="914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149080"/>
                        <a:ext cx="3049935" cy="674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6408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Минусы, рассмотренных методов: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420888"/>
            <a:ext cx="7344816" cy="254888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dirty="0" smtClean="0"/>
              <a:t>Не все квадратные трехчлены можно разложить на множители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Не все графики будут пересекаться в «хороших точках</a:t>
            </a:r>
            <a:endParaRPr lang="ru-RU" dirty="0"/>
          </a:p>
        </p:txBody>
      </p:sp>
      <p:pic>
        <p:nvPicPr>
          <p:cNvPr id="5" name="Picture 2" descr="http://saf-school.moy.su/1111/0_6fae1_e8823b7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149080"/>
            <a:ext cx="5292549" cy="2487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321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Формулы корней квадратного уравнения</vt:lpstr>
      <vt:lpstr>Задание: Соотнесите название уравнения с соответствующим ему примером</vt:lpstr>
      <vt:lpstr>Задание: Соотнесите название уравнения с соответствующим ему примером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Минусы, рассмотренных методов:</vt:lpstr>
      <vt:lpstr>Алгоритм решения квадратного уравнения</vt:lpstr>
      <vt:lpstr>Презентация PowerPoint</vt:lpstr>
      <vt:lpstr>Презентация PowerPoint</vt:lpstr>
      <vt:lpstr>Презентация PowerPoint</vt:lpstr>
      <vt:lpstr>Задание: Решите квадратные уравнения</vt:lpstr>
      <vt:lpstr>Презентация PowerPoint</vt:lpstr>
      <vt:lpstr>Домашняя работа:</vt:lpstr>
      <vt:lpstr>Продолжите предложения: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корней квадратного уравнения</dc:title>
  <dc:creator>карина</dc:creator>
  <cp:lastModifiedBy>User</cp:lastModifiedBy>
  <cp:revision>41</cp:revision>
  <dcterms:created xsi:type="dcterms:W3CDTF">2017-01-14T16:11:15Z</dcterms:created>
  <dcterms:modified xsi:type="dcterms:W3CDTF">2017-02-05T07:30:37Z</dcterms:modified>
</cp:coreProperties>
</file>