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9" r:id="rId3"/>
    <p:sldId id="260" r:id="rId4"/>
    <p:sldId id="261" r:id="rId5"/>
    <p:sldId id="278" r:id="rId6"/>
    <p:sldId id="266" r:id="rId7"/>
    <p:sldId id="282" r:id="rId8"/>
    <p:sldId id="279" r:id="rId9"/>
    <p:sldId id="263" r:id="rId10"/>
    <p:sldId id="274" r:id="rId11"/>
    <p:sldId id="268" r:id="rId12"/>
    <p:sldId id="273" r:id="rId13"/>
    <p:sldId id="296" r:id="rId14"/>
    <p:sldId id="297" r:id="rId15"/>
    <p:sldId id="298" r:id="rId16"/>
    <p:sldId id="299" r:id="rId17"/>
    <p:sldId id="300" r:id="rId18"/>
    <p:sldId id="301" r:id="rId19"/>
    <p:sldId id="286"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287" r:id="rId35"/>
    <p:sldId id="319" r:id="rId36"/>
    <p:sldId id="320" r:id="rId37"/>
    <p:sldId id="321" r:id="rId38"/>
    <p:sldId id="322" r:id="rId39"/>
    <p:sldId id="323" r:id="rId40"/>
    <p:sldId id="324" r:id="rId41"/>
    <p:sldId id="327" r:id="rId42"/>
    <p:sldId id="326" r:id="rId43"/>
    <p:sldId id="325" r:id="rId44"/>
    <p:sldId id="328" r:id="rId45"/>
    <p:sldId id="288" r:id="rId46"/>
    <p:sldId id="291" r:id="rId47"/>
    <p:sldId id="293" r:id="rId48"/>
    <p:sldId id="294" r:id="rId49"/>
    <p:sldId id="271" r:id="rId50"/>
    <p:sldId id="272" r:id="rId5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2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00" autoAdjust="0"/>
  </p:normalViewPr>
  <p:slideViewPr>
    <p:cSldViewPr>
      <p:cViewPr>
        <p:scale>
          <a:sx n="50" d="100"/>
          <a:sy n="50" d="100"/>
        </p:scale>
        <p:origin x="-610" y="-63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69948-0968-4E9B-BC84-C04A221FC9D9}" type="datetimeFigureOut">
              <a:rPr lang="ru-RU" smtClean="0"/>
              <a:t>03.09.2016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AE349-CA72-424C-B3CD-FA6F19F10D1A}" type="slidenum">
              <a:rPr lang="ru-RU" smtClean="0"/>
              <a:t>‹#›</a:t>
            </a:fld>
            <a:endParaRPr lang="ru-RU"/>
          </a:p>
        </p:txBody>
      </p:sp>
    </p:spTree>
    <p:extLst>
      <p:ext uri="{BB962C8B-B14F-4D97-AF65-F5344CB8AC3E}">
        <p14:creationId xmlns:p14="http://schemas.microsoft.com/office/powerpoint/2010/main" val="313787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94AE349-CA72-424C-B3CD-FA6F19F10D1A}" type="slidenum">
              <a:rPr lang="ru-RU" smtClean="0"/>
              <a:t>13</a:t>
            </a:fld>
            <a:endParaRPr lang="ru-RU"/>
          </a:p>
        </p:txBody>
      </p:sp>
    </p:spTree>
    <p:extLst>
      <p:ext uri="{BB962C8B-B14F-4D97-AF65-F5344CB8AC3E}">
        <p14:creationId xmlns:p14="http://schemas.microsoft.com/office/powerpoint/2010/main" val="169679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FDD39B-F103-4C46-AA56-A77B3044DD46}" type="slidenum">
              <a:rPr lang="ru-RU" smtClean="0"/>
              <a:pPr/>
              <a:t>20</a:t>
            </a:fld>
            <a:endParaRPr lang="ru-RU"/>
          </a:p>
        </p:txBody>
      </p:sp>
    </p:spTree>
    <p:extLst>
      <p:ext uri="{BB962C8B-B14F-4D97-AF65-F5344CB8AC3E}">
        <p14:creationId xmlns:p14="http://schemas.microsoft.com/office/powerpoint/2010/main" val="63660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27F1A9E-AA4E-45B6-877B-B35470EEC883}" type="slidenum">
              <a:rPr lang="ru-RU" smtClean="0"/>
              <a:t>42</a:t>
            </a:fld>
            <a:endParaRPr lang="ru-RU"/>
          </a:p>
        </p:txBody>
      </p:sp>
    </p:spTree>
    <p:extLst>
      <p:ext uri="{BB962C8B-B14F-4D97-AF65-F5344CB8AC3E}">
        <p14:creationId xmlns:p14="http://schemas.microsoft.com/office/powerpoint/2010/main" val="181757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03.09.2016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03.09.2016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03.09.2016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03.09.2016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03.09.2016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03.09.2016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03.09.2016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03.09.2016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03.09.2016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03.09.2016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03.09.2016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03.09.2016</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image" Target="../media/image33.jp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5.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onthe.io/vllkyt56tav0cn56j.f3b352e8.jpg" TargetMode="External"/><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vetlana\Desktop\картинки к презентациям\3192597-10ccbf290fe61b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6" y="-34163"/>
            <a:ext cx="12192000" cy="6892163"/>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2063552" y="1268760"/>
            <a:ext cx="8280920" cy="1224136"/>
          </a:xfrm>
        </p:spPr>
        <p:txBody>
          <a:bodyPr>
            <a:noAutofit/>
          </a:bodyPr>
          <a:lstStyle/>
          <a:p>
            <a:r>
              <a:rPr lang="ru-RU" sz="2400" b="1" dirty="0"/>
              <a:t/>
            </a:r>
            <a:br>
              <a:rPr lang="ru-RU" sz="2400" b="1" dirty="0"/>
            </a:br>
            <a:r>
              <a:rPr lang="ru-RU" sz="2400" b="1" dirty="0"/>
              <a:t/>
            </a:r>
            <a:br>
              <a:rPr lang="ru-RU" sz="2400" b="1" dirty="0"/>
            </a:br>
            <a:r>
              <a:rPr lang="ru-RU" sz="2400" b="1" dirty="0"/>
              <a:t>    </a:t>
            </a:r>
            <a:r>
              <a:rPr lang="ru-RU" sz="2000" b="1" dirty="0"/>
              <a:t>Министерство просвещения </a:t>
            </a:r>
            <a:r>
              <a:rPr lang="ru-RU" sz="2000" b="1" dirty="0" smtClean="0"/>
              <a:t> ПМР</a:t>
            </a:r>
            <a:r>
              <a:rPr lang="ru-RU" sz="2000" b="1" dirty="0"/>
              <a:t/>
            </a:r>
            <a:br>
              <a:rPr lang="ru-RU" sz="2000" b="1" dirty="0"/>
            </a:br>
            <a:r>
              <a:rPr lang="ru-RU" sz="2000" dirty="0"/>
              <a:t>   </a:t>
            </a:r>
            <a:r>
              <a:rPr lang="ru-RU" sz="2000" b="1" dirty="0"/>
              <a:t>Муниципальное общеобразовательное учреждение</a:t>
            </a:r>
            <a:r>
              <a:rPr lang="ru-RU" sz="2000" dirty="0"/>
              <a:t/>
            </a:r>
            <a:br>
              <a:rPr lang="ru-RU" sz="2000" dirty="0"/>
            </a:br>
            <a:r>
              <a:rPr lang="ru-RU" sz="2000" dirty="0"/>
              <a:t>     </a:t>
            </a:r>
            <a:r>
              <a:rPr lang="ru-RU" sz="2000" b="1" dirty="0"/>
              <a:t>«УЧЕБНО-ПРОФОРИЕНТАЦИОННЫЙ ЦЕНТР» </a:t>
            </a:r>
            <a:br>
              <a:rPr lang="ru-RU" sz="2000" b="1" dirty="0"/>
            </a:br>
            <a:r>
              <a:rPr lang="ru-RU" sz="2000" b="1" dirty="0"/>
              <a:t>г. </a:t>
            </a:r>
            <a:r>
              <a:rPr lang="ru-RU" sz="2000" b="1" dirty="0" smtClean="0"/>
              <a:t>Тирасполь</a:t>
            </a:r>
            <a:r>
              <a:rPr lang="ru-RU" sz="2000" b="1" dirty="0"/>
              <a:t/>
            </a:r>
            <a:br>
              <a:rPr lang="ru-RU" sz="2000" b="1" dirty="0"/>
            </a:br>
            <a:r>
              <a:rPr lang="ru-RU" sz="3200" dirty="0">
                <a:latin typeface="Arial Black" pitchFamily="34" charset="0"/>
              </a:rPr>
              <a:t>К</a:t>
            </a:r>
            <a:r>
              <a:rPr lang="ru-RU" sz="3200" dirty="0" smtClean="0">
                <a:latin typeface="Arial Black" pitchFamily="34" charset="0"/>
              </a:rPr>
              <a:t>урс </a:t>
            </a:r>
            <a:r>
              <a:rPr lang="ru-RU" sz="3200" dirty="0">
                <a:latin typeface="Arial Black" pitchFamily="34" charset="0"/>
              </a:rPr>
              <a:t>«Профессия и карьера</a:t>
            </a:r>
            <a:r>
              <a:rPr lang="ru-RU" sz="3200" dirty="0" smtClean="0">
                <a:latin typeface="Arial Black" pitchFamily="34" charset="0"/>
              </a:rPr>
              <a:t>»</a:t>
            </a:r>
            <a:br>
              <a:rPr lang="ru-RU" sz="3200" dirty="0" smtClean="0">
                <a:latin typeface="Arial Black" pitchFamily="34" charset="0"/>
              </a:rPr>
            </a:br>
            <a:r>
              <a:rPr lang="ru-RU" sz="2800" dirty="0" smtClean="0">
                <a:latin typeface="Arial Black" pitchFamily="34" charset="0"/>
              </a:rPr>
              <a:t>Преподаватель </a:t>
            </a:r>
            <a:r>
              <a:rPr lang="ru-RU" sz="2800" dirty="0" err="1" smtClean="0">
                <a:latin typeface="Arial Black" pitchFamily="34" charset="0"/>
              </a:rPr>
              <a:t>Залевская</a:t>
            </a:r>
            <a:r>
              <a:rPr lang="ru-RU" sz="2800" dirty="0" smtClean="0">
                <a:latin typeface="Arial Black" pitchFamily="34" charset="0"/>
              </a:rPr>
              <a:t> Т.А.</a:t>
            </a:r>
            <a:r>
              <a:rPr lang="ru-RU" sz="3200" dirty="0" smtClean="0">
                <a:latin typeface="Arial Black" pitchFamily="34" charset="0"/>
              </a:rPr>
              <a:t/>
            </a:r>
            <a:br>
              <a:rPr lang="ru-RU" sz="3200" dirty="0" smtClean="0">
                <a:latin typeface="Arial Black" pitchFamily="34" charset="0"/>
              </a:rPr>
            </a:br>
            <a:r>
              <a:rPr lang="ru-RU" sz="3200" dirty="0" smtClean="0">
                <a:latin typeface="Arial Black" pitchFamily="34" charset="0"/>
              </a:rPr>
              <a:t> </a:t>
            </a:r>
            <a:r>
              <a:rPr lang="ru-RU" sz="3600" dirty="0" smtClean="0">
                <a:latin typeface="Arial Black" pitchFamily="34" charset="0"/>
              </a:rPr>
              <a:t>Тема</a:t>
            </a:r>
            <a:r>
              <a:rPr lang="ru-RU" sz="3600" dirty="0">
                <a:latin typeface="Arial Black" pitchFamily="34" charset="0"/>
              </a:rPr>
              <a:t>: «Секреты мастерства»</a:t>
            </a:r>
            <a:br>
              <a:rPr lang="ru-RU" sz="3600" dirty="0">
                <a:latin typeface="Arial Black" pitchFamily="34" charset="0"/>
              </a:rPr>
            </a:br>
            <a:endParaRPr lang="ru-RU" sz="3600" dirty="0">
              <a:latin typeface="Arial Black" pitchFamily="34" charset="0"/>
            </a:endParaRPr>
          </a:p>
        </p:txBody>
      </p:sp>
      <p:pic>
        <p:nvPicPr>
          <p:cNvPr id="5" name="Рисунок 4" descr="http://img0.liveinternet.ru/images/attach/c/10/109/608/109608046_large_OfLaQ.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744" y="3717032"/>
            <a:ext cx="4392488" cy="2664296"/>
          </a:xfrm>
          <a:prstGeom prst="rect">
            <a:avLst/>
          </a:prstGeom>
          <a:noFill/>
          <a:ln>
            <a:noFill/>
          </a:ln>
        </p:spPr>
      </p:pic>
    </p:spTree>
    <p:extLst>
      <p:ext uri="{BB962C8B-B14F-4D97-AF65-F5344CB8AC3E}">
        <p14:creationId xmlns:p14="http://schemas.microsoft.com/office/powerpoint/2010/main" val="272646756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1847528" y="188640"/>
            <a:ext cx="9289032" cy="1417638"/>
          </a:xfrm>
        </p:spPr>
        <p:txBody>
          <a:bodyPr>
            <a:normAutofit fontScale="90000"/>
          </a:bodyPr>
          <a:lstStyle/>
          <a:p>
            <a:r>
              <a:rPr lang="ru-RU" dirty="0" smtClean="0">
                <a:latin typeface="Arial Black" pitchFamily="34" charset="0"/>
              </a:rPr>
              <a:t>Вы побывали на экскурсиях </a:t>
            </a:r>
            <a:br>
              <a:rPr lang="ru-RU" dirty="0" smtClean="0">
                <a:latin typeface="Arial Black" pitchFamily="34" charset="0"/>
              </a:rPr>
            </a:br>
            <a:r>
              <a:rPr lang="ru-RU" dirty="0" smtClean="0">
                <a:latin typeface="Arial Black" pitchFamily="34" charset="0"/>
              </a:rPr>
              <a:t>в учебных заведениях</a:t>
            </a:r>
            <a:endParaRPr lang="ru-RU" dirty="0">
              <a:latin typeface="Arial Black" pitchFamily="34" charset="0"/>
            </a:endParaRPr>
          </a:p>
        </p:txBody>
      </p:sp>
      <p:pic>
        <p:nvPicPr>
          <p:cNvPr id="5" name="Рисунок 4" descr="D:\ФОТО\2015-2016\Экскурсии\ИТФ\DSC047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44" y="1844824"/>
            <a:ext cx="5472608"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D:\ФОТО\2014-2015\Экскурсии Сталиневич\TS__rZZZPs8.jpg"/>
          <p:cNvPicPr/>
          <p:nvPr/>
        </p:nvPicPr>
        <p:blipFill>
          <a:blip r:embed="rId4">
            <a:extLst>
              <a:ext uri="{28A0092B-C50C-407E-A947-70E740481C1C}">
                <a14:useLocalDpi xmlns:a14="http://schemas.microsoft.com/office/drawing/2010/main" val="0"/>
              </a:ext>
            </a:extLst>
          </a:blip>
          <a:srcRect/>
          <a:stretch>
            <a:fillRect/>
          </a:stretch>
        </p:blipFill>
        <p:spPr bwMode="auto">
          <a:xfrm>
            <a:off x="5879976" y="3068960"/>
            <a:ext cx="5818664" cy="3544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7069361"/>
      </p:ext>
    </p:extLst>
  </p:cSld>
  <p:clrMapOvr>
    <a:masterClrMapping/>
  </p:clrMapOvr>
  <p:transition spd="slow">
    <p:push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86" y="692696"/>
            <a:ext cx="5328592" cy="4392488"/>
          </a:xfrm>
        </p:spPr>
        <p:txBody>
          <a:bodyPr>
            <a:noAutofit/>
            <a:scene3d>
              <a:camera prst="orthographicFront"/>
              <a:lightRig rig="threePt" dir="t"/>
            </a:scene3d>
            <a:sp3d extrusionH="57150">
              <a:bevelT w="38100" h="38100"/>
            </a:sp3d>
          </a:bodyPr>
          <a:lstStyle/>
          <a:p>
            <a:r>
              <a:rPr lang="ru-RU" sz="5400" dirty="0" smtClean="0">
                <a:ln>
                  <a:solidFill>
                    <a:schemeClr val="tx1">
                      <a:lumMod val="75000"/>
                      <a:lumOff val="25000"/>
                    </a:schemeClr>
                  </a:solidFill>
                </a:ln>
                <a:effectLst>
                  <a:glow rad="101600">
                    <a:schemeClr val="accent6">
                      <a:satMod val="175000"/>
                      <a:alpha val="40000"/>
                    </a:schemeClr>
                  </a:glow>
                </a:effectLst>
              </a:rPr>
              <a:t/>
            </a:r>
            <a:br>
              <a:rPr lang="ru-RU" sz="5400" dirty="0" smtClean="0">
                <a:ln>
                  <a:solidFill>
                    <a:schemeClr val="tx1">
                      <a:lumMod val="75000"/>
                      <a:lumOff val="25000"/>
                    </a:schemeClr>
                  </a:solidFill>
                </a:ln>
                <a:effectLst>
                  <a:glow rad="101600">
                    <a:schemeClr val="accent6">
                      <a:satMod val="175000"/>
                      <a:alpha val="40000"/>
                    </a:schemeClr>
                  </a:glow>
                </a:effectLst>
              </a:rPr>
            </a:br>
            <a:r>
              <a:rPr lang="ru-RU" sz="5400" dirty="0" smtClean="0">
                <a:ln>
                  <a:solidFill>
                    <a:schemeClr val="tx1">
                      <a:lumMod val="75000"/>
                      <a:lumOff val="25000"/>
                    </a:schemeClr>
                  </a:solidFill>
                </a:ln>
                <a:effectLst>
                  <a:glow rad="101600">
                    <a:schemeClr val="accent6">
                      <a:satMod val="175000"/>
                      <a:alpha val="40000"/>
                    </a:schemeClr>
                  </a:glow>
                </a:effectLst>
              </a:rPr>
              <a:t/>
            </a:r>
            <a:br>
              <a:rPr lang="ru-RU" sz="5400" dirty="0" smtClean="0">
                <a:ln>
                  <a:solidFill>
                    <a:schemeClr val="tx1">
                      <a:lumMod val="75000"/>
                      <a:lumOff val="25000"/>
                    </a:schemeClr>
                  </a:solidFill>
                </a:ln>
                <a:effectLst>
                  <a:glow rad="101600">
                    <a:schemeClr val="accent6">
                      <a:satMod val="175000"/>
                      <a:alpha val="40000"/>
                    </a:schemeClr>
                  </a:glow>
                </a:effectLst>
              </a:rPr>
            </a:br>
            <a: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t>Притча: </a:t>
            </a:r>
            <a:b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br>
            <a: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t/>
            </a:r>
            <a:b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br>
            <a: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t>Как стать мастером </a:t>
            </a:r>
            <a:b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br>
            <a: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t>своего дела</a:t>
            </a:r>
            <a:r>
              <a:rPr lang="ru-RU" sz="5400" dirty="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t/>
            </a:r>
            <a:br>
              <a:rPr lang="ru-RU" sz="5400" dirty="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br>
            <a: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t/>
            </a:r>
            <a:br>
              <a:rPr lang="ru-RU" sz="5400" dirty="0" smtClean="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rPr>
            </a:br>
            <a:endParaRPr lang="ru-RU" sz="5400" dirty="0">
              <a:ln>
                <a:solidFill>
                  <a:schemeClr val="tx1">
                    <a:lumMod val="75000"/>
                    <a:lumOff val="25000"/>
                  </a:schemeClr>
                </a:solidFill>
              </a:ln>
              <a:solidFill>
                <a:srgbClr val="00B050"/>
              </a:solidFill>
              <a:effectLst>
                <a:glow rad="101600">
                  <a:schemeClr val="accent6">
                    <a:satMod val="175000"/>
                    <a:alpha val="40000"/>
                  </a:schemeClr>
                </a:glow>
              </a:effectLst>
              <a:latin typeface="Arial Black" pitchFamily="34" charset="0"/>
            </a:endParaRPr>
          </a:p>
        </p:txBody>
      </p:sp>
      <p:pic>
        <p:nvPicPr>
          <p:cNvPr id="7" name="Объект 6" descr="1387630901"/>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51403" y="2204864"/>
            <a:ext cx="5976664" cy="4536504"/>
          </a:xfrm>
          <a:prstGeom prst="rect">
            <a:avLst/>
          </a:prstGeom>
          <a:noFill/>
          <a:ln>
            <a:noFill/>
          </a:ln>
        </p:spPr>
      </p:pic>
    </p:spTree>
    <p:extLst>
      <p:ext uri="{BB962C8B-B14F-4D97-AF65-F5344CB8AC3E}">
        <p14:creationId xmlns:p14="http://schemas.microsoft.com/office/powerpoint/2010/main" val="25437355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83080" y="4832930"/>
            <a:ext cx="11856640" cy="1200329"/>
          </a:xfrm>
          <a:prstGeom prst="rect">
            <a:avLst/>
          </a:prstGeom>
        </p:spPr>
        <p:txBody>
          <a:bodyPr wrap="square">
            <a:spAutoFit/>
          </a:bodyPr>
          <a:lstStyle/>
          <a:p>
            <a:r>
              <a:rPr lang="ru-RU" sz="3600" b="1" dirty="0" smtClean="0"/>
              <a:t>1</a:t>
            </a:r>
            <a:r>
              <a:rPr lang="ru-RU" sz="3600" b="1" dirty="0">
                <a:latin typeface="Arial Black" panose="020B0A04020102020204" pitchFamily="34" charset="0"/>
                <a:cs typeface="Times New Roman" panose="02020603050405020304" pitchFamily="18" charset="0"/>
              </a:rPr>
              <a:t>. </a:t>
            </a:r>
            <a:r>
              <a:rPr lang="ru-RU" sz="3600" dirty="0">
                <a:latin typeface="Arial Black" panose="020B0A04020102020204" pitchFamily="34" charset="0"/>
                <a:cs typeface="Times New Roman" panose="02020603050405020304" pitchFamily="18" charset="0"/>
              </a:rPr>
              <a:t>  </a:t>
            </a:r>
            <a:r>
              <a:rPr lang="ru-RU" sz="3600" b="1" dirty="0">
                <a:latin typeface="Arial Black" panose="020B0A04020102020204" pitchFamily="34" charset="0"/>
                <a:cs typeface="Times New Roman" panose="02020603050405020304" pitchFamily="18" charset="0"/>
              </a:rPr>
              <a:t>Дело для постижения секретов мастерства должно быть вам </a:t>
            </a:r>
            <a:r>
              <a:rPr lang="ru-RU" sz="3600" b="1" dirty="0" smtClean="0">
                <a:latin typeface="Arial Black" panose="020B0A04020102020204" pitchFamily="34" charset="0"/>
                <a:cs typeface="Times New Roman" panose="02020603050405020304" pitchFamily="18" charset="0"/>
              </a:rPr>
              <a:t>интересным.</a:t>
            </a:r>
            <a:endParaRPr lang="ru-RU" sz="3600" b="1" dirty="0">
              <a:latin typeface="Arial Black" panose="020B0A04020102020204" pitchFamily="34" charset="0"/>
              <a:cs typeface="Times New Roman" panose="02020603050405020304" pitchFamily="18" charset="0"/>
            </a:endParaRPr>
          </a:p>
        </p:txBody>
      </p:sp>
      <p:sp>
        <p:nvSpPr>
          <p:cNvPr id="2" name="Прямоугольник 1"/>
          <p:cNvSpPr/>
          <p:nvPr/>
        </p:nvSpPr>
        <p:spPr>
          <a:xfrm>
            <a:off x="131972" y="548680"/>
            <a:ext cx="11996484" cy="1548950"/>
          </a:xfrm>
          <a:prstGeom prst="rect">
            <a:avLst/>
          </a:prstGeom>
        </p:spPr>
        <p:txBody>
          <a:bodyPr wrap="square">
            <a:spAutoFit/>
          </a:bodyPr>
          <a:lstStyle/>
          <a:p>
            <a:pPr>
              <a:lnSpc>
                <a:spcPct val="107000"/>
              </a:lnSpc>
              <a:spcAft>
                <a:spcPts val="800"/>
              </a:spcAft>
            </a:pPr>
            <a:r>
              <a:rPr lang="ru-RU" sz="3600" i="1" dirty="0">
                <a:latin typeface="Arial Black" panose="020B0A04020102020204" pitchFamily="34" charset="0"/>
                <a:ea typeface="Calibri" panose="020F0502020204030204" pitchFamily="34" charset="0"/>
                <a:cs typeface="Times New Roman" panose="02020603050405020304" pitchFamily="18" charset="0"/>
              </a:rPr>
              <a:t>Никто не делается мастером,</a:t>
            </a:r>
            <a:r>
              <a:rPr lang="ru-RU" sz="3600" dirty="0">
                <a:latin typeface="Arial Black" panose="020B0A04020102020204" pitchFamily="34" charset="0"/>
                <a:ea typeface="Calibri" panose="020F0502020204030204" pitchFamily="34" charset="0"/>
                <a:cs typeface="Times New Roman" panose="02020603050405020304" pitchFamily="18" charset="0"/>
              </a:rPr>
              <a:t> </a:t>
            </a:r>
            <a:r>
              <a:rPr lang="ru-RU" sz="3600" i="1" dirty="0">
                <a:latin typeface="Arial Black" panose="020B0A04020102020204" pitchFamily="34" charset="0"/>
                <a:ea typeface="Calibri" panose="020F0502020204030204" pitchFamily="34" charset="0"/>
                <a:cs typeface="Times New Roman" panose="02020603050405020304" pitchFamily="18" charset="0"/>
              </a:rPr>
              <a:t>сидя на печи.</a:t>
            </a:r>
            <a:endParaRPr lang="ru-RU" sz="3600" dirty="0">
              <a:latin typeface="Arial Black" panose="020B0A04020102020204" pitchFamily="34" charset="0"/>
              <a:ea typeface="Calibri" panose="020F0502020204030204" pitchFamily="34" charset="0"/>
              <a:cs typeface="Times New Roman" panose="02020603050405020304" pitchFamily="18" charset="0"/>
            </a:endParaRPr>
          </a:p>
          <a:p>
            <a:pPr algn="r">
              <a:lnSpc>
                <a:spcPct val="107000"/>
              </a:lnSpc>
              <a:spcAft>
                <a:spcPts val="800"/>
              </a:spcAft>
            </a:pPr>
            <a:endParaRPr lang="ru-RU" sz="2000" i="1" dirty="0" smtClean="0">
              <a:latin typeface="Arial Black" panose="020B0A0402010202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2000" i="1" dirty="0" smtClean="0">
                <a:latin typeface="Arial Black" panose="020B0A04020102020204" pitchFamily="34" charset="0"/>
                <a:ea typeface="Calibri" panose="020F0502020204030204" pitchFamily="34" charset="0"/>
                <a:cs typeface="Times New Roman" panose="02020603050405020304" pitchFamily="18" charset="0"/>
              </a:rPr>
              <a:t>(</a:t>
            </a:r>
            <a:r>
              <a:rPr lang="ru-RU" sz="2000" i="1" dirty="0">
                <a:latin typeface="Arial Black" panose="020B0A04020102020204" pitchFamily="34" charset="0"/>
                <a:ea typeface="Calibri" panose="020F0502020204030204" pitchFamily="34" charset="0"/>
                <a:cs typeface="Times New Roman" panose="02020603050405020304" pitchFamily="18" charset="0"/>
              </a:rPr>
              <a:t>Пословица</a:t>
            </a:r>
            <a:r>
              <a:rPr lang="ru-RU" sz="2000" i="1" dirty="0" smtClean="0">
                <a:latin typeface="Arial Black" panose="020B0A04020102020204" pitchFamily="34" charset="0"/>
                <a:ea typeface="Calibri" panose="020F0502020204030204" pitchFamily="34" charset="0"/>
                <a:cs typeface="Times New Roman" panose="02020603050405020304" pitchFamily="18" charset="0"/>
              </a:rPr>
              <a:t>)</a:t>
            </a:r>
            <a:endParaRPr lang="ru-RU" sz="2000" dirty="0">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54164" y="2852936"/>
            <a:ext cx="11996484" cy="1107996"/>
          </a:xfrm>
          <a:prstGeom prst="rect">
            <a:avLst/>
          </a:prstGeom>
        </p:spPr>
        <p:txBody>
          <a:bodyPr wrap="square">
            <a:spAutoFit/>
            <a:scene3d>
              <a:camera prst="orthographicFront"/>
              <a:lightRig rig="threePt" dir="t"/>
            </a:scene3d>
            <a:sp3d extrusionH="57150">
              <a:bevelT w="38100" h="38100"/>
            </a:sp3d>
          </a:bodyPr>
          <a:lstStyle/>
          <a:p>
            <a:pPr algn="ctr"/>
            <a:r>
              <a:rPr lang="ru-RU" sz="6600" dirty="0" smtClean="0">
                <a:solidFill>
                  <a:srgbClr val="00B050"/>
                </a:solidFill>
                <a:effectLst>
                  <a:glow rad="101600">
                    <a:srgbClr val="FFFF00">
                      <a:alpha val="40000"/>
                    </a:srgbClr>
                  </a:glow>
                </a:effectLst>
                <a:latin typeface="Arial Black" pitchFamily="34" charset="0"/>
              </a:rPr>
              <a:t>10 с</a:t>
            </a:r>
            <a:r>
              <a:rPr lang="ru-RU" sz="6600" dirty="0" smtClean="0">
                <a:solidFill>
                  <a:srgbClr val="00B050"/>
                </a:solidFill>
                <a:effectLst>
                  <a:glow rad="101600">
                    <a:srgbClr val="FFFF00">
                      <a:alpha val="40000"/>
                    </a:srgbClr>
                  </a:glow>
                </a:effectLst>
                <a:latin typeface="Arial Black" pitchFamily="34" charset="0"/>
              </a:rPr>
              <a:t>екретов </a:t>
            </a:r>
            <a:r>
              <a:rPr lang="ru-RU" sz="6600" dirty="0">
                <a:solidFill>
                  <a:srgbClr val="00B050"/>
                </a:solidFill>
                <a:effectLst>
                  <a:glow rad="101600">
                    <a:srgbClr val="FFFF00">
                      <a:alpha val="40000"/>
                    </a:srgbClr>
                  </a:glow>
                </a:effectLst>
                <a:latin typeface="Arial Black" pitchFamily="34" charset="0"/>
              </a:rPr>
              <a:t>мастерства:</a:t>
            </a:r>
          </a:p>
        </p:txBody>
      </p:sp>
    </p:spTree>
    <p:extLst>
      <p:ext uri="{BB962C8B-B14F-4D97-AF65-F5344CB8AC3E}">
        <p14:creationId xmlns:p14="http://schemas.microsoft.com/office/powerpoint/2010/main" val="1415250776"/>
      </p:ext>
    </p:extLst>
  </p:cSld>
  <p:clrMapOvr>
    <a:masterClrMapping/>
  </p:clrMapOvr>
  <p:transition spd="slow">
    <p:push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52184" y="5589240"/>
            <a:ext cx="4192267" cy="1077218"/>
          </a:xfrm>
          <a:prstGeom prst="rect">
            <a:avLst/>
          </a:prstGeom>
          <a:noFill/>
        </p:spPr>
        <p:txBody>
          <a:bodyPr wrap="square" rtlCol="0">
            <a:spAutoFit/>
          </a:bodyPr>
          <a:lstStyle/>
          <a:p>
            <a:pPr algn="r"/>
            <a:r>
              <a:rPr lang="ru-RU" sz="3200" dirty="0" smtClean="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Проект</a:t>
            </a:r>
            <a:r>
              <a:rPr lang="ru-RU" sz="3200" b="1" dirty="0" smtClean="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выполнил:</a:t>
            </a:r>
          </a:p>
          <a:p>
            <a:pPr algn="r"/>
            <a:r>
              <a:rPr lang="ru-RU" sz="3200" b="1" dirty="0" smtClean="0">
                <a:latin typeface="Times New Roman" panose="02020603050405020304" pitchFamily="18" charset="0"/>
                <a:cs typeface="Times New Roman" panose="02020603050405020304" pitchFamily="18" charset="0"/>
              </a:rPr>
              <a:t>Поспелов </a:t>
            </a:r>
            <a:r>
              <a:rPr lang="ru-RU" sz="3200" b="1" dirty="0" smtClean="0">
                <a:latin typeface="Times New Roman" panose="02020603050405020304" pitchFamily="18" charset="0"/>
                <a:cs typeface="Times New Roman" panose="02020603050405020304" pitchFamily="18" charset="0"/>
              </a:rPr>
              <a:t>Илья</a:t>
            </a:r>
            <a:endParaRPr lang="ru-RU" sz="3200" dirty="0" smtClean="0">
              <a:latin typeface="Times New Roman" panose="02020603050405020304" pitchFamily="18" charset="0"/>
              <a:cs typeface="Times New Roman" panose="02020603050405020304" pitchFamily="18" charset="0"/>
            </a:endParaRPr>
          </a:p>
        </p:txBody>
      </p:sp>
      <p:pic>
        <p:nvPicPr>
          <p:cNvPr id="2050" name="Picture 2" descr="http://bezformata.ru/content/Images/000/022/419/image22419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50" y="2971638"/>
            <a:ext cx="4286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407368" y="0"/>
            <a:ext cx="11089232" cy="3672408"/>
          </a:xfrm>
          <a:effectLst>
            <a:outerShdw blurRad="76200" dist="12700" dir="2700000" sy="-23000" kx="-800400" algn="bl" rotWithShape="0">
              <a:prstClr val="black">
                <a:alpha val="20000"/>
              </a:prstClr>
            </a:outerShdw>
          </a:effectLst>
        </p:spPr>
        <p:txBody>
          <a:bodyPr>
            <a:noAutofit/>
            <a:scene3d>
              <a:camera prst="orthographicFront"/>
              <a:lightRig rig="soft" dir="t">
                <a:rot lat="0" lon="0" rev="15600000"/>
              </a:lightRig>
            </a:scene3d>
            <a:sp3d extrusionH="57150" prstMaterial="softEdge">
              <a:bevelT w="25400" h="38100" prst="angle"/>
            </a:sp3d>
          </a:bodyPr>
          <a:lstStyle/>
          <a:p>
            <a:r>
              <a:rPr lang="ru-RU" sz="5400" b="1" i="1" dirty="0" smtClean="0">
                <a:ln/>
                <a:solidFill>
                  <a:schemeClr val="tx2">
                    <a:lumMod val="75000"/>
                  </a:schemeClr>
                </a:solidFill>
                <a:effectLst>
                  <a:outerShdw blurRad="60007" dist="200025" dir="15000000" sy="30000" kx="-1800000" algn="bl" rotWithShape="0">
                    <a:prstClr val="black">
                      <a:alpha val="32000"/>
                    </a:prstClr>
                  </a:outerShdw>
                </a:effectLst>
                <a:latin typeface="Arial Black" panose="020B0A04020102020204" pitchFamily="34" charset="0"/>
              </a:rPr>
              <a:t>Династия </a:t>
            </a:r>
          </a:p>
          <a:p>
            <a:r>
              <a:rPr lang="ru-RU" sz="5400" b="1" i="1" dirty="0" smtClean="0">
                <a:ln/>
                <a:solidFill>
                  <a:schemeClr val="tx2">
                    <a:lumMod val="75000"/>
                  </a:schemeClr>
                </a:solidFill>
                <a:effectLst>
                  <a:outerShdw blurRad="60007" dist="200025" dir="15000000" sy="30000" kx="-1800000" algn="bl" rotWithShape="0">
                    <a:prstClr val="black">
                      <a:alpha val="32000"/>
                    </a:prstClr>
                  </a:outerShdw>
                </a:effectLst>
                <a:latin typeface="Arial Black" panose="020B0A04020102020204" pitchFamily="34" charset="0"/>
              </a:rPr>
              <a:t>в профессии шахтеров </a:t>
            </a:r>
          </a:p>
          <a:p>
            <a:pPr algn="r">
              <a:lnSpc>
                <a:spcPct val="200000"/>
              </a:lnSpc>
            </a:pPr>
            <a:r>
              <a:rPr lang="ru-RU" sz="5400" b="1" i="1" dirty="0">
                <a:ln/>
                <a:solidFill>
                  <a:schemeClr val="tx2">
                    <a:lumMod val="75000"/>
                  </a:schemeClr>
                </a:solidFill>
                <a:effectLst>
                  <a:outerShdw blurRad="60007" dist="200025" dir="15000000" sy="30000" kx="-1800000" algn="bl" rotWithShape="0">
                    <a:prstClr val="black">
                      <a:alpha val="32000"/>
                    </a:prstClr>
                  </a:outerShdw>
                </a:effectLst>
                <a:latin typeface="Arial Black" panose="020B0A04020102020204" pitchFamily="34" charset="0"/>
              </a:rPr>
              <a:t> </a:t>
            </a:r>
            <a:r>
              <a:rPr lang="ru-RU" sz="5400" b="1" i="1" dirty="0" smtClean="0">
                <a:ln/>
                <a:solidFill>
                  <a:schemeClr val="tx2">
                    <a:lumMod val="75000"/>
                  </a:schemeClr>
                </a:solidFill>
                <a:effectLst>
                  <a:outerShdw blurRad="60007" dist="200025" dir="15000000" sy="30000" kx="-1800000" algn="bl" rotWithShape="0">
                    <a:prstClr val="black">
                      <a:alpha val="32000"/>
                    </a:prstClr>
                  </a:outerShdw>
                </a:effectLst>
                <a:latin typeface="Arial Black" panose="020B0A04020102020204" pitchFamily="34" charset="0"/>
              </a:rPr>
              <a:t>          </a:t>
            </a:r>
            <a:r>
              <a:rPr lang="ru-RU" sz="5400" b="1" i="1" dirty="0" smtClean="0">
                <a:ln/>
                <a:solidFill>
                  <a:schemeClr val="tx2">
                    <a:lumMod val="75000"/>
                  </a:schemeClr>
                </a:solidFill>
                <a:effectLst>
                  <a:outerShdw blurRad="60007" dist="200025" dir="15000000" sy="30000" kx="-1800000" algn="bl" rotWithShape="0">
                    <a:prstClr val="black">
                      <a:alpha val="32000"/>
                    </a:prstClr>
                  </a:outerShdw>
                </a:effectLst>
                <a:latin typeface="Arial Black" panose="020B0A04020102020204" pitchFamily="34" charset="0"/>
              </a:rPr>
              <a:t>семьи </a:t>
            </a:r>
            <a:r>
              <a:rPr lang="ru-RU" sz="5400" b="1" i="1" dirty="0" smtClean="0">
                <a:ln/>
                <a:solidFill>
                  <a:schemeClr val="tx2">
                    <a:lumMod val="75000"/>
                  </a:schemeClr>
                </a:solidFill>
                <a:effectLst>
                  <a:outerShdw blurRad="60007" dist="200025" dir="15000000" sy="30000" kx="-1800000" algn="bl" rotWithShape="0">
                    <a:prstClr val="black">
                      <a:alpha val="32000"/>
                    </a:prstClr>
                  </a:outerShdw>
                </a:effectLst>
                <a:latin typeface="Arial Black" panose="020B0A04020102020204" pitchFamily="34" charset="0"/>
              </a:rPr>
              <a:t>Гребенкиных </a:t>
            </a:r>
            <a:endParaRPr lang="ru-RU" sz="5400" b="1" i="1" dirty="0">
              <a:ln/>
              <a:solidFill>
                <a:schemeClr val="tx2">
                  <a:lumMod val="75000"/>
                </a:schemeClr>
              </a:solidFill>
              <a:effectLst>
                <a:outerShdw blurRad="60007" dist="200025" dir="15000000" sy="30000" kx="-1800000" algn="bl" rotWithShape="0">
                  <a:prstClr val="black">
                    <a:alpha val="32000"/>
                  </a:prstClr>
                </a:outerShdw>
              </a:effectLst>
              <a:latin typeface="Arial Black" panose="020B0A04020102020204" pitchFamily="34" charset="0"/>
            </a:endParaRPr>
          </a:p>
        </p:txBody>
      </p:sp>
    </p:spTree>
    <p:extLst>
      <p:ext uri="{BB962C8B-B14F-4D97-AF65-F5344CB8AC3E}">
        <p14:creationId xmlns:p14="http://schemas.microsoft.com/office/powerpoint/2010/main" val="3732994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1344" y="0"/>
            <a:ext cx="11809312" cy="2389461"/>
          </a:xfrm>
        </p:spPr>
        <p:txBody>
          <a:bodyPr/>
          <a:lstStyle/>
          <a:p>
            <a:r>
              <a:rPr lang="ru-RU" dirty="0" smtClean="0">
                <a:latin typeface="Times New Roman" panose="02020603050405020304" pitchFamily="18" charset="0"/>
                <a:cs typeface="Times New Roman" panose="02020603050405020304" pitchFamily="18" charset="0"/>
              </a:rPr>
              <a:t>   </a:t>
            </a:r>
            <a:r>
              <a:rPr lang="ru-RU" sz="6000" b="1" dirty="0" smtClean="0">
                <a:latin typeface="Times New Roman" panose="02020603050405020304" pitchFamily="18" charset="0"/>
                <a:cs typeface="Times New Roman" panose="02020603050405020304" pitchFamily="18" charset="0"/>
              </a:rPr>
              <a:t>Содержание</a:t>
            </a:r>
            <a:endParaRPr lang="ru-RU" sz="6000" b="1" dirty="0"/>
          </a:p>
        </p:txBody>
      </p:sp>
      <p:sp>
        <p:nvSpPr>
          <p:cNvPr id="3" name="Подзаголовок 2"/>
          <p:cNvSpPr>
            <a:spLocks noGrp="1"/>
          </p:cNvSpPr>
          <p:nvPr>
            <p:ph type="subTitle" idx="1"/>
          </p:nvPr>
        </p:nvSpPr>
        <p:spPr>
          <a:xfrm>
            <a:off x="695400" y="2204864"/>
            <a:ext cx="11377264" cy="4536504"/>
          </a:xfrm>
        </p:spPr>
        <p:txBody>
          <a:bodyPr>
            <a:noAutofit/>
          </a:bodyPr>
          <a:lstStyle/>
          <a:p>
            <a:pPr algn="l"/>
            <a:r>
              <a:rPr lang="ru-RU" sz="4000" b="1" dirty="0" smtClean="0">
                <a:solidFill>
                  <a:schemeClr val="tx1"/>
                </a:solidFill>
                <a:latin typeface="Times New Roman" panose="02020603050405020304" pitchFamily="18" charset="0"/>
                <a:cs typeface="Times New Roman" panose="02020603050405020304" pitchFamily="18" charset="0"/>
              </a:rPr>
              <a:t>Введение</a:t>
            </a:r>
            <a:endParaRPr lang="ru-RU" sz="4000" b="1" dirty="0" smtClean="0">
              <a:solidFill>
                <a:schemeClr val="tx1"/>
              </a:solidFill>
              <a:latin typeface="Times New Roman" panose="02020603050405020304" pitchFamily="18" charset="0"/>
              <a:cs typeface="Times New Roman" panose="02020603050405020304" pitchFamily="18" charset="0"/>
            </a:endParaRPr>
          </a:p>
          <a:p>
            <a:pPr algn="l"/>
            <a:r>
              <a:rPr lang="ru-RU" sz="4000" b="1" dirty="0" smtClean="0">
                <a:solidFill>
                  <a:schemeClr val="tx1"/>
                </a:solidFill>
                <a:latin typeface="Times New Roman" panose="02020603050405020304" pitchFamily="18" charset="0"/>
                <a:cs typeface="Times New Roman" panose="02020603050405020304" pitchFamily="18" charset="0"/>
              </a:rPr>
              <a:t>1.Мои шахтерские корни</a:t>
            </a:r>
          </a:p>
          <a:p>
            <a:pPr algn="l"/>
            <a:r>
              <a:rPr lang="ru-RU" sz="4000" b="1" dirty="0" smtClean="0">
                <a:solidFill>
                  <a:schemeClr val="tx1"/>
                </a:solidFill>
                <a:latin typeface="Times New Roman" panose="02020603050405020304" pitchFamily="18" charset="0"/>
                <a:cs typeface="Times New Roman" panose="02020603050405020304" pitchFamily="18" charset="0"/>
              </a:rPr>
              <a:t>1.1.Начало шахтерской династии</a:t>
            </a:r>
          </a:p>
          <a:p>
            <a:pPr algn="l"/>
            <a:r>
              <a:rPr lang="ru-RU" sz="4000" b="1" dirty="0" smtClean="0">
                <a:solidFill>
                  <a:schemeClr val="tx1"/>
                </a:solidFill>
                <a:latin typeface="Times New Roman" panose="02020603050405020304" pitchFamily="18" charset="0"/>
                <a:cs typeface="Times New Roman" panose="02020603050405020304" pitchFamily="18" charset="0"/>
              </a:rPr>
              <a:t>1.2.История продолжается</a:t>
            </a:r>
          </a:p>
          <a:p>
            <a:pPr algn="l"/>
            <a:r>
              <a:rPr lang="ru-RU" sz="4000" b="1" dirty="0" smtClean="0">
                <a:solidFill>
                  <a:schemeClr val="tx1"/>
                </a:solidFill>
                <a:latin typeface="Times New Roman" panose="02020603050405020304" pitchFamily="18" charset="0"/>
                <a:cs typeface="Times New Roman" panose="02020603050405020304" pitchFamily="18" charset="0"/>
              </a:rPr>
              <a:t>2.Моя будущая профессия</a:t>
            </a:r>
          </a:p>
          <a:p>
            <a:pPr algn="l"/>
            <a:r>
              <a:rPr lang="ru-RU" sz="4000" b="1" dirty="0" smtClean="0">
                <a:solidFill>
                  <a:schemeClr val="tx1"/>
                </a:solidFill>
                <a:latin typeface="Times New Roman" panose="02020603050405020304" pitchFamily="18" charset="0"/>
                <a:cs typeface="Times New Roman" panose="02020603050405020304" pitchFamily="18" charset="0"/>
              </a:rPr>
              <a:t>Заключение</a:t>
            </a:r>
            <a:endParaRPr lang="ru-RU"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9278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15880" y="3861048"/>
            <a:ext cx="6694193" cy="2744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263352" y="113087"/>
            <a:ext cx="11825553" cy="4019818"/>
          </a:xfrm>
          <a:prstGeom prst="rect">
            <a:avLst/>
          </a:prstGeom>
        </p:spPr>
        <p:txBody>
          <a:bodyPr wrap="square">
            <a:spAutoFit/>
          </a:bodyPr>
          <a:lstStyle/>
          <a:p>
            <a:pPr indent="450215" algn="just">
              <a:lnSpc>
                <a:spcPct val="107000"/>
              </a:lnSpc>
              <a:spcAft>
                <a:spcPts val="800"/>
              </a:spcAft>
            </a:pPr>
            <a:r>
              <a:rPr lang="ru-RU" sz="3000" b="1" dirty="0">
                <a:latin typeface="Times New Roman" panose="02020603050405020304" pitchFamily="18" charset="0"/>
                <a:ea typeface="Calibri" panose="020F0502020204030204" pitchFamily="34" charset="0"/>
                <a:cs typeface="Times New Roman" panose="02020603050405020304" pitchFamily="18" charset="0"/>
              </a:rPr>
              <a:t>Очень важно правильно выбрать профессию в своей жизни. Человек, которому нравится его профессия, работает с удовольствием, интересом и творчески. Это важно для каждого, ведь тогда во всех сферах жизни все будет отлично: и в профессиональной деятельности, и в личной жизни. Из рассказов моей бабушки я много узнал о шахтерах. Меня заинтересовала эта специальность, и я решил собрать материалы о шахтерской династии в семье.</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1561023"/>
      </p:ext>
    </p:extLst>
  </p:cSld>
  <p:clrMapOvr>
    <a:masterClrMapping/>
  </p:clrMapOvr>
  <p:transition spd="slow">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07285" y="4509120"/>
            <a:ext cx="6066417" cy="2345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191344" y="162653"/>
            <a:ext cx="11843773" cy="5624873"/>
          </a:xfrm>
          <a:prstGeom prst="rect">
            <a:avLst/>
          </a:prstGeom>
        </p:spPr>
        <p:txBody>
          <a:bodyPr wrap="square">
            <a:spAutoFit/>
          </a:bodyPr>
          <a:lstStyle/>
          <a:p>
            <a:pPr indent="450215" algn="just">
              <a:lnSpc>
                <a:spcPct val="107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Начало династии в профессии шахтера положил мой прадед –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Гребенкин</a:t>
            </a:r>
            <a:r>
              <a:rPr lang="ru-RU" sz="2000" b="1" dirty="0">
                <a:latin typeface="Times New Roman" panose="02020603050405020304" pitchFamily="18" charset="0"/>
                <a:ea typeface="Calibri" panose="020F0502020204030204" pitchFamily="34" charset="0"/>
                <a:cs typeface="Times New Roman" panose="02020603050405020304" pitchFamily="18" charset="0"/>
              </a:rPr>
              <a:t> Анатолий Алексеевич. Он родился в Кировской области, в деревне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Ёшино</a:t>
            </a:r>
            <a:r>
              <a:rPr lang="ru-RU" sz="2000" b="1" dirty="0">
                <a:latin typeface="Times New Roman" panose="02020603050405020304" pitchFamily="18" charset="0"/>
                <a:ea typeface="Calibri" panose="020F0502020204030204" pitchFamily="34" charset="0"/>
                <a:cs typeface="Times New Roman" panose="02020603050405020304" pitchFamily="18" charset="0"/>
              </a:rPr>
              <a:t>. Когда моего прадеда призвали в ряды Красной армии, его отправили на Донбасс на строительство шахт. Вернувшись из армии, он женился, проработал какое-то время в родных краях, но постоянно вспоминал Донбасс. Однажды взял свою семью и поехал туда, куда его постоянно тянуло. Мой прадед работал на шахте им. В.В</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Вахрушева </a:t>
            </a:r>
            <a:r>
              <a:rPr lang="ru-RU" sz="2000" b="1" dirty="0">
                <a:latin typeface="Times New Roman" panose="02020603050405020304" pitchFamily="18" charset="0"/>
                <a:ea typeface="Calibri" panose="020F0502020204030204" pitchFamily="34" charset="0"/>
                <a:cs typeface="Times New Roman" panose="02020603050405020304" pitchFamily="18" charset="0"/>
              </a:rPr>
              <a:t>в Луганской области в городе Ровеньки. Сначала он работал горнорабочим по добыче угля и  учился и на заочном отделении в горном техникуме. Потом его назначили бригадиром на  участке. По окончании техникума прадеда назначили горным мастером. Бабушка рассказывала, что ее отец был очень хорошим человеком: честным, любящим своих детей, ответственным и всегда приходил на помощь, кто нуждался в этом. Мой прадед, Анатолий Алексеевич, погиб в шахте. На его участке произошло обрушение горных пород, он помогал выбраться рабочим из завала. Одного рабочего сильно придавило породой, и прадед с другими рабочими вытащили его из завала, но произошло другое обрушение и прадеда придавило огромной глыбой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породы.</a:t>
            </a:r>
          </a:p>
          <a:p>
            <a:pPr indent="450215">
              <a:lnSpc>
                <a:spcPct val="107000"/>
              </a:lnSpc>
              <a:spcAft>
                <a:spcPts val="0"/>
              </a:spcAft>
            </a:pP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Я преклоняюсь перед его смелостью: </a:t>
            </a:r>
          </a:p>
          <a:p>
            <a:pPr indent="450215">
              <a:lnSpc>
                <a:spcPct val="107000"/>
              </a:lnSpc>
              <a:spcAft>
                <a:spcPts val="0"/>
              </a:spcAft>
            </a:pP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в тот момент он не думал о себе, </a:t>
            </a:r>
          </a:p>
          <a:p>
            <a:pPr indent="450215">
              <a:lnSpc>
                <a:spcPct val="107000"/>
              </a:lnSpc>
              <a:spcAft>
                <a:spcPts val="0"/>
              </a:spcAft>
            </a:pP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а помог другому выжить.</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814367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Объект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9656" y="4108693"/>
            <a:ext cx="7048976" cy="2749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119336" y="1"/>
            <a:ext cx="12072663" cy="4059573"/>
          </a:xfrm>
          <a:prstGeom prst="rect">
            <a:avLst/>
          </a:prstGeom>
        </p:spPr>
        <p:txBody>
          <a:bodyPr wrap="square">
            <a:spAutoFit/>
          </a:bodyPr>
          <a:lstStyle/>
          <a:p>
            <a:pPr indent="450215" algn="just">
              <a:lnSpc>
                <a:spcPct val="107000"/>
              </a:lnSpc>
              <a:spcAft>
                <a:spcPts val="0"/>
              </a:spcAft>
            </a:pPr>
            <a:r>
              <a:rPr lang="ru-RU" sz="2200" b="1" dirty="0">
                <a:latin typeface="Times New Roman" panose="02020603050405020304" pitchFamily="18" charset="0"/>
                <a:ea typeface="Calibri" panose="020F0502020204030204" pitchFamily="34" charset="0"/>
                <a:cs typeface="Times New Roman" panose="02020603050405020304" pitchFamily="18" charset="0"/>
              </a:rPr>
              <a:t>Моя бабушка, Татьяна Анатольевна, закончила Днепропетровский горный институт по специальности «Экономика и управление в горной промышленности». С 1983 по 1998 год она работала на шахте им. </a:t>
            </a:r>
            <a:r>
              <a:rPr lang="ru-RU" sz="2200" b="1" dirty="0" err="1">
                <a:latin typeface="Times New Roman" panose="02020603050405020304" pitchFamily="18" charset="0"/>
                <a:ea typeface="Calibri" panose="020F0502020204030204" pitchFamily="34" charset="0"/>
                <a:cs typeface="Times New Roman" panose="02020603050405020304" pitchFamily="18" charset="0"/>
              </a:rPr>
              <a:t>В.В.Вахрушева</a:t>
            </a:r>
            <a:r>
              <a:rPr lang="ru-RU" sz="2200" b="1" dirty="0">
                <a:latin typeface="Times New Roman" panose="02020603050405020304" pitchFamily="18" charset="0"/>
                <a:ea typeface="Calibri" panose="020F0502020204030204" pitchFamily="34" charset="0"/>
                <a:cs typeface="Times New Roman" panose="02020603050405020304" pitchFamily="18" charset="0"/>
              </a:rPr>
              <a:t>. Сначала бабушка работала экономистом в плановом отделе. Через время её назначили заместителем начальника планового отдела. Бабушку ценили как хорошего работника.</a:t>
            </a:r>
            <a:endParaRPr lang="ru-RU" sz="2200" b="1"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0"/>
              </a:spcAft>
            </a:pPr>
            <a:r>
              <a:rPr lang="ru-RU" sz="2200" b="1" dirty="0">
                <a:latin typeface="Times New Roman" panose="02020603050405020304" pitchFamily="18" charset="0"/>
                <a:ea typeface="Calibri" panose="020F0502020204030204" pitchFamily="34" charset="0"/>
                <a:cs typeface="Times New Roman" panose="02020603050405020304" pitchFamily="18" charset="0"/>
              </a:rPr>
              <a:t>Мой дед, </a:t>
            </a:r>
            <a:r>
              <a:rPr lang="ru-RU" sz="2200" b="1" dirty="0" err="1">
                <a:latin typeface="Times New Roman" panose="02020603050405020304" pitchFamily="18" charset="0"/>
                <a:ea typeface="Calibri" panose="020F0502020204030204" pitchFamily="34" charset="0"/>
                <a:cs typeface="Times New Roman" panose="02020603050405020304" pitchFamily="18" charset="0"/>
              </a:rPr>
              <a:t>Волкотруб</a:t>
            </a:r>
            <a:r>
              <a:rPr lang="ru-RU" sz="2200" b="1" dirty="0">
                <a:latin typeface="Times New Roman" panose="02020603050405020304" pitchFamily="18" charset="0"/>
                <a:ea typeface="Calibri" panose="020F0502020204030204" pitchFamily="34" charset="0"/>
                <a:cs typeface="Times New Roman" panose="02020603050405020304" pitchFamily="18" charset="0"/>
              </a:rPr>
              <a:t> Станислав </a:t>
            </a:r>
            <a:r>
              <a:rPr lang="ru-RU" sz="2200" b="1" dirty="0" err="1">
                <a:latin typeface="Times New Roman" panose="02020603050405020304" pitchFamily="18" charset="0"/>
                <a:ea typeface="Calibri" panose="020F0502020204030204" pitchFamily="34" charset="0"/>
                <a:cs typeface="Times New Roman" panose="02020603050405020304" pitchFamily="18" charset="0"/>
              </a:rPr>
              <a:t>Викентьевич</a:t>
            </a:r>
            <a:r>
              <a:rPr lang="ru-RU" sz="2200" b="1" dirty="0">
                <a:latin typeface="Times New Roman" panose="02020603050405020304" pitchFamily="18" charset="0"/>
                <a:ea typeface="Calibri" panose="020F0502020204030204" pitchFamily="34" charset="0"/>
                <a:cs typeface="Times New Roman" panose="02020603050405020304" pitchFamily="18" charset="0"/>
              </a:rPr>
              <a:t>, также работал на этой же шахте горным мастером после окончания горного техникума. Когда дед вышел по стажу на пенсию, он со своей семьей переехал жить в Приднестровье. </a:t>
            </a:r>
            <a:endParaRPr lang="ru-RU" sz="2200" b="1"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0"/>
              </a:spcAft>
            </a:pPr>
            <a:r>
              <a:rPr lang="ru-RU" sz="2200" b="1" dirty="0">
                <a:latin typeface="Times New Roman" panose="02020603050405020304" pitchFamily="18" charset="0"/>
                <a:ea typeface="Calibri" panose="020F0502020204030204" pitchFamily="34" charset="0"/>
                <a:cs typeface="Times New Roman" panose="02020603050405020304" pitchFamily="18" charset="0"/>
              </a:rPr>
              <a:t>Брат моей бабушки </a:t>
            </a:r>
            <a:r>
              <a:rPr lang="ru-RU" sz="2200" b="1" dirty="0" err="1">
                <a:latin typeface="Times New Roman" panose="02020603050405020304" pitchFamily="18" charset="0"/>
                <a:ea typeface="Calibri" panose="020F0502020204030204" pitchFamily="34" charset="0"/>
                <a:cs typeface="Times New Roman" panose="02020603050405020304" pitchFamily="18" charset="0"/>
              </a:rPr>
              <a:t>Гребенкин</a:t>
            </a:r>
            <a:r>
              <a:rPr lang="ru-RU" sz="2200" b="1" dirty="0">
                <a:latin typeface="Times New Roman" panose="02020603050405020304" pitchFamily="18" charset="0"/>
                <a:ea typeface="Calibri" panose="020F0502020204030204" pitchFamily="34" charset="0"/>
                <a:cs typeface="Times New Roman" panose="02020603050405020304" pitchFamily="18" charset="0"/>
              </a:rPr>
              <a:t> Сергей Анатольевич, также закончил институт. С 1981 по 1989 год он работал маркшейдером на шахте им. </a:t>
            </a:r>
            <a:r>
              <a:rPr lang="ru-RU" sz="2200" b="1" dirty="0" err="1">
                <a:latin typeface="Times New Roman" panose="02020603050405020304" pitchFamily="18" charset="0"/>
                <a:ea typeface="Calibri" panose="020F0502020204030204" pitchFamily="34" charset="0"/>
                <a:cs typeface="Times New Roman" panose="02020603050405020304" pitchFamily="18" charset="0"/>
              </a:rPr>
              <a:t>В.В.Вахрушева</a:t>
            </a:r>
            <a:r>
              <a:rPr lang="ru-RU" sz="2200" b="1" dirty="0">
                <a:latin typeface="Times New Roman" panose="02020603050405020304" pitchFamily="18" charset="0"/>
                <a:ea typeface="Calibri" panose="020F0502020204030204" pitchFamily="34" charset="0"/>
                <a:cs typeface="Times New Roman" panose="02020603050405020304" pitchFamily="18" charset="0"/>
              </a:rPr>
              <a:t>. Потом он уехал в Якутию и работал геологом, где вышел на пенсию и по сей день живет.</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1996804"/>
      </p:ext>
    </p:extLst>
  </p:cSld>
  <p:clrMapOvr>
    <a:masterClrMapping/>
  </p:clrMapOvr>
  <p:transition spd="slow">
    <p:push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1584" y="4793047"/>
            <a:ext cx="6254707" cy="2047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Прямоугольник 2"/>
          <p:cNvSpPr/>
          <p:nvPr/>
        </p:nvSpPr>
        <p:spPr>
          <a:xfrm>
            <a:off x="0" y="108864"/>
            <a:ext cx="12021671" cy="5015860"/>
          </a:xfrm>
          <a:prstGeom prst="rect">
            <a:avLst/>
          </a:prstGeom>
        </p:spPr>
        <p:txBody>
          <a:bodyPr wrap="square">
            <a:spAutoFit/>
          </a:bodyPr>
          <a:lstStyle/>
          <a:p>
            <a:pPr indent="450215" algn="just">
              <a:lnSpc>
                <a:spcPct val="107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Меня очень заинтересовала профессия шахтера.  Она требует выносливости и психологической готовности к труду в тяжёлых условиях. У такого специалиста должны быть хорошая физическая подготовка и крепкое здоровье. Я занимаюсь спортом, и надеюсь, что это мне поможет в будущей работе. Поскольку в шахтах возможно возникновение непредвиденных случаев, то их работникам не обойтись без умения грамотно действовать в экстремальной ситуации и быстро принимать решения. Представителю этой профессии понадобится способность концентрироваться на своём деле, обладать координированными движениями. Он должен быть терпеливым, для того, чтобы осуществлять монотонную, рутинную работу. Также шахтёру следует быть ответственным, дисциплинированным, отважным и стресс устойчивым. Я обладаю такими качествами</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a:t>
            </a:r>
          </a:p>
          <a:p>
            <a:pPr indent="450215" algn="just">
              <a:lnSpc>
                <a:spcPct val="107000"/>
              </a:lnSpc>
              <a:spcAft>
                <a:spcPts val="0"/>
              </a:spcAft>
            </a:pP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Я </a:t>
            </a:r>
            <a:r>
              <a:rPr lang="ru-RU" sz="2000" b="1" dirty="0">
                <a:latin typeface="Times New Roman" panose="02020603050405020304" pitchFamily="18" charset="0"/>
                <a:ea typeface="Calibri" panose="020F0502020204030204" pitchFamily="34" charset="0"/>
                <a:cs typeface="Times New Roman" panose="02020603050405020304" pitchFamily="18" charset="0"/>
              </a:rPr>
              <a:t>уже решил, что продолжу шахтерскую династию нашей семьи. Хочу закончить Московский Горный Институт (МГИ). После окончания института решил, что поеду на Кузбасс работать по профессии.</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Уроки УПЦ помогли мне определиться в выборе профессии. Благодаря всем тестам, которые я прошел на этих уроках я теперь знаю, какими качествами я обладаю и что именно эта профессия мне подходит.</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1275024"/>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vetlana\Desktop\картинки к презентациям\nejno-zelenii-fon-640x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04" y="0"/>
            <a:ext cx="124327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http://www.all-tests.ru/wp-content/uploads/2013-02-12/deti-voennyh-bolee-sklonny-k-psihicheskim_1.jpg"/>
          <p:cNvPicPr/>
          <p:nvPr/>
        </p:nvPicPr>
        <p:blipFill>
          <a:blip r:embed="rId3">
            <a:extLst>
              <a:ext uri="{28A0092B-C50C-407E-A947-70E740481C1C}">
                <a14:useLocalDpi xmlns:a14="http://schemas.microsoft.com/office/drawing/2010/main" val="0"/>
              </a:ext>
            </a:extLst>
          </a:blip>
          <a:srcRect/>
          <a:stretch>
            <a:fillRect/>
          </a:stretch>
        </p:blipFill>
        <p:spPr bwMode="auto">
          <a:xfrm>
            <a:off x="407368" y="1851670"/>
            <a:ext cx="5472608" cy="4097610"/>
          </a:xfrm>
          <a:prstGeom prst="rect">
            <a:avLst/>
          </a:prstGeom>
          <a:noFill/>
          <a:ln>
            <a:noFill/>
          </a:ln>
        </p:spPr>
      </p:pic>
      <p:pic>
        <p:nvPicPr>
          <p:cNvPr id="8" name="Рисунок 7" descr="http://school-museum.moy.su/juri.jpg"/>
          <p:cNvPicPr/>
          <p:nvPr/>
        </p:nvPicPr>
        <p:blipFill>
          <a:blip r:embed="rId4">
            <a:extLst>
              <a:ext uri="{28A0092B-C50C-407E-A947-70E740481C1C}">
                <a14:useLocalDpi xmlns:a14="http://schemas.microsoft.com/office/drawing/2010/main" val="0"/>
              </a:ext>
            </a:extLst>
          </a:blip>
          <a:srcRect/>
          <a:stretch>
            <a:fillRect/>
          </a:stretch>
        </p:blipFill>
        <p:spPr bwMode="auto">
          <a:xfrm>
            <a:off x="6528048" y="1851670"/>
            <a:ext cx="5328592" cy="3953594"/>
          </a:xfrm>
          <a:prstGeom prst="rect">
            <a:avLst/>
          </a:prstGeom>
          <a:noFill/>
          <a:ln>
            <a:noFill/>
          </a:ln>
        </p:spPr>
      </p:pic>
      <p:sp>
        <p:nvSpPr>
          <p:cNvPr id="2" name="Прямоугольник 1"/>
          <p:cNvSpPr/>
          <p:nvPr/>
        </p:nvSpPr>
        <p:spPr>
          <a:xfrm>
            <a:off x="373510" y="296619"/>
            <a:ext cx="10028707" cy="646331"/>
          </a:xfrm>
          <a:prstGeom prst="rect">
            <a:avLst/>
          </a:prstGeom>
        </p:spPr>
        <p:txBody>
          <a:bodyPr wrap="none">
            <a:spAutoFit/>
          </a:bodyPr>
          <a:lstStyle/>
          <a:p>
            <a:r>
              <a:rPr lang="ru-RU" sz="3600" dirty="0" smtClean="0">
                <a:latin typeface="Arial Black" pitchFamily="34" charset="0"/>
              </a:rPr>
              <a:t>2. Найдите </a:t>
            </a:r>
            <a:r>
              <a:rPr lang="ru-RU" sz="3600" dirty="0">
                <a:latin typeface="Arial Black" pitchFamily="34" charset="0"/>
              </a:rPr>
              <a:t>образцы для </a:t>
            </a:r>
            <a:r>
              <a:rPr lang="ru-RU" sz="3600" dirty="0" smtClean="0">
                <a:latin typeface="Arial Black" pitchFamily="34" charset="0"/>
              </a:rPr>
              <a:t>подражания.</a:t>
            </a:r>
            <a:endParaRPr lang="ru-RU" sz="3600" dirty="0"/>
          </a:p>
        </p:txBody>
      </p:sp>
    </p:spTree>
    <p:extLst>
      <p:ext uri="{BB962C8B-B14F-4D97-AF65-F5344CB8AC3E}">
        <p14:creationId xmlns:p14="http://schemas.microsoft.com/office/powerpoint/2010/main" val="161973705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vetlana\Desktop\картинки к презентациям\kartinki--dlya-fonov-prezentaytsiy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59"/>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9376" y="332656"/>
            <a:ext cx="11233248" cy="6370975"/>
          </a:xfrm>
          <a:prstGeom prst="rect">
            <a:avLst/>
          </a:prstGeom>
        </p:spPr>
        <p:txBody>
          <a:bodyPr wrap="square">
            <a:spAutoFit/>
          </a:bodyPr>
          <a:lstStyle/>
          <a:p>
            <a:pPr algn="ctr"/>
            <a:r>
              <a:rPr lang="ru-RU" sz="3600" b="1" dirty="0">
                <a:solidFill>
                  <a:srgbClr val="00B050"/>
                </a:solidFill>
                <a:latin typeface="Times New Roman" panose="02020603050405020304" pitchFamily="18" charset="0"/>
                <a:cs typeface="Times New Roman" panose="02020603050405020304" pitchFamily="18" charset="0"/>
              </a:rPr>
              <a:t>В процессе изучения курса </a:t>
            </a:r>
            <a:br>
              <a:rPr lang="ru-RU" sz="3600" b="1" dirty="0">
                <a:solidFill>
                  <a:srgbClr val="00B050"/>
                </a:solidFill>
                <a:latin typeface="Times New Roman" panose="02020603050405020304" pitchFamily="18" charset="0"/>
                <a:cs typeface="Times New Roman" panose="02020603050405020304" pitchFamily="18" charset="0"/>
              </a:rPr>
            </a:br>
            <a:r>
              <a:rPr lang="ru-RU" sz="3600" b="1" dirty="0">
                <a:solidFill>
                  <a:srgbClr val="00B050"/>
                </a:solidFill>
                <a:latin typeface="Times New Roman" panose="02020603050405020304" pitchFamily="18" charset="0"/>
                <a:cs typeface="Times New Roman" panose="02020603050405020304" pitchFamily="18" charset="0"/>
              </a:rPr>
              <a:t>Вы познакомились с терминами</a:t>
            </a:r>
            <a:r>
              <a:rPr lang="ru-RU" sz="3600" b="1" dirty="0" smtClean="0">
                <a:solidFill>
                  <a:srgbClr val="00B050"/>
                </a:solidFill>
                <a:latin typeface="Times New Roman" panose="02020603050405020304" pitchFamily="18" charset="0"/>
                <a:cs typeface="Times New Roman" panose="02020603050405020304" pitchFamily="18" charset="0"/>
              </a:rPr>
              <a:t>:</a:t>
            </a:r>
          </a:p>
          <a:p>
            <a:pPr marL="449263">
              <a:lnSpc>
                <a:spcPct val="150000"/>
              </a:lnSpc>
            </a:pPr>
            <a:r>
              <a:rPr lang="ru-RU" sz="2800" b="1" dirty="0" smtClean="0">
                <a:solidFill>
                  <a:srgbClr val="00B050"/>
                </a:solidFill>
                <a:latin typeface="Arial Black" panose="020B0A04020102020204" pitchFamily="34" charset="0"/>
                <a:cs typeface="Times New Roman" panose="02020603050405020304" pitchFamily="18" charset="0"/>
              </a:rPr>
              <a:t>- </a:t>
            </a:r>
            <a:r>
              <a:rPr lang="ru-RU" sz="2800" b="1" dirty="0" smtClean="0">
                <a:latin typeface="Arial Black" panose="020B0A04020102020204" pitchFamily="34" charset="0"/>
                <a:cs typeface="Times New Roman" panose="02020603050405020304" pitchFamily="18" charset="0"/>
              </a:rPr>
              <a:t>профессия</a:t>
            </a:r>
            <a:br>
              <a:rPr lang="ru-RU" sz="2800" b="1" dirty="0" smtClean="0">
                <a:latin typeface="Arial Black" panose="020B0A04020102020204" pitchFamily="34" charset="0"/>
                <a:cs typeface="Times New Roman" panose="02020603050405020304" pitchFamily="18" charset="0"/>
              </a:rPr>
            </a:br>
            <a:r>
              <a:rPr lang="ru-RU" sz="2800" b="1" dirty="0" smtClean="0">
                <a:solidFill>
                  <a:srgbClr val="00B050"/>
                </a:solidFill>
                <a:latin typeface="Arial Black" panose="020B0A04020102020204" pitchFamily="34" charset="0"/>
                <a:cs typeface="Times New Roman" panose="02020603050405020304" pitchFamily="18" charset="0"/>
              </a:rPr>
              <a:t>-</a:t>
            </a:r>
            <a:r>
              <a:rPr lang="ru-RU" sz="2800" b="1" dirty="0" smtClean="0">
                <a:latin typeface="Arial Black" panose="020B0A04020102020204" pitchFamily="34" charset="0"/>
                <a:cs typeface="Times New Roman" panose="02020603050405020304" pitchFamily="18" charset="0"/>
              </a:rPr>
              <a:t> карьера</a:t>
            </a:r>
            <a:br>
              <a:rPr lang="ru-RU" sz="2800" b="1" dirty="0" smtClean="0">
                <a:latin typeface="Arial Black" panose="020B0A04020102020204" pitchFamily="34" charset="0"/>
                <a:cs typeface="Times New Roman" panose="02020603050405020304" pitchFamily="18" charset="0"/>
              </a:rPr>
            </a:br>
            <a:r>
              <a:rPr lang="ru-RU" sz="2800" b="1" dirty="0" smtClean="0">
                <a:solidFill>
                  <a:srgbClr val="00B050"/>
                </a:solidFill>
                <a:latin typeface="Arial Black" panose="020B0A04020102020204" pitchFamily="34" charset="0"/>
                <a:cs typeface="Times New Roman" panose="02020603050405020304" pitchFamily="18" charset="0"/>
              </a:rPr>
              <a:t>-</a:t>
            </a:r>
            <a:r>
              <a:rPr lang="ru-RU" sz="2800" b="1" dirty="0" smtClean="0">
                <a:latin typeface="Arial Black" panose="020B0A04020102020204" pitchFamily="34" charset="0"/>
                <a:cs typeface="Times New Roman" panose="02020603050405020304" pitchFamily="18" charset="0"/>
              </a:rPr>
              <a:t> должность</a:t>
            </a:r>
            <a:br>
              <a:rPr lang="ru-RU" sz="2800" b="1" dirty="0" smtClean="0">
                <a:latin typeface="Arial Black" panose="020B0A04020102020204" pitchFamily="34" charset="0"/>
                <a:cs typeface="Times New Roman" panose="02020603050405020304" pitchFamily="18" charset="0"/>
              </a:rPr>
            </a:br>
            <a:r>
              <a:rPr lang="ru-RU" sz="2800" b="1" dirty="0" smtClean="0">
                <a:solidFill>
                  <a:srgbClr val="00B050"/>
                </a:solidFill>
                <a:latin typeface="Arial Black" panose="020B0A04020102020204" pitchFamily="34" charset="0"/>
                <a:cs typeface="Times New Roman" panose="02020603050405020304" pitchFamily="18" charset="0"/>
              </a:rPr>
              <a:t>- </a:t>
            </a:r>
            <a:r>
              <a:rPr lang="ru-RU" sz="2800" b="1" dirty="0" smtClean="0">
                <a:latin typeface="Arial Black" panose="020B0A04020102020204" pitchFamily="34" charset="0"/>
                <a:cs typeface="Times New Roman" panose="02020603050405020304" pitchFamily="18" charset="0"/>
              </a:rPr>
              <a:t>профессиональный рост</a:t>
            </a:r>
            <a:br>
              <a:rPr lang="ru-RU" sz="2800" b="1" dirty="0" smtClean="0">
                <a:latin typeface="Arial Black" panose="020B0A04020102020204" pitchFamily="34" charset="0"/>
                <a:cs typeface="Times New Roman" panose="02020603050405020304" pitchFamily="18" charset="0"/>
              </a:rPr>
            </a:br>
            <a:r>
              <a:rPr lang="ru-RU" sz="2800" b="1" dirty="0" smtClean="0">
                <a:solidFill>
                  <a:srgbClr val="00B050"/>
                </a:solidFill>
                <a:latin typeface="Arial Black" panose="020B0A04020102020204" pitchFamily="34" charset="0"/>
                <a:cs typeface="Times New Roman" panose="02020603050405020304" pitchFamily="18" charset="0"/>
              </a:rPr>
              <a:t>-</a:t>
            </a:r>
            <a:r>
              <a:rPr lang="ru-RU" sz="2800" b="1" dirty="0" smtClean="0">
                <a:latin typeface="Arial Black" panose="020B0A04020102020204" pitchFamily="34" charset="0"/>
                <a:cs typeface="Times New Roman" panose="02020603050405020304" pitchFamily="18" charset="0"/>
              </a:rPr>
              <a:t> деловая карьера</a:t>
            </a:r>
            <a:br>
              <a:rPr lang="ru-RU" sz="2800" b="1" dirty="0" smtClean="0">
                <a:latin typeface="Arial Black" panose="020B0A04020102020204" pitchFamily="34" charset="0"/>
                <a:cs typeface="Times New Roman" panose="02020603050405020304" pitchFamily="18" charset="0"/>
              </a:rPr>
            </a:br>
            <a:r>
              <a:rPr lang="ru-RU" sz="2800" b="1" dirty="0" smtClean="0">
                <a:solidFill>
                  <a:srgbClr val="00B050"/>
                </a:solidFill>
                <a:latin typeface="Arial Black" panose="020B0A04020102020204" pitchFamily="34" charset="0"/>
                <a:cs typeface="Times New Roman" panose="02020603050405020304" pitchFamily="18" charset="0"/>
              </a:rPr>
              <a:t>-</a:t>
            </a:r>
            <a:r>
              <a:rPr lang="ru-RU" sz="2800" b="1" dirty="0" smtClean="0">
                <a:latin typeface="Arial Black" panose="020B0A04020102020204" pitchFamily="34" charset="0"/>
                <a:cs typeface="Times New Roman" panose="02020603050405020304" pitchFamily="18" charset="0"/>
              </a:rPr>
              <a:t> вакансия</a:t>
            </a:r>
            <a:br>
              <a:rPr lang="ru-RU" sz="2800" b="1" dirty="0" smtClean="0">
                <a:latin typeface="Arial Black" panose="020B0A04020102020204" pitchFamily="34" charset="0"/>
                <a:cs typeface="Times New Roman" panose="02020603050405020304" pitchFamily="18" charset="0"/>
              </a:rPr>
            </a:br>
            <a:r>
              <a:rPr lang="ru-RU" sz="2800" b="1" dirty="0" smtClean="0">
                <a:solidFill>
                  <a:srgbClr val="00B050"/>
                </a:solidFill>
                <a:latin typeface="Arial Black" panose="020B0A04020102020204" pitchFamily="34" charset="0"/>
                <a:cs typeface="Times New Roman" panose="02020603050405020304" pitchFamily="18" charset="0"/>
              </a:rPr>
              <a:t>-</a:t>
            </a:r>
            <a:r>
              <a:rPr lang="ru-RU" sz="2800" b="1" dirty="0" smtClean="0">
                <a:latin typeface="Arial Black" panose="020B0A04020102020204" pitchFamily="34" charset="0"/>
                <a:cs typeface="Times New Roman" panose="02020603050405020304" pitchFamily="18" charset="0"/>
              </a:rPr>
              <a:t> рекрутер</a:t>
            </a:r>
            <a:br>
              <a:rPr lang="ru-RU" sz="2800" b="1" dirty="0" smtClean="0">
                <a:latin typeface="Arial Black" panose="020B0A04020102020204" pitchFamily="34" charset="0"/>
                <a:cs typeface="Times New Roman" panose="02020603050405020304" pitchFamily="18" charset="0"/>
              </a:rPr>
            </a:br>
            <a:r>
              <a:rPr lang="ru-RU" sz="2800" b="1" dirty="0" smtClean="0">
                <a:solidFill>
                  <a:srgbClr val="00B050"/>
                </a:solidFill>
                <a:latin typeface="Arial Black" panose="020B0A04020102020204" pitchFamily="34" charset="0"/>
                <a:cs typeface="Times New Roman" panose="02020603050405020304" pitchFamily="18" charset="0"/>
              </a:rPr>
              <a:t>-</a:t>
            </a:r>
            <a:r>
              <a:rPr lang="ru-RU" sz="2800" b="1" dirty="0" smtClean="0">
                <a:latin typeface="Arial Black" panose="020B0A04020102020204" pitchFamily="34" charset="0"/>
                <a:cs typeface="Times New Roman" panose="02020603050405020304" pitchFamily="18" charset="0"/>
              </a:rPr>
              <a:t> работодатель и другими</a:t>
            </a:r>
            <a:endParaRPr lang="ru-RU" sz="2800" b="1" dirty="0">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25437355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479376" y="1340768"/>
            <a:ext cx="7632848" cy="3528392"/>
          </a:xfrm>
        </p:spPr>
        <p:txBody>
          <a:bodyP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6000" b="1" dirty="0" smtClean="0">
                <a:ln w="11430"/>
                <a:solidFill>
                  <a:srgbClr val="C00000"/>
                </a:solidFill>
                <a:effectLst>
                  <a:glow rad="101600">
                    <a:srgbClr val="FFFF00">
                      <a:alpha val="60000"/>
                    </a:srgbClr>
                  </a:glow>
                  <a:outerShdw blurRad="50800" dist="39000" dir="5460000" algn="tl">
                    <a:srgbClr val="000000">
                      <a:alpha val="38000"/>
                    </a:srgbClr>
                  </a:outerShdw>
                </a:effectLst>
                <a:latin typeface="Arial Black" panose="020B0A04020102020204" pitchFamily="34" charset="0"/>
              </a:rPr>
              <a:t>Медицинские династии</a:t>
            </a:r>
            <a:endParaRPr lang="ru-RU" sz="6000" b="1" dirty="0">
              <a:ln w="11430"/>
              <a:solidFill>
                <a:srgbClr val="C00000"/>
              </a:solidFill>
              <a:effectLst>
                <a:glow rad="101600">
                  <a:srgbClr val="FFFF00">
                    <a:alpha val="60000"/>
                  </a:srgbClr>
                </a:glow>
                <a:outerShdw blurRad="50800" dist="39000" dir="5460000" algn="tl">
                  <a:srgbClr val="000000">
                    <a:alpha val="38000"/>
                  </a:srgbClr>
                </a:outerShdw>
              </a:effectLst>
              <a:latin typeface="Arial Black" panose="020B0A04020102020204" pitchFamily="34" charset="0"/>
            </a:endParaRPr>
          </a:p>
        </p:txBody>
      </p:sp>
      <p:sp>
        <p:nvSpPr>
          <p:cNvPr id="4" name="TextBox 3"/>
          <p:cNvSpPr txBox="1"/>
          <p:nvPr/>
        </p:nvSpPr>
        <p:spPr>
          <a:xfrm>
            <a:off x="6312024" y="5626894"/>
            <a:ext cx="5760640" cy="1754326"/>
          </a:xfrm>
          <a:prstGeom prst="rect">
            <a:avLst/>
          </a:prstGeom>
          <a:noFill/>
        </p:spPr>
        <p:txBody>
          <a:bodyPr wrap="square" rtlCol="0">
            <a:spAutoFit/>
          </a:bodyPr>
          <a:lstStyle/>
          <a:p>
            <a:r>
              <a:rPr lang="ru-RU" sz="3600" spc="50" dirty="0" smtClean="0">
                <a:ln w="12700" cmpd="sng">
                  <a:noFill/>
                  <a:prstDash val="solid"/>
                </a:ln>
                <a:solidFill>
                  <a:schemeClr val="bg1"/>
                </a:solidFill>
                <a:effectLst>
                  <a:glow rad="53100">
                    <a:schemeClr val="accent6">
                      <a:satMod val="180000"/>
                      <a:alpha val="30000"/>
                    </a:schemeClr>
                  </a:glow>
                </a:effectLst>
              </a:rPr>
              <a:t>Проект выполнила</a:t>
            </a:r>
            <a:r>
              <a:rPr lang="ru-RU" sz="3600" spc="50" dirty="0" smtClean="0">
                <a:ln w="12700" cmpd="sng">
                  <a:noFill/>
                  <a:prstDash val="solid"/>
                </a:ln>
                <a:solidFill>
                  <a:schemeClr val="bg1"/>
                </a:solidFill>
                <a:effectLst>
                  <a:glow rad="53100">
                    <a:schemeClr val="accent6">
                      <a:satMod val="180000"/>
                      <a:alpha val="30000"/>
                    </a:schemeClr>
                  </a:glow>
                </a:effectLst>
              </a:rPr>
              <a:t>: </a:t>
            </a:r>
            <a:endParaRPr lang="ru-RU" sz="3600" spc="50" dirty="0">
              <a:ln w="12700" cmpd="sng">
                <a:noFill/>
                <a:prstDash val="solid"/>
              </a:ln>
              <a:solidFill>
                <a:schemeClr val="bg1"/>
              </a:solidFill>
              <a:effectLst>
                <a:glow rad="53100">
                  <a:schemeClr val="accent6">
                    <a:satMod val="180000"/>
                    <a:alpha val="30000"/>
                  </a:schemeClr>
                </a:glow>
              </a:effectLst>
            </a:endParaRPr>
          </a:p>
          <a:p>
            <a:r>
              <a:rPr lang="ru-RU" sz="3600" b="1" spc="50" dirty="0" err="1">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Лысюк</a:t>
            </a:r>
            <a:r>
              <a:rPr lang="ru-RU" sz="3600"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Арина </a:t>
            </a:r>
            <a:br>
              <a:rPr lang="ru-RU" sz="3600"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br>
            <a:endParaRPr lang="ru-RU" sz="3600" dirty="0"/>
          </a:p>
        </p:txBody>
      </p:sp>
    </p:spTree>
    <p:extLst>
      <p:ext uri="{BB962C8B-B14F-4D97-AF65-F5344CB8AC3E}">
        <p14:creationId xmlns:p14="http://schemas.microsoft.com/office/powerpoint/2010/main" val="1088068289"/>
      </p:ext>
    </p:extLst>
  </p:cSld>
  <p:clrMapOvr>
    <a:masterClrMapping/>
  </p:clrMapOvr>
  <p:transition spd="slow">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44390_g.jpg"/>
          <p:cNvPicPr>
            <a:picLocks noChangeAspect="1"/>
          </p:cNvPicPr>
          <p:nvPr/>
        </p:nvPicPr>
        <p:blipFill>
          <a:blip r:embed="rId2" cstate="print"/>
          <a:stretch>
            <a:fillRect/>
          </a:stretch>
        </p:blipFill>
        <p:spPr>
          <a:xfrm>
            <a:off x="0" y="0"/>
            <a:ext cx="12192000" cy="6858000"/>
          </a:xfrm>
          <a:prstGeom prst="rect">
            <a:avLst/>
          </a:prstGeom>
        </p:spPr>
      </p:pic>
      <p:sp>
        <p:nvSpPr>
          <p:cNvPr id="2" name="Заголовок 1"/>
          <p:cNvSpPr>
            <a:spLocks noGrp="1"/>
          </p:cNvSpPr>
          <p:nvPr>
            <p:ph type="title"/>
          </p:nvPr>
        </p:nvSpPr>
        <p:spPr>
          <a:xfrm>
            <a:off x="551384" y="-99392"/>
            <a:ext cx="10585176" cy="3744416"/>
          </a:xfrm>
        </p:spPr>
        <p:txBody>
          <a:bodyPr>
            <a:normAutofit fontScale="90000"/>
          </a:bodyPr>
          <a:lstStyle/>
          <a:p>
            <a:pPr algn="ctr"/>
            <a:r>
              <a:rPr lang="ru-RU" b="1" i="1" spc="50" dirty="0" smtClean="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a:r>
            <a:br>
              <a:rPr lang="ru-RU" b="1" i="1" spc="50" dirty="0" smtClean="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br>
            <a:r>
              <a:rPr lang="ru-RU" b="1" i="1" spc="50" dirty="0" smtClean="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Есть </a:t>
            </a:r>
            <a: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люди, добротой щедры,</a:t>
            </a:r>
            <a:r>
              <a:rPr lang="ru-RU"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a:r>
            <a:br>
              <a:rPr lang="ru-RU"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br>
            <a:r>
              <a:rPr lang="ru-RU" b="1" spc="50" dirty="0" smtClean="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a:t>
            </a:r>
            <a:r>
              <a:rPr lang="ru-RU" b="1" i="1" spc="50" dirty="0" smtClean="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И </a:t>
            </a:r>
            <a: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щедрость, без остатка отдавая,</a:t>
            </a:r>
            <a:r>
              <a:rPr lang="ru-RU"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a:r>
            <a:br>
              <a:rPr lang="ru-RU"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br>
            <a: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Горят, как маленькие, </a:t>
            </a:r>
            <a:b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br>
            <a: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яркие костры,</a:t>
            </a:r>
            <a:r>
              <a:rPr lang="ru-RU"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a:r>
            <a:br>
              <a:rPr lang="ru-RU" b="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br>
            <a: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Своим теплом людей </a:t>
            </a:r>
            <a:b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br>
            <a:r>
              <a:rPr lang="ru-RU" b="1" i="1" spc="50" dirty="0">
                <a:ln w="12700" cmpd="sng">
                  <a:no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всех согревая</a:t>
            </a:r>
            <a:r>
              <a:rPr lang="ru-RU" b="1" dirty="0" smtClean="0">
                <a:solidFill>
                  <a:schemeClr val="bg1"/>
                </a:solidFill>
                <a:effectLst>
                  <a:outerShdw blurRad="38100" dist="38100" dir="2700000" algn="tl">
                    <a:srgbClr val="000000">
                      <a:alpha val="43137"/>
                    </a:srgbClr>
                  </a:outerShdw>
                </a:effectLst>
              </a:rPr>
              <a:t/>
            </a:r>
            <a:br>
              <a:rPr lang="ru-RU" b="1" dirty="0" smtClean="0">
                <a:solidFill>
                  <a:schemeClr val="bg1"/>
                </a:solidFill>
                <a:effectLst>
                  <a:outerShdw blurRad="38100" dist="38100" dir="2700000" algn="tl">
                    <a:srgbClr val="000000">
                      <a:alpha val="43137"/>
                    </a:srgbClr>
                  </a:outerShdw>
                </a:effectLst>
              </a:rPr>
            </a:br>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7386886"/>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3071664" y="-27384"/>
            <a:ext cx="7153672" cy="936104"/>
          </a:xfrm>
        </p:spPr>
        <p:txBody>
          <a:bodyPr>
            <a:normAutofit/>
          </a:bodyPr>
          <a:lstStyle/>
          <a:p>
            <a:pPr algn="ctr"/>
            <a:r>
              <a:rPr lang="ru-RU" b="1" dirty="0">
                <a:solidFill>
                  <a:srgbClr val="002060"/>
                </a:solidFill>
                <a:effectLst>
                  <a:outerShdw blurRad="38100" dist="38100" dir="2700000" algn="tl">
                    <a:srgbClr val="000000">
                      <a:alpha val="43137"/>
                    </a:srgbClr>
                  </a:outerShdw>
                </a:effectLst>
              </a:rPr>
              <a:t>ВЫБОР ПРОФЕССИИ</a:t>
            </a:r>
            <a:endParaRPr lang="ru-RU" dirty="0"/>
          </a:p>
        </p:txBody>
      </p:sp>
      <p:sp>
        <p:nvSpPr>
          <p:cNvPr id="8" name="TextBox 7"/>
          <p:cNvSpPr txBox="1"/>
          <p:nvPr/>
        </p:nvSpPr>
        <p:spPr>
          <a:xfrm>
            <a:off x="2135560" y="836713"/>
            <a:ext cx="8964002" cy="3046988"/>
          </a:xfrm>
          <a:prstGeom prst="rect">
            <a:avLst/>
          </a:prstGeom>
          <a:noFill/>
        </p:spPr>
        <p:txBody>
          <a:bodyPr wrap="square" rtlCol="0">
            <a:spAutoFit/>
          </a:bodyPr>
          <a:lstStyle/>
          <a:p>
            <a:r>
              <a:rPr lang="ru-RU" sz="3200" b="1" dirty="0"/>
              <a:t> – это «второе рождение человека</a:t>
            </a:r>
            <a:r>
              <a:rPr lang="ru-RU" sz="3200" b="1" dirty="0" smtClean="0"/>
              <a:t>».</a:t>
            </a:r>
          </a:p>
          <a:p>
            <a:r>
              <a:rPr lang="ru-RU" sz="3200" b="1" dirty="0" smtClean="0"/>
              <a:t> </a:t>
            </a:r>
            <a:r>
              <a:rPr lang="ru-RU" sz="3200" b="1" dirty="0"/>
              <a:t>Ведь от того, насколько правильно выбран жизненный путь, зависит общественная ценность человека, его место среди других людей, удовлетворенность работой, физическое и психологическое здоровье, радость и счастье.</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786" y="1318798"/>
            <a:ext cx="6515100" cy="6858000"/>
          </a:xfrm>
          <a:prstGeom prst="rect">
            <a:avLst/>
          </a:prstGeom>
        </p:spPr>
      </p:pic>
    </p:spTree>
    <p:extLst>
      <p:ext uri="{BB962C8B-B14F-4D97-AF65-F5344CB8AC3E}">
        <p14:creationId xmlns:p14="http://schemas.microsoft.com/office/powerpoint/2010/main" val="3022417961"/>
      </p:ext>
    </p:extLst>
  </p:cSld>
  <p:clrMapOvr>
    <a:masterClrMapping/>
  </p:clrMapOvr>
  <p:transition spd="slow">
    <p:push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7328" y="836712"/>
            <a:ext cx="11953328" cy="6021288"/>
          </a:xfrm>
        </p:spPr>
        <p:txBody>
          <a:bodyPr>
            <a:noAutofit/>
          </a:bodyPr>
          <a:lstStyle/>
          <a:p>
            <a:pPr indent="541338"/>
            <a:r>
              <a:rPr lang="ru-RU" b="1" dirty="0">
                <a:solidFill>
                  <a:srgbClr val="002060"/>
                </a:solidFill>
              </a:rPr>
              <a:t>В современном обществе одной из наиболее консервативных социальных групп являются представители медицинской профессии. </a:t>
            </a:r>
            <a:r>
              <a:rPr lang="ru-RU" b="1" dirty="0" smtClean="0">
                <a:solidFill>
                  <a:srgbClr val="002060"/>
                </a:solidFill>
              </a:rPr>
              <a:t/>
            </a:r>
            <a:br>
              <a:rPr lang="ru-RU" b="1" dirty="0" smtClean="0">
                <a:solidFill>
                  <a:srgbClr val="002060"/>
                </a:solidFill>
              </a:rPr>
            </a:br>
            <a:r>
              <a:rPr lang="ru-RU" b="1" dirty="0" smtClean="0">
                <a:solidFill>
                  <a:srgbClr val="002060"/>
                </a:solidFill>
              </a:rPr>
              <a:t>И </a:t>
            </a:r>
            <a:r>
              <a:rPr lang="ru-RU" b="1" dirty="0">
                <a:solidFill>
                  <a:srgbClr val="002060"/>
                </a:solidFill>
              </a:rPr>
              <a:t>не зря: зачастую врачи считают </a:t>
            </a:r>
            <a:r>
              <a:rPr lang="ru-RU" b="1" dirty="0" smtClean="0">
                <a:solidFill>
                  <a:srgbClr val="002060"/>
                </a:solidFill>
              </a:rPr>
              <a:t>себя</a:t>
            </a:r>
            <a:br>
              <a:rPr lang="ru-RU" b="1" dirty="0" smtClean="0">
                <a:solidFill>
                  <a:srgbClr val="002060"/>
                </a:solidFill>
              </a:rPr>
            </a:br>
            <a:r>
              <a:rPr lang="ru-RU" b="1" dirty="0" smtClean="0">
                <a:solidFill>
                  <a:srgbClr val="002060"/>
                </a:solidFill>
              </a:rPr>
              <a:t>  отдельной </a:t>
            </a:r>
            <a:r>
              <a:rPr lang="ru-RU" b="1" dirty="0">
                <a:solidFill>
                  <a:srgbClr val="002060"/>
                </a:solidFill>
              </a:rPr>
              <a:t>«кастой», в которой ценится </a:t>
            </a:r>
            <a:r>
              <a:rPr lang="ru-RU" b="1" dirty="0" smtClean="0">
                <a:solidFill>
                  <a:srgbClr val="002060"/>
                </a:solidFill>
              </a:rPr>
              <a:t/>
            </a:r>
            <a:br>
              <a:rPr lang="ru-RU" b="1" dirty="0" smtClean="0">
                <a:solidFill>
                  <a:srgbClr val="002060"/>
                </a:solidFill>
              </a:rPr>
            </a:br>
            <a:r>
              <a:rPr lang="ru-RU" b="1" dirty="0" smtClean="0">
                <a:solidFill>
                  <a:srgbClr val="002060"/>
                </a:solidFill>
              </a:rPr>
              <a:t>линия </a:t>
            </a:r>
            <a:r>
              <a:rPr lang="ru-RU" b="1" dirty="0">
                <a:solidFill>
                  <a:srgbClr val="002060"/>
                </a:solidFill>
              </a:rPr>
              <a:t>преемственности, </a:t>
            </a:r>
            <a:r>
              <a:rPr lang="ru-RU" b="1" dirty="0" smtClean="0">
                <a:solidFill>
                  <a:srgbClr val="002060"/>
                </a:solidFill>
              </a:rPr>
              <a:t/>
            </a:r>
            <a:br>
              <a:rPr lang="ru-RU" b="1" dirty="0" smtClean="0">
                <a:solidFill>
                  <a:srgbClr val="002060"/>
                </a:solidFill>
              </a:rPr>
            </a:br>
            <a:r>
              <a:rPr lang="ru-RU" b="1" dirty="0" smtClean="0">
                <a:solidFill>
                  <a:srgbClr val="002060"/>
                </a:solidFill>
              </a:rPr>
              <a:t>  передача </a:t>
            </a:r>
            <a:r>
              <a:rPr lang="ru-RU" b="1" dirty="0">
                <a:solidFill>
                  <a:srgbClr val="002060"/>
                </a:solidFill>
              </a:rPr>
              <a:t>профессиональных </a:t>
            </a:r>
            <a:r>
              <a:rPr lang="ru-RU" b="1" dirty="0" smtClean="0">
                <a:solidFill>
                  <a:srgbClr val="002060"/>
                </a:solidFill>
              </a:rPr>
              <a:t>навыков</a:t>
            </a:r>
            <a:br>
              <a:rPr lang="ru-RU" b="1" dirty="0" smtClean="0">
                <a:solidFill>
                  <a:srgbClr val="002060"/>
                </a:solidFill>
              </a:rPr>
            </a:br>
            <a:r>
              <a:rPr lang="ru-RU" b="1" dirty="0" smtClean="0">
                <a:solidFill>
                  <a:srgbClr val="002060"/>
                </a:solidFill>
              </a:rPr>
              <a:t>и </a:t>
            </a:r>
            <a:r>
              <a:rPr lang="ru-RU" b="1" dirty="0">
                <a:solidFill>
                  <a:srgbClr val="002060"/>
                </a:solidFill>
              </a:rPr>
              <a:t>умений из поколения в поколение</a:t>
            </a:r>
            <a:r>
              <a:rPr lang="ru-RU" b="1" dirty="0" smtClean="0">
                <a:solidFill>
                  <a:srgbClr val="002060"/>
                </a:solidFill>
              </a:rPr>
              <a:t>.</a:t>
            </a:r>
            <a:r>
              <a:rPr lang="ru-RU" b="1" dirty="0">
                <a:solidFill>
                  <a:srgbClr val="002060"/>
                </a:solidFill>
              </a:rPr>
              <a:t/>
            </a:r>
            <a:br>
              <a:rPr lang="ru-RU" b="1" dirty="0">
                <a:solidFill>
                  <a:srgbClr val="002060"/>
                </a:solidFill>
              </a:rPr>
            </a:br>
            <a:endParaRPr lang="ru-RU" b="1" dirty="0">
              <a:solidFill>
                <a:srgbClr val="002060"/>
              </a:solidFill>
            </a:endParaRPr>
          </a:p>
        </p:txBody>
      </p:sp>
    </p:spTree>
    <p:extLst>
      <p:ext uri="{BB962C8B-B14F-4D97-AF65-F5344CB8AC3E}">
        <p14:creationId xmlns:p14="http://schemas.microsoft.com/office/powerpoint/2010/main" val="149744894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3352" y="260648"/>
            <a:ext cx="11521280" cy="6001643"/>
          </a:xfrm>
          <a:prstGeom prst="rect">
            <a:avLst/>
          </a:prstGeom>
        </p:spPr>
        <p:txBody>
          <a:bodyPr wrap="square">
            <a:spAutoFit/>
          </a:bodyPr>
          <a:lstStyle/>
          <a:p>
            <a:pPr indent="628650" algn="ctr"/>
            <a:r>
              <a:rPr lang="ru-RU" sz="4800" b="1" dirty="0">
                <a:ln w="17780" cmpd="sng">
                  <a:solidFill>
                    <a:srgbClr val="FFFFFF"/>
                  </a:solidFill>
                  <a:prstDash val="solid"/>
                  <a:miter lim="800000"/>
                </a:ln>
                <a:solidFill>
                  <a:srgbClr val="7030A0"/>
                </a:solidFill>
                <a:effectLst>
                  <a:outerShdw blurRad="50800" algn="tl" rotWithShape="0">
                    <a:srgbClr val="000000"/>
                  </a:outerShdw>
                </a:effectLst>
              </a:rPr>
              <a:t>Династия </a:t>
            </a:r>
            <a:r>
              <a:rPr lang="ru-RU" sz="4800" b="1" dirty="0" smtClean="0">
                <a:ln w="10541" cmpd="sng">
                  <a:solidFill>
                    <a:schemeClr val="accent1">
                      <a:shade val="88000"/>
                      <a:satMod val="110000"/>
                    </a:schemeClr>
                  </a:solidFill>
                  <a:prstDash val="solid"/>
                </a:ln>
                <a:solidFill>
                  <a:srgbClr val="7030A0"/>
                </a:solidFill>
              </a:rPr>
              <a:t>–</a:t>
            </a:r>
          </a:p>
          <a:p>
            <a:pPr indent="628650"/>
            <a:r>
              <a:rPr lang="ru-RU" sz="4800" b="1" dirty="0" smtClean="0">
                <a:ln w="10541" cmpd="sng">
                  <a:solidFill>
                    <a:schemeClr val="accent1">
                      <a:shade val="88000"/>
                      <a:satMod val="110000"/>
                    </a:schemeClr>
                  </a:solidFill>
                  <a:prstDash val="solid"/>
                </a:ln>
                <a:solidFill>
                  <a:srgbClr val="7030A0"/>
                </a:solidFill>
              </a:rPr>
              <a:t> </a:t>
            </a:r>
            <a:r>
              <a:rPr lang="ru-RU" sz="4800" b="1" dirty="0">
                <a:ln w="10541" cmpd="sng">
                  <a:solidFill>
                    <a:schemeClr val="accent1">
                      <a:shade val="88000"/>
                      <a:satMod val="110000"/>
                    </a:schemeClr>
                  </a:solidFill>
                  <a:prstDash val="solid"/>
                </a:ln>
                <a:solidFill>
                  <a:srgbClr val="7030A0"/>
                </a:solidFill>
              </a:rPr>
              <a:t>череда людей,  происходящих из одного рода, которые продолжают дела своих родителей, идут по их стопам. </a:t>
            </a:r>
            <a:r>
              <a:rPr lang="ru-RU" sz="4800" b="1" dirty="0" smtClean="0">
                <a:ln w="10541" cmpd="sng">
                  <a:solidFill>
                    <a:schemeClr val="accent1">
                      <a:shade val="88000"/>
                      <a:satMod val="110000"/>
                    </a:schemeClr>
                  </a:solidFill>
                  <a:prstDash val="solid"/>
                </a:ln>
                <a:solidFill>
                  <a:srgbClr val="7030A0"/>
                </a:solidFill>
              </a:rPr>
              <a:t>   </a:t>
            </a:r>
          </a:p>
          <a:p>
            <a:pPr indent="628650"/>
            <a:r>
              <a:rPr lang="ru-RU" sz="4800" b="1" dirty="0" smtClean="0">
                <a:ln w="10541" cmpd="sng">
                  <a:solidFill>
                    <a:schemeClr val="accent1">
                      <a:shade val="88000"/>
                      <a:satMod val="110000"/>
                    </a:schemeClr>
                  </a:solidFill>
                  <a:prstDash val="solid"/>
                </a:ln>
                <a:solidFill>
                  <a:srgbClr val="7030A0"/>
                </a:solidFill>
              </a:rPr>
              <a:t>Подчас </a:t>
            </a:r>
            <a:r>
              <a:rPr lang="ru-RU" sz="4800" b="1" dirty="0">
                <a:ln w="10541" cmpd="sng">
                  <a:solidFill>
                    <a:schemeClr val="accent1">
                      <a:shade val="88000"/>
                      <a:satMod val="110000"/>
                    </a:schemeClr>
                  </a:solidFill>
                  <a:prstDash val="solid"/>
                </a:ln>
                <a:solidFill>
                  <a:srgbClr val="7030A0"/>
                </a:solidFill>
              </a:rPr>
              <a:t>они выбирают одну дорогу в жизни, одну специальность, </a:t>
            </a:r>
            <a:r>
              <a:rPr lang="ru-RU" sz="4800" b="1" dirty="0" smtClean="0">
                <a:ln w="10541" cmpd="sng">
                  <a:solidFill>
                    <a:schemeClr val="accent1">
                      <a:shade val="88000"/>
                      <a:satMod val="110000"/>
                    </a:schemeClr>
                  </a:solidFill>
                  <a:prstDash val="solid"/>
                </a:ln>
                <a:solidFill>
                  <a:srgbClr val="7030A0"/>
                </a:solidFill>
              </a:rPr>
              <a:t>одно </a:t>
            </a:r>
            <a:r>
              <a:rPr lang="ru-RU" sz="4800" b="1" dirty="0">
                <a:ln w="10541" cmpd="sng">
                  <a:solidFill>
                    <a:schemeClr val="accent1">
                      <a:shade val="88000"/>
                      <a:satMod val="110000"/>
                    </a:schemeClr>
                  </a:solidFill>
                  <a:prstDash val="solid"/>
                </a:ln>
                <a:solidFill>
                  <a:srgbClr val="7030A0"/>
                </a:solidFill>
              </a:rPr>
              <a:t>и то же учебное заведение, где когда-то учились и работали члены их семьи.</a:t>
            </a:r>
            <a:endParaRPr lang="ru-RU" sz="4800" dirty="0">
              <a:solidFill>
                <a:srgbClr val="7030A0"/>
              </a:solidFill>
            </a:endParaRPr>
          </a:p>
        </p:txBody>
      </p:sp>
    </p:spTree>
    <p:extLst>
      <p:ext uri="{BB962C8B-B14F-4D97-AF65-F5344CB8AC3E}">
        <p14:creationId xmlns:p14="http://schemas.microsoft.com/office/powerpoint/2010/main" val="3597383198"/>
      </p:ext>
    </p:extLst>
  </p:cSld>
  <p:clrMapOvr>
    <a:masterClrMapping/>
  </p:clrMapOvr>
  <p:transition spd="slow">
    <p:push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96" y="0"/>
            <a:ext cx="12192000" cy="6858000"/>
          </a:xfrm>
          <a:prstGeom prst="rect">
            <a:avLst/>
          </a:prstGeom>
        </p:spPr>
      </p:pic>
      <p:pic>
        <p:nvPicPr>
          <p:cNvPr id="9" name="Рисунок 8" descr="4dmaaqE0Bw0.jp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20513371">
            <a:off x="642238" y="1250241"/>
            <a:ext cx="3519828" cy="4693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vl494j5RHxo.jpg"/>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821208">
            <a:off x="5082198" y="1421956"/>
            <a:ext cx="3471850" cy="462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0BFF2A8C63EF35F2B9D36AE16D5DECA26FF2FD927B149BCFA7^pimgpsh_fullsize_distr.jpg"/>
          <p:cNvPicPr>
            <a:picLocks noChangeAspect="1"/>
          </p:cNvPicPr>
          <p:nvPr/>
        </p:nvPicPr>
        <p:blipFill>
          <a:blip r:embed="rId7" cstate="print"/>
          <a:stretch>
            <a:fillRect/>
          </a:stretch>
        </p:blipFill>
        <p:spPr>
          <a:xfrm>
            <a:off x="8760297" y="44624"/>
            <a:ext cx="3446270" cy="2562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Заголовок 2"/>
          <p:cNvSpPr>
            <a:spLocks noGrp="1"/>
          </p:cNvSpPr>
          <p:nvPr>
            <p:ph type="title"/>
          </p:nvPr>
        </p:nvSpPr>
        <p:spPr>
          <a:xfrm>
            <a:off x="8727114" y="3933056"/>
            <a:ext cx="3431701" cy="1368152"/>
          </a:xfrm>
        </p:spPr>
        <p:txBody>
          <a:bodyPr>
            <a:normAutofit fontScale="90000"/>
          </a:bodyPr>
          <a:lstStyle/>
          <a:p>
            <a:pPr algn="l"/>
            <a:r>
              <a:rPr lang="ru-RU" dirty="0" smtClean="0"/>
              <a:t>Сестра- Пестова Виктория Юрьевна (врач)</a:t>
            </a:r>
            <a:endParaRPr lang="ru-RU" dirty="0"/>
          </a:p>
        </p:txBody>
      </p:sp>
    </p:spTree>
    <p:extLst>
      <p:ext uri="{BB962C8B-B14F-4D97-AF65-F5344CB8AC3E}">
        <p14:creationId xmlns:p14="http://schemas.microsoft.com/office/powerpoint/2010/main" val="2505650952"/>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3" name="Заголовок 1"/>
          <p:cNvSpPr>
            <a:spLocks noGrp="1"/>
          </p:cNvSpPr>
          <p:nvPr>
            <p:ph type="title"/>
          </p:nvPr>
        </p:nvSpPr>
        <p:spPr>
          <a:xfrm>
            <a:off x="1919288" y="44450"/>
            <a:ext cx="9649320" cy="909638"/>
          </a:xfrm>
        </p:spPr>
        <p:txBody>
          <a:bodyPr>
            <a:normAutofit fontScale="90000"/>
          </a:bodyPr>
          <a:lstStyle/>
          <a:p>
            <a:r>
              <a:rPr lang="ru-RU" sz="4100" b="1" dirty="0">
                <a:effectLst>
                  <a:outerShdw blurRad="38100" dist="38100" dir="2700000" algn="tl">
                    <a:srgbClr val="000000">
                      <a:alpha val="43137"/>
                    </a:srgbClr>
                  </a:outerShdw>
                </a:effectLst>
              </a:rPr>
              <a:t>Пестова Виктория </a:t>
            </a:r>
            <a:r>
              <a:rPr lang="ru-RU" sz="4100" b="1" dirty="0" smtClean="0">
                <a:effectLst>
                  <a:outerShdw blurRad="38100" dist="38100" dir="2700000" algn="tl">
                    <a:srgbClr val="000000">
                      <a:alpha val="43137"/>
                    </a:srgbClr>
                  </a:outerShdw>
                </a:effectLst>
              </a:rPr>
              <a:t>Юрьевна – </a:t>
            </a:r>
            <a:br>
              <a:rPr lang="ru-RU" sz="4100" b="1" dirty="0" smtClean="0">
                <a:effectLst>
                  <a:outerShdw blurRad="38100" dist="38100" dir="2700000" algn="tl">
                    <a:srgbClr val="000000">
                      <a:alpha val="43137"/>
                    </a:srgbClr>
                  </a:outerShdw>
                </a:effectLst>
              </a:rPr>
            </a:br>
            <a:r>
              <a:rPr lang="ru-RU" sz="4100" b="1" dirty="0">
                <a:effectLst>
                  <a:outerShdw blurRad="38100" dist="38100" dir="2700000" algn="tl">
                    <a:srgbClr val="000000">
                      <a:alpha val="43137"/>
                    </a:srgbClr>
                  </a:outerShdw>
                </a:effectLst>
              </a:rPr>
              <a:t> </a:t>
            </a:r>
            <a:r>
              <a:rPr lang="ru-RU" sz="4100" b="1" dirty="0" smtClean="0">
                <a:effectLst>
                  <a:outerShdw blurRad="38100" dist="38100" dir="2700000" algn="tl">
                    <a:srgbClr val="000000">
                      <a:alpha val="43137"/>
                    </a:srgbClr>
                  </a:outerShdw>
                </a:effectLst>
              </a:rPr>
              <a:t>                                </a:t>
            </a:r>
            <a:r>
              <a:rPr lang="ru-RU" sz="4100" b="1" dirty="0" smtClean="0">
                <a:effectLst>
                  <a:outerShdw blurRad="38100" dist="38100" dir="2700000" algn="tl">
                    <a:srgbClr val="000000">
                      <a:alpha val="43137"/>
                    </a:srgbClr>
                  </a:outerShdw>
                </a:effectLst>
              </a:rPr>
              <a:t>кандидат медицинских наук</a:t>
            </a:r>
            <a:endParaRPr lang="ru-RU" altLang="ru-RU" sz="4100" b="1" dirty="0">
              <a:effectLst>
                <a:outerShdw blurRad="38100" dist="38100" dir="2700000" algn="tl">
                  <a:srgbClr val="000000">
                    <a:alpha val="43137"/>
                  </a:srgbClr>
                </a:outerShdw>
              </a:effectLst>
            </a:endParaRPr>
          </a:p>
        </p:txBody>
      </p:sp>
      <p:pic>
        <p:nvPicPr>
          <p:cNvPr id="5" name="Рисунок 4" descr="^AA9541DC9906D460F8B86AD3EC93F56FDCEB0E158A918770B6^pimgpsh_fullsize_distr.jpg"/>
          <p:cNvPicPr>
            <a:picLocks noChangeAspect="1"/>
          </p:cNvPicPr>
          <p:nvPr/>
        </p:nvPicPr>
        <p:blipFill>
          <a:blip r:embed="rId3" cstate="print"/>
          <a:stretch>
            <a:fillRect/>
          </a:stretch>
        </p:blipFill>
        <p:spPr>
          <a:xfrm rot="20972872">
            <a:off x="2279592" y="1235140"/>
            <a:ext cx="3326674" cy="2495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4F053F21A00C4EAE0B54D5C237D477895EB104B160121B6477^pimgpsh_fullsize_distr.jpg"/>
          <p:cNvPicPr>
            <a:picLocks noChangeAspect="1"/>
          </p:cNvPicPr>
          <p:nvPr/>
        </p:nvPicPr>
        <p:blipFill>
          <a:blip r:embed="rId4" cstate="print"/>
          <a:stretch>
            <a:fillRect/>
          </a:stretch>
        </p:blipFill>
        <p:spPr>
          <a:xfrm rot="920836">
            <a:off x="8509621" y="1509957"/>
            <a:ext cx="3238128" cy="2428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0BFF2A8C63EF35F2B9D36AE16D5DECA26FF2FD927B149BCFA7^pimgpsh_fullsize_distr.jpg"/>
          <p:cNvPicPr>
            <a:picLocks noChangeAspect="1"/>
          </p:cNvPicPr>
          <p:nvPr/>
        </p:nvPicPr>
        <p:blipFill>
          <a:blip r:embed="rId5" cstate="print"/>
          <a:stretch>
            <a:fillRect/>
          </a:stretch>
        </p:blipFill>
        <p:spPr>
          <a:xfrm>
            <a:off x="4799856" y="3670440"/>
            <a:ext cx="3744416" cy="2784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2990628"/>
      </p:ext>
    </p:extLst>
  </p:cSld>
  <p:clrMapOvr>
    <a:masterClrMapping/>
  </p:clrMapOvr>
  <p:transition spd="slow">
    <p:push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75520" y="260648"/>
            <a:ext cx="10009112" cy="6264696"/>
          </a:xfrm>
        </p:spPr>
        <p:txBody>
          <a:bodyPr>
            <a:normAutofit/>
          </a:bodyPr>
          <a:lstStyle/>
          <a:p>
            <a:r>
              <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Главным личностным качеством, которым должен обладать настоящий врач, является любовь к людям, независимо от их социального или материального статуса. </a:t>
            </a:r>
            <a:r>
              <a:rPr lang="ru-RU" dirty="0" smtClean="0"/>
              <a:t/>
            </a:r>
            <a:br>
              <a:rPr lang="ru-RU" dirty="0" smtClean="0"/>
            </a:br>
            <a:endParaRPr lang="ru-RU" dirty="0"/>
          </a:p>
        </p:txBody>
      </p:sp>
      <p:sp>
        <p:nvSpPr>
          <p:cNvPr id="3" name="Подзаголовок 2"/>
          <p:cNvSpPr>
            <a:spLocks noGrp="1"/>
          </p:cNvSpPr>
          <p:nvPr>
            <p:ph type="subTitle" idx="1"/>
          </p:nvPr>
        </p:nvSpPr>
        <p:spPr>
          <a:xfrm flipV="1">
            <a:off x="14713296" y="6525344"/>
            <a:ext cx="539552" cy="72008"/>
          </a:xfrm>
        </p:spPr>
        <p:txBody>
          <a:bodyPr>
            <a:normAutofit fontScale="25000" lnSpcReduction="20000"/>
          </a:bodyPr>
          <a:lstStyle/>
          <a:p>
            <a:endParaRPr lang="ru-RU" dirty="0"/>
          </a:p>
        </p:txBody>
      </p:sp>
    </p:spTree>
    <p:extLst>
      <p:ext uri="{BB962C8B-B14F-4D97-AF65-F5344CB8AC3E}">
        <p14:creationId xmlns:p14="http://schemas.microsoft.com/office/powerpoint/2010/main" val="100684968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03513" y="0"/>
            <a:ext cx="10493786" cy="6120680"/>
          </a:xfrm>
          <a:ln>
            <a:solidFill>
              <a:schemeClr val="accent5">
                <a:lumMod val="60000"/>
                <a:lumOff val="40000"/>
              </a:schemeClr>
            </a:solidFill>
          </a:ln>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buNone/>
            </a:pPr>
            <a:endParaRPr lang="ru-RU" sz="12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lgn="ct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Каждый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будущий врач </a:t>
            </a:r>
            <a:endPar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дает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клятву </a:t>
            </a:r>
            <a:r>
              <a:rPr lang="ru-RU" sz="3600" b="1" cap="all"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Г</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иппократу.</a:t>
            </a:r>
            <a:b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ru-RU" sz="3600" b="1" cap="all"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Ч</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тобы стать специалистом </a:t>
            </a:r>
            <a:endPar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медицине, нужно пройти трудный </a:t>
            </a:r>
            <a:endPar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и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не легкий путь. </a:t>
            </a:r>
            <a:r>
              <a:rPr lang="ru-RU" sz="3600" b="1" cap="all"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едь весь путь </a:t>
            </a:r>
            <a:endPar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рождения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и становления врача занимает от 4 до 19 лет, но ответа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на</a:t>
            </a:r>
          </a:p>
          <a:p>
            <a:pP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вопрос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о том, сколько учиться на </a:t>
            </a:r>
            <a:endPar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врача</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нет, ведь настоящий врач </a:t>
            </a:r>
            <a:endPar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buNone/>
            </a:pP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учится </a:t>
            </a:r>
            <a:r>
              <a:rPr lang="ru-RU" sz="3600" b="1" cap="all" dirty="0" smtClean="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всю жизнь!</a:t>
            </a:r>
            <a:endParaRPr lang="ru-RU" sz="3600" b="1" dirty="0">
              <a:ln w="11430"/>
              <a:solidFill>
                <a:schemeClr val="accent5">
                  <a:lumMod val="50000"/>
                </a:schemeClr>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45771"/>
      </p:ext>
    </p:extLst>
  </p:cSld>
  <p:clrMapOvr>
    <a:masterClrMapping/>
  </p:clrMapOvr>
  <p:transition spd="slow">
    <p:push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423592" y="188641"/>
            <a:ext cx="7632848" cy="769441"/>
          </a:xfrm>
          <a:prstGeom prst="rect">
            <a:avLst/>
          </a:prstGeom>
          <a:noFill/>
        </p:spPr>
        <p:txBody>
          <a:bodyPr wrap="square" rtlCol="0">
            <a:spAutoFit/>
          </a:bodyPr>
          <a:lstStyle/>
          <a:p>
            <a:pPr algn="ctr"/>
            <a:r>
              <a:rPr lang="ru-RU" sz="4400" b="1" dirty="0">
                <a:solidFill>
                  <a:schemeClr val="tx2"/>
                </a:solidFill>
              </a:rPr>
              <a:t>ПРОФЕССИЯ МОЕЙ МЕЧТЫ</a:t>
            </a:r>
          </a:p>
        </p:txBody>
      </p:sp>
      <p:pic>
        <p:nvPicPr>
          <p:cNvPr id="5" name="Рисунок 4" descr="9shDzEat1Fw.jpg"/>
          <p:cNvPicPr>
            <a:picLocks noChangeAspect="1"/>
          </p:cNvPicPr>
          <p:nvPr/>
        </p:nvPicPr>
        <p:blipFill>
          <a:blip r:embed="rId3" cstate="print"/>
          <a:stretch>
            <a:fillRect/>
          </a:stretch>
        </p:blipFill>
        <p:spPr>
          <a:xfrm rot="20803965">
            <a:off x="1571202" y="1921924"/>
            <a:ext cx="2965340" cy="3532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2t_BwIEdEvY.jpg"/>
          <p:cNvPicPr>
            <a:picLocks noChangeAspect="1"/>
          </p:cNvPicPr>
          <p:nvPr/>
        </p:nvPicPr>
        <p:blipFill>
          <a:blip r:embed="rId4" cstate="print"/>
          <a:stretch>
            <a:fillRect/>
          </a:stretch>
        </p:blipFill>
        <p:spPr>
          <a:xfrm rot="882971">
            <a:off x="8601910" y="1845545"/>
            <a:ext cx="2909055" cy="3534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0527191eJys.jpg"/>
          <p:cNvPicPr>
            <a:picLocks noChangeAspect="1"/>
          </p:cNvPicPr>
          <p:nvPr/>
        </p:nvPicPr>
        <p:blipFill>
          <a:blip r:embed="rId5" cstate="print"/>
          <a:stretch>
            <a:fillRect/>
          </a:stretch>
        </p:blipFill>
        <p:spPr>
          <a:xfrm>
            <a:off x="5152731" y="2794059"/>
            <a:ext cx="3047956" cy="4063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0030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58850" y="0"/>
            <a:ext cx="11233150" cy="1341438"/>
          </a:xfrm>
        </p:spPr>
        <p:txBody>
          <a:bodyPr>
            <a:noAutofit/>
          </a:bodyPr>
          <a:lstStyle/>
          <a:p>
            <a:r>
              <a:rPr lang="ru-RU" sz="4000" b="1" dirty="0" smtClean="0">
                <a:latin typeface="Arial Black" pitchFamily="34" charset="0"/>
              </a:rPr>
              <a:t/>
            </a:r>
            <a:br>
              <a:rPr lang="ru-RU" sz="4000" b="1" dirty="0" smtClean="0">
                <a:latin typeface="Arial Black" pitchFamily="34" charset="0"/>
              </a:rPr>
            </a:br>
            <a:r>
              <a:rPr lang="ru-RU" sz="4000" b="1" dirty="0">
                <a:latin typeface="Arial Black" pitchFamily="34" charset="0"/>
              </a:rPr>
              <a:t/>
            </a:r>
            <a:br>
              <a:rPr lang="ru-RU" sz="4000" b="1" dirty="0">
                <a:latin typeface="Arial Black" pitchFamily="34" charset="0"/>
              </a:rPr>
            </a:br>
            <a:r>
              <a:rPr lang="ru-RU" sz="4000" b="1" dirty="0">
                <a:latin typeface="Arial Black" pitchFamily="34" charset="0"/>
              </a:rPr>
              <a:t/>
            </a:r>
            <a:br>
              <a:rPr lang="ru-RU" sz="4000" b="1" dirty="0">
                <a:latin typeface="Arial Black" pitchFamily="34" charset="0"/>
              </a:rPr>
            </a:br>
            <a:endParaRPr lang="ru-RU" sz="4000" b="1" dirty="0">
              <a:latin typeface="Arial Black" pitchFamily="34"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2729" t="32037" r="17884" b="19832"/>
          <a:stretch/>
        </p:blipFill>
        <p:spPr>
          <a:xfrm>
            <a:off x="7315417" y="3280429"/>
            <a:ext cx="4536504" cy="3312368"/>
          </a:xfrm>
          <a:prstGeom prst="rect">
            <a:avLst/>
          </a:prstGeom>
        </p:spPr>
      </p:pic>
      <p:sp>
        <p:nvSpPr>
          <p:cNvPr id="4" name="Прямоугольник 3"/>
          <p:cNvSpPr/>
          <p:nvPr/>
        </p:nvSpPr>
        <p:spPr>
          <a:xfrm>
            <a:off x="479424" y="347553"/>
            <a:ext cx="11377215" cy="2585323"/>
          </a:xfrm>
          <a:prstGeom prst="rect">
            <a:avLst/>
          </a:prstGeom>
        </p:spPr>
        <p:txBody>
          <a:bodyPr wrap="square">
            <a:spAutoFit/>
          </a:bodyPr>
          <a:lstStyle/>
          <a:p>
            <a:pPr algn="ctr"/>
            <a:r>
              <a:rPr lang="ru-RU" sz="5400" b="1" dirty="0">
                <a:latin typeface="Times New Roman" panose="02020603050405020304" pitchFamily="18" charset="0"/>
                <a:cs typeface="Times New Roman" panose="02020603050405020304" pitchFamily="18" charset="0"/>
              </a:rPr>
              <a:t>Узнали, что представляют собой</a:t>
            </a:r>
            <a:br>
              <a:rPr lang="ru-RU" sz="5400" b="1" dirty="0">
                <a:latin typeface="Times New Roman" panose="02020603050405020304" pitchFamily="18" charset="0"/>
                <a:cs typeface="Times New Roman" panose="02020603050405020304" pitchFamily="18" charset="0"/>
              </a:rPr>
            </a:br>
            <a:r>
              <a:rPr lang="ru-RU" sz="5400" b="1" dirty="0">
                <a:latin typeface="Times New Roman" panose="02020603050405020304" pitchFamily="18" charset="0"/>
                <a:cs typeface="Times New Roman" panose="02020603050405020304" pitchFamily="18" charset="0"/>
              </a:rPr>
              <a:t> типы, виды, модели, этапы карьеры</a:t>
            </a:r>
            <a:endParaRPr lang="ru-RU"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73556"/>
      </p:ext>
    </p:extLst>
  </p:cSld>
  <p:clrMapOvr>
    <a:masterClrMapping/>
  </p:clrMapOvr>
  <p:transition spd="slow">
    <p:push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3512" y="404664"/>
            <a:ext cx="10081120" cy="6453336"/>
          </a:xfrm>
        </p:spPr>
        <p:txBody>
          <a:bodyPr>
            <a:normAutofit/>
          </a:bodyPr>
          <a:lstStyle/>
          <a:p>
            <a:r>
              <a:rPr lang="ru-RU" dirty="0" smtClean="0"/>
              <a:t> В своей будущей карьере я планирую дойти до доктора медицинских наук. Для достижения своей цели я должна пройти долгий  и нелегкий путь. </a:t>
            </a:r>
            <a:endParaRPr lang="ru-RU" dirty="0"/>
          </a:p>
        </p:txBody>
      </p:sp>
    </p:spTree>
    <p:extLst>
      <p:ext uri="{BB962C8B-B14F-4D97-AF65-F5344CB8AC3E}">
        <p14:creationId xmlns:p14="http://schemas.microsoft.com/office/powerpoint/2010/main" val="3660986560"/>
      </p:ext>
    </p:extLst>
  </p:cSld>
  <p:clrMapOvr>
    <a:masterClrMapping/>
  </p:clrMapOvr>
  <p:transition spd="slow">
    <p:push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8305800" cy="6309320"/>
          </a:xfrm>
        </p:spPr>
        <p:txBody>
          <a:bodyPr>
            <a:normAutofit/>
          </a:bodyPr>
          <a:lstStyle/>
          <a:p>
            <a:r>
              <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Прямоугольник 2"/>
          <p:cNvSpPr/>
          <p:nvPr/>
        </p:nvSpPr>
        <p:spPr>
          <a:xfrm>
            <a:off x="2012660" y="6237312"/>
            <a:ext cx="8424936"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Ученица 9 класса</a:t>
            </a:r>
          </a:p>
        </p:txBody>
      </p:sp>
      <p:sp>
        <p:nvSpPr>
          <p:cNvPr id="4" name="Прямоугольник 3"/>
          <p:cNvSpPr/>
          <p:nvPr/>
        </p:nvSpPr>
        <p:spPr>
          <a:xfrm>
            <a:off x="2495600" y="5805264"/>
            <a:ext cx="7920880"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Ученица 10 класса</a:t>
            </a:r>
          </a:p>
        </p:txBody>
      </p:sp>
      <p:sp>
        <p:nvSpPr>
          <p:cNvPr id="5" name="Прямоугольник 4"/>
          <p:cNvSpPr/>
          <p:nvPr/>
        </p:nvSpPr>
        <p:spPr>
          <a:xfrm>
            <a:off x="2999656" y="5373216"/>
            <a:ext cx="7416824"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Ученица 11 класса</a:t>
            </a:r>
          </a:p>
        </p:txBody>
      </p:sp>
      <p:sp>
        <p:nvSpPr>
          <p:cNvPr id="6" name="Прямоугольник 5"/>
          <p:cNvSpPr/>
          <p:nvPr/>
        </p:nvSpPr>
        <p:spPr>
          <a:xfrm>
            <a:off x="3503712" y="4941168"/>
            <a:ext cx="6912768"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Студентка 1 курса</a:t>
            </a:r>
          </a:p>
        </p:txBody>
      </p:sp>
      <p:sp>
        <p:nvSpPr>
          <p:cNvPr id="8" name="Прямоугольник 7"/>
          <p:cNvSpPr/>
          <p:nvPr/>
        </p:nvSpPr>
        <p:spPr>
          <a:xfrm>
            <a:off x="4511824" y="4077072"/>
            <a:ext cx="5904656"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Студентка 3 курса</a:t>
            </a:r>
          </a:p>
        </p:txBody>
      </p:sp>
      <p:sp>
        <p:nvSpPr>
          <p:cNvPr id="9" name="Прямоугольник 8"/>
          <p:cNvSpPr/>
          <p:nvPr/>
        </p:nvSpPr>
        <p:spPr>
          <a:xfrm>
            <a:off x="5015880" y="3645024"/>
            <a:ext cx="5400600"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Студентка 4 курса</a:t>
            </a:r>
          </a:p>
        </p:txBody>
      </p:sp>
      <p:sp>
        <p:nvSpPr>
          <p:cNvPr id="10" name="Прямоугольник 9"/>
          <p:cNvSpPr/>
          <p:nvPr/>
        </p:nvSpPr>
        <p:spPr>
          <a:xfrm>
            <a:off x="5519936" y="3140968"/>
            <a:ext cx="4896544" cy="5040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Студентка 5 курса</a:t>
            </a:r>
          </a:p>
        </p:txBody>
      </p:sp>
      <p:sp>
        <p:nvSpPr>
          <p:cNvPr id="11" name="Прямоугольник 10"/>
          <p:cNvSpPr/>
          <p:nvPr/>
        </p:nvSpPr>
        <p:spPr>
          <a:xfrm>
            <a:off x="6023992" y="2708920"/>
            <a:ext cx="4392488"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Студентка 6 курса</a:t>
            </a:r>
          </a:p>
        </p:txBody>
      </p:sp>
      <p:sp>
        <p:nvSpPr>
          <p:cNvPr id="12" name="Прямоугольник 11"/>
          <p:cNvSpPr/>
          <p:nvPr/>
        </p:nvSpPr>
        <p:spPr>
          <a:xfrm>
            <a:off x="6456040" y="2276872"/>
            <a:ext cx="3960440"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bg1"/>
                </a:solidFill>
              </a:rPr>
              <a:t>Врач -интерн</a:t>
            </a:r>
            <a:endParaRPr lang="ru-RU" sz="2400" b="1" dirty="0">
              <a:solidFill>
                <a:schemeClr val="bg1"/>
              </a:solidFill>
            </a:endParaRPr>
          </a:p>
        </p:txBody>
      </p:sp>
      <p:sp>
        <p:nvSpPr>
          <p:cNvPr id="13" name="Прямоугольник 12"/>
          <p:cNvSpPr/>
          <p:nvPr/>
        </p:nvSpPr>
        <p:spPr>
          <a:xfrm rot="10800000" flipV="1">
            <a:off x="4079776" y="4509121"/>
            <a:ext cx="6336704" cy="4320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Студентка 2 курса</a:t>
            </a:r>
          </a:p>
        </p:txBody>
      </p:sp>
      <p:sp>
        <p:nvSpPr>
          <p:cNvPr id="14" name="Прямоугольник 13"/>
          <p:cNvSpPr/>
          <p:nvPr/>
        </p:nvSpPr>
        <p:spPr>
          <a:xfrm>
            <a:off x="2654152" y="332656"/>
            <a:ext cx="7632848" cy="936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solidFill>
                  <a:schemeClr val="tx1"/>
                </a:solidFill>
              </a:rPr>
              <a:t>Моя карьерная лестница</a:t>
            </a:r>
          </a:p>
        </p:txBody>
      </p:sp>
      <p:sp>
        <p:nvSpPr>
          <p:cNvPr id="15" name="Прямоугольник 14"/>
          <p:cNvSpPr/>
          <p:nvPr/>
        </p:nvSpPr>
        <p:spPr>
          <a:xfrm>
            <a:off x="6960096" y="1844824"/>
            <a:ext cx="3456384"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bg1"/>
                </a:solidFill>
              </a:rPr>
              <a:t> </a:t>
            </a:r>
            <a:r>
              <a:rPr lang="ru-RU" sz="2400" b="1" dirty="0" smtClean="0">
                <a:solidFill>
                  <a:schemeClr val="bg1"/>
                </a:solidFill>
              </a:rPr>
              <a:t>          Врач</a:t>
            </a:r>
            <a:endParaRPr lang="ru-RU" sz="2400" b="1" dirty="0">
              <a:solidFill>
                <a:schemeClr val="bg1"/>
              </a:solidFill>
            </a:endParaRPr>
          </a:p>
        </p:txBody>
      </p:sp>
    </p:spTree>
    <p:extLst>
      <p:ext uri="{BB962C8B-B14F-4D97-AF65-F5344CB8AC3E}">
        <p14:creationId xmlns:p14="http://schemas.microsoft.com/office/powerpoint/2010/main" val="925476579"/>
      </p:ext>
    </p:extLst>
  </p:cSld>
  <p:clrMapOvr>
    <a:masterClrMapping/>
  </p:clrMapOvr>
  <p:transition spd="slow">
    <p:push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983432" y="2146467"/>
            <a:ext cx="10801200" cy="3514781"/>
          </a:xfrm>
        </p:spPr>
        <p:txBody>
          <a:bodyPr>
            <a:noAutofit/>
            <a:scene3d>
              <a:camera prst="orthographicFront"/>
              <a:lightRig rig="threePt" dir="t"/>
            </a:scene3d>
            <a:sp3d extrusionH="57150">
              <a:bevelT w="38100" h="38100"/>
            </a:sp3d>
          </a:bodyPr>
          <a:lstStyle/>
          <a:p>
            <a:pPr algn="ctr">
              <a:buNone/>
            </a:pPr>
            <a:r>
              <a:rPr lang="ru-RU" sz="6000"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200025" dir="15000000" sy="30000" kx="-1800000" algn="bl" rotWithShape="0">
                    <a:prstClr val="black">
                      <a:alpha val="32000"/>
                    </a:prstClr>
                  </a:outerShdw>
                </a:effectLst>
              </a:rPr>
              <a:t>Вывод: </a:t>
            </a:r>
          </a:p>
          <a:p>
            <a:pPr algn="ctr">
              <a:buNone/>
            </a:pPr>
            <a:r>
              <a:rPr lang="ru-RU" sz="6000"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200025" dir="15000000" sy="30000" kx="-1800000" algn="bl" rotWithShape="0">
                    <a:prstClr val="black">
                      <a:alpha val="32000"/>
                    </a:prstClr>
                  </a:outerShdw>
                </a:effectLst>
              </a:rPr>
              <a:t> главное в мире профессий </a:t>
            </a:r>
            <a:r>
              <a:rPr lang="ru-RU" sz="6000" b="1"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200025" dir="15000000" sy="30000" kx="-1800000" algn="bl" rotWithShape="0">
                    <a:prstClr val="black">
                      <a:alpha val="32000"/>
                    </a:prstClr>
                  </a:outerShdw>
                </a:effectLst>
              </a:rPr>
              <a:t>– </a:t>
            </a:r>
            <a:endParaRPr lang="ru-RU" sz="6000"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200025" dir="15000000" sy="30000" kx="-1800000" algn="bl" rotWithShape="0">
                  <a:prstClr val="black">
                    <a:alpha val="32000"/>
                  </a:prstClr>
                </a:outerShdw>
              </a:effectLst>
            </a:endParaRPr>
          </a:p>
          <a:p>
            <a:pPr algn="ctr">
              <a:buNone/>
            </a:pPr>
            <a:r>
              <a:rPr lang="ru-RU" sz="6000"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200025" dir="15000000" sy="30000" kx="-1800000" algn="bl" rotWithShape="0">
                    <a:prstClr val="black">
                      <a:alpha val="32000"/>
                    </a:prstClr>
                  </a:outerShdw>
                </a:effectLst>
              </a:rPr>
              <a:t>сделать </a:t>
            </a:r>
            <a:r>
              <a:rPr lang="ru-RU" sz="6000" b="1"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200025" dir="15000000" sy="30000" kx="-1800000" algn="bl" rotWithShape="0">
                    <a:prstClr val="black">
                      <a:alpha val="32000"/>
                    </a:prstClr>
                  </a:outerShdw>
                </a:effectLst>
              </a:rPr>
              <a:t>правильный выбор!</a:t>
            </a:r>
            <a:endParaRPr lang="ru-RU" sz="6000" dirty="0">
              <a:ln w="10541" cmpd="sng">
                <a:solidFill>
                  <a:schemeClr val="tx1"/>
                </a:solidFill>
                <a:prstDash val="solid"/>
              </a:ln>
              <a:effectLst>
                <a:outerShdw blurRad="60007" dist="200025" dir="15000000" sy="30000" kx="-1800000" algn="bl" rotWithShape="0">
                  <a:prstClr val="black">
                    <a:alpha val="32000"/>
                  </a:prstClr>
                </a:outerShdw>
              </a:effectLst>
            </a:endParaRPr>
          </a:p>
        </p:txBody>
      </p:sp>
    </p:spTree>
    <p:extLst>
      <p:ext uri="{BB962C8B-B14F-4D97-AF65-F5344CB8AC3E}">
        <p14:creationId xmlns:p14="http://schemas.microsoft.com/office/powerpoint/2010/main" val="1259679423"/>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Ариша\Desktop\fI85Eup0e9k.jpg"/>
          <p:cNvPicPr>
            <a:picLocks noChangeAspect="1" noChangeArrowheads="1"/>
          </p:cNvPicPr>
          <p:nvPr/>
        </p:nvPicPr>
        <p:blipFill>
          <a:blip r:embed="rId2" cstate="print"/>
          <a:srcRect/>
          <a:stretch>
            <a:fillRect/>
          </a:stretch>
        </p:blipFill>
        <p:spPr bwMode="auto">
          <a:xfrm>
            <a:off x="1524000" y="0"/>
            <a:ext cx="9144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Заголовок 1"/>
          <p:cNvSpPr>
            <a:spLocks noGrp="1"/>
          </p:cNvSpPr>
          <p:nvPr>
            <p:ph type="title"/>
          </p:nvPr>
        </p:nvSpPr>
        <p:spPr/>
        <p:txBody>
          <a:bodyPr>
            <a:normAutofit fontScale="90000"/>
          </a:bodyPr>
          <a:lstStyle/>
          <a:p>
            <a:r>
              <a:rPr lang="ru-RU" dirty="0" smtClean="0">
                <a:solidFill>
                  <a:schemeClr val="bg1"/>
                </a:solidFill>
              </a:rPr>
              <a:t>Медицинский факультет </a:t>
            </a:r>
            <a:br>
              <a:rPr lang="ru-RU" dirty="0" smtClean="0">
                <a:solidFill>
                  <a:schemeClr val="bg1"/>
                </a:solidFill>
              </a:rPr>
            </a:br>
            <a:r>
              <a:rPr lang="ru-RU" dirty="0" smtClean="0">
                <a:solidFill>
                  <a:schemeClr val="bg1"/>
                </a:solidFill>
              </a:rPr>
              <a:t>ПГУ </a:t>
            </a:r>
            <a:r>
              <a:rPr lang="ru-RU" dirty="0" err="1" smtClean="0">
                <a:solidFill>
                  <a:schemeClr val="bg1"/>
                </a:solidFill>
              </a:rPr>
              <a:t>им.Т.Г</a:t>
            </a:r>
            <a:r>
              <a:rPr lang="ru-RU" dirty="0" smtClean="0">
                <a:solidFill>
                  <a:schemeClr val="bg1"/>
                </a:solidFill>
              </a:rPr>
              <a:t>. Шевченко </a:t>
            </a:r>
            <a:r>
              <a:rPr lang="ru-RU" dirty="0" err="1" smtClean="0">
                <a:solidFill>
                  <a:schemeClr val="bg1"/>
                </a:solidFill>
              </a:rPr>
              <a:t>г.Тирасполь</a:t>
            </a:r>
            <a:endParaRPr lang="ru-RU" dirty="0">
              <a:solidFill>
                <a:schemeClr val="bg1"/>
              </a:solidFill>
            </a:endParaRPr>
          </a:p>
        </p:txBody>
      </p:sp>
    </p:spTree>
    <p:extLst>
      <p:ext uri="{BB962C8B-B14F-4D97-AF65-F5344CB8AC3E}">
        <p14:creationId xmlns:p14="http://schemas.microsoft.com/office/powerpoint/2010/main" val="51594810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623392" y="260648"/>
            <a:ext cx="8823920" cy="729430"/>
          </a:xfrm>
          <a:prstGeom prst="rect">
            <a:avLst/>
          </a:prstGeom>
        </p:spPr>
        <p:txBody>
          <a:bodyPr wrap="square">
            <a:spAutoFit/>
          </a:bodyPr>
          <a:lstStyle/>
          <a:p>
            <a:pPr>
              <a:lnSpc>
                <a:spcPct val="115000"/>
              </a:lnSpc>
              <a:spcAft>
                <a:spcPts val="1000"/>
              </a:spcAft>
            </a:pPr>
            <a:r>
              <a:rPr lang="ru-RU" sz="3600" b="1" dirty="0" smtClean="0">
                <a:latin typeface="Arial Black" panose="020B0A04020102020204" pitchFamily="34" charset="0"/>
              </a:rPr>
              <a:t>3</a:t>
            </a:r>
            <a:r>
              <a:rPr lang="ru-RU" sz="3600" b="1" dirty="0">
                <a:latin typeface="Arial Black" pitchFamily="34" charset="0"/>
              </a:rPr>
              <a:t>. </a:t>
            </a:r>
            <a:r>
              <a:rPr lang="ru-RU" sz="3600" dirty="0">
                <a:latin typeface="Arial Black" pitchFamily="34" charset="0"/>
              </a:rPr>
              <a:t>Поставьте </a:t>
            </a:r>
            <a:r>
              <a:rPr lang="ru-RU" sz="3600" dirty="0" smtClean="0">
                <a:latin typeface="Arial Black" pitchFamily="34" charset="0"/>
              </a:rPr>
              <a:t>цели.</a:t>
            </a:r>
            <a:endParaRPr lang="ru-RU" sz="3600" dirty="0">
              <a:latin typeface="Arial Black" pitchFamily="34" charset="0"/>
            </a:endParaRPr>
          </a:p>
        </p:txBody>
      </p:sp>
      <p:pic>
        <p:nvPicPr>
          <p:cNvPr id="6" name="Picture 2" descr="C:\Users\user612\Desktop\Картинки\V-iM2fr3XV8.jpg"/>
          <p:cNvPicPr/>
          <p:nvPr/>
        </p:nvPicPr>
        <p:blipFill>
          <a:blip r:embed="rId2">
            <a:extLst>
              <a:ext uri="{28A0092B-C50C-407E-A947-70E740481C1C}">
                <a14:useLocalDpi xmlns:a14="http://schemas.microsoft.com/office/drawing/2010/main" val="0"/>
              </a:ext>
            </a:extLst>
          </a:blip>
          <a:srcRect/>
          <a:stretch>
            <a:fillRect/>
          </a:stretch>
        </p:blipFill>
        <p:spPr bwMode="auto">
          <a:xfrm>
            <a:off x="1740314" y="2420888"/>
            <a:ext cx="6875966" cy="38164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13208"/>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719736" y="4941168"/>
            <a:ext cx="4002236" cy="1384995"/>
          </a:xfrm>
          <a:prstGeom prst="rect">
            <a:avLst/>
          </a:prstGeom>
          <a:noFill/>
        </p:spPr>
        <p:txBody>
          <a:bodyPr wrap="square" rtlCol="0">
            <a:spAutoFit/>
          </a:bodyPr>
          <a:lstStyle/>
          <a:p>
            <a:pPr algn="ctr"/>
            <a:r>
              <a:rPr lang="ru-RU" sz="2800" b="1" dirty="0" smtClean="0">
                <a:solidFill>
                  <a:srgbClr val="002060"/>
                </a:solidFill>
                <a:latin typeface="Times New Roman" panose="02020603050405020304" pitchFamily="18" charset="0"/>
                <a:cs typeface="Times New Roman" panose="02020603050405020304" pitchFamily="18" charset="0"/>
              </a:rPr>
              <a:t>Проект в</a:t>
            </a:r>
            <a:r>
              <a:rPr lang="ru-RU" sz="2800" b="1" dirty="0" smtClean="0">
                <a:solidFill>
                  <a:srgbClr val="002060"/>
                </a:solidFill>
                <a:latin typeface="Times New Roman" panose="02020603050405020304" pitchFamily="18" charset="0"/>
                <a:cs typeface="Times New Roman" panose="02020603050405020304" pitchFamily="18" charset="0"/>
              </a:rPr>
              <a:t>ыполнил</a:t>
            </a:r>
            <a:r>
              <a:rPr lang="ru-RU" sz="2800" b="1" dirty="0">
                <a:solidFill>
                  <a:srgbClr val="002060"/>
                </a:solidFill>
                <a:latin typeface="Times New Roman" panose="02020603050405020304" pitchFamily="18" charset="0"/>
                <a:cs typeface="Times New Roman" panose="02020603050405020304" pitchFamily="18" charset="0"/>
              </a:rPr>
              <a:t>: </a:t>
            </a:r>
            <a:endParaRPr lang="ru-RU" sz="2800" b="1" dirty="0" smtClean="0">
              <a:solidFill>
                <a:srgbClr val="002060"/>
              </a:solidFill>
              <a:latin typeface="Times New Roman" panose="02020603050405020304" pitchFamily="18" charset="0"/>
              <a:cs typeface="Times New Roman" panose="02020603050405020304" pitchFamily="18" charset="0"/>
            </a:endParaRPr>
          </a:p>
          <a:p>
            <a:pPr algn="ctr"/>
            <a:r>
              <a:rPr lang="ru-RU" sz="2800" b="1" dirty="0" err="1" smtClean="0">
                <a:solidFill>
                  <a:srgbClr val="002060"/>
                </a:solidFill>
                <a:latin typeface="Times New Roman" panose="02020603050405020304" pitchFamily="18" charset="0"/>
                <a:cs typeface="Times New Roman" panose="02020603050405020304" pitchFamily="18" charset="0"/>
              </a:rPr>
              <a:t>Джеферов</a:t>
            </a:r>
            <a:r>
              <a:rPr lang="ru-RU" sz="2800" b="1" dirty="0" smtClean="0">
                <a:solidFill>
                  <a:srgbClr val="002060"/>
                </a:solidFill>
                <a:latin typeface="Times New Roman" panose="02020603050405020304" pitchFamily="18" charset="0"/>
                <a:cs typeface="Times New Roman" panose="02020603050405020304" pitchFamily="18" charset="0"/>
              </a:rPr>
              <a:t> Александр</a:t>
            </a:r>
            <a:r>
              <a:rPr lang="ru-RU" sz="2800" b="1" dirty="0">
                <a:solidFill>
                  <a:srgbClr val="002060"/>
                </a:solidFill>
                <a:latin typeface="Times New Roman" panose="02020603050405020304" pitchFamily="18" charset="0"/>
                <a:cs typeface="Times New Roman" panose="02020603050405020304" pitchFamily="18" charset="0"/>
              </a:rPr>
              <a:t/>
            </a:r>
            <a:br>
              <a:rPr lang="ru-RU" sz="2800" b="1" dirty="0">
                <a:solidFill>
                  <a:srgbClr val="002060"/>
                </a:solidFill>
                <a:latin typeface="Times New Roman" panose="02020603050405020304" pitchFamily="18" charset="0"/>
                <a:cs typeface="Times New Roman" panose="02020603050405020304" pitchFamily="18" charset="0"/>
              </a:rPr>
            </a:br>
            <a:endParaRPr lang="ru-RU" sz="2800" b="1" dirty="0">
              <a:solidFill>
                <a:srgbClr val="002060"/>
              </a:solidFill>
              <a:latin typeface="Times New Roman" panose="02020603050405020304" pitchFamily="18" charset="0"/>
              <a:cs typeface="Times New Roman" panose="02020603050405020304" pitchFamily="18" charset="0"/>
            </a:endParaRPr>
          </a:p>
        </p:txBody>
      </p:sp>
      <p:sp>
        <p:nvSpPr>
          <p:cNvPr id="5" name="Заголовок 4"/>
          <p:cNvSpPr>
            <a:spLocks noGrp="1"/>
          </p:cNvSpPr>
          <p:nvPr>
            <p:ph type="ctrTitle"/>
          </p:nvPr>
        </p:nvSpPr>
        <p:spPr>
          <a:xfrm>
            <a:off x="407368" y="332656"/>
            <a:ext cx="11521280" cy="2664296"/>
          </a:xfrm>
          <a:noFill/>
          <a:ln>
            <a:noFill/>
          </a:ln>
        </p:spPr>
        <p:style>
          <a:lnRef idx="0">
            <a:scrgbClr r="0" g="0" b="0"/>
          </a:lnRef>
          <a:fillRef idx="0">
            <a:scrgbClr r="0" g="0" b="0"/>
          </a:fillRef>
          <a:effectRef idx="0">
            <a:scrgbClr r="0" g="0" b="0"/>
          </a:effectRef>
          <a:fontRef idx="minor">
            <a:schemeClr val="dk1"/>
          </a:fontRef>
        </p:style>
        <p:txBody>
          <a:bodyPr>
            <a:noAutofit/>
          </a:bodyPr>
          <a:lstStyle/>
          <a:p>
            <a:pPr algn="ctr"/>
            <a:r>
              <a:rPr lang="ru-RU" sz="5400" b="1" cap="none" dirty="0">
                <a:ln w="13462">
                  <a:solidFill>
                    <a:schemeClr val="tx2">
                      <a:lumMod val="10000"/>
                    </a:schemeClr>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ВОЕННАЯ ДИНАСТИЯ </a:t>
            </a:r>
            <a:br>
              <a:rPr lang="ru-RU" sz="5400" b="1" cap="none" dirty="0">
                <a:ln w="13462">
                  <a:solidFill>
                    <a:schemeClr val="tx2">
                      <a:lumMod val="10000"/>
                    </a:schemeClr>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ru-RU" sz="5400" b="1" cap="none" dirty="0">
                <a:ln w="13462">
                  <a:solidFill>
                    <a:schemeClr val="tx2">
                      <a:lumMod val="10000"/>
                    </a:schemeClr>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В </a:t>
            </a:r>
            <a:br>
              <a:rPr lang="ru-RU" sz="5400" b="1" cap="none" dirty="0">
                <a:ln w="13462">
                  <a:solidFill>
                    <a:schemeClr val="tx2">
                      <a:lumMod val="10000"/>
                    </a:schemeClr>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br>
            <a:r>
              <a:rPr lang="ru-RU" sz="5400" b="1" cap="none" dirty="0">
                <a:ln w="13462">
                  <a:solidFill>
                    <a:schemeClr val="tx2">
                      <a:lumMod val="10000"/>
                    </a:schemeClr>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МОЕЙ СЕМЬЕ</a:t>
            </a:r>
          </a:p>
        </p:txBody>
      </p:sp>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l="13158" t="4478" r="10527"/>
          <a:stretch/>
        </p:blipFill>
        <p:spPr>
          <a:xfrm>
            <a:off x="8112224" y="1340768"/>
            <a:ext cx="4176464" cy="5502660"/>
          </a:xfrm>
          <a:prstGeom prst="rect">
            <a:avLst/>
          </a:prstGeom>
        </p:spPr>
      </p:pic>
    </p:spTree>
    <p:extLst>
      <p:ext uri="{BB962C8B-B14F-4D97-AF65-F5344CB8AC3E}">
        <p14:creationId xmlns:p14="http://schemas.microsoft.com/office/powerpoint/2010/main" val="137270760"/>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783635" y="0"/>
            <a:ext cx="6554867" cy="1340768"/>
          </a:xfrm>
        </p:spPr>
        <p:txBody>
          <a:bodyPr>
            <a:normAutofit fontScale="90000"/>
          </a:bodyPr>
          <a:lstStyle/>
          <a:p>
            <a:pPr algn="ctr"/>
            <a:r>
              <a:rPr lang="ru-RU" sz="5400" b="1" cap="none"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Цель </a:t>
            </a:r>
            <a:r>
              <a:rPr lang="ru-RU" sz="5400" b="1" cap="none"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проекта</a:t>
            </a:r>
            <a:br>
              <a:rPr lang="ru-RU" sz="5400" b="1" cap="none"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br>
            <a:endParaRPr lang="ru-RU" sz="5400" b="1" cap="none"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3388688" y="980728"/>
            <a:ext cx="8568952"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ru-RU" sz="3600" dirty="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Рассказать про </a:t>
            </a:r>
            <a:r>
              <a:rPr lang="ru-RU" sz="3600" dirty="0" smtClean="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семейную династию</a:t>
            </a:r>
          </a:p>
          <a:p>
            <a:pPr marL="285750" indent="-285750">
              <a:lnSpc>
                <a:spcPct val="150000"/>
              </a:lnSpc>
              <a:buFont typeface="Arial" panose="020B0604020202020204" pitchFamily="34" charset="0"/>
              <a:buChar char="•"/>
            </a:pPr>
            <a:r>
              <a:rPr lang="ru-RU" sz="3600" dirty="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Проследить связь поколений через </a:t>
            </a:r>
            <a:r>
              <a:rPr lang="ru-RU" sz="3600" dirty="0" smtClean="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профессию</a:t>
            </a:r>
            <a:endParaRPr lang="ru-RU" sz="3600" dirty="0">
              <a:ln>
                <a:solidFill>
                  <a:schemeClr val="bg1"/>
                </a:solidFill>
              </a:ln>
              <a:solidFill>
                <a:schemeClr val="tx2">
                  <a:lumMod val="10000"/>
                </a:schemeClr>
              </a:solidFill>
              <a:latin typeface="Arial Black" panose="020B0A0402010202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ru-RU" sz="3600" dirty="0" smtClean="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 </a:t>
            </a:r>
            <a:r>
              <a:rPr lang="ru-RU" sz="3600" dirty="0" smtClean="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М</a:t>
            </a:r>
            <a:r>
              <a:rPr lang="ru-RU" sz="3600" dirty="0" smtClean="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оя мечта - </a:t>
            </a:r>
            <a:r>
              <a:rPr lang="ru-RU" sz="3600" dirty="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стать </a:t>
            </a:r>
            <a:r>
              <a:rPr lang="ru-RU" sz="3600" dirty="0" smtClean="0">
                <a:ln>
                  <a:solidFill>
                    <a:schemeClr val="bg1"/>
                  </a:solidFill>
                </a:ln>
                <a:solidFill>
                  <a:schemeClr val="tx2">
                    <a:lumMod val="10000"/>
                  </a:schemeClr>
                </a:solidFill>
                <a:latin typeface="Arial Black" panose="020B0A04020102020204" pitchFamily="34" charset="0"/>
                <a:cs typeface="Times New Roman" panose="02020603050405020304" pitchFamily="18" charset="0"/>
              </a:rPr>
              <a:t>офицером</a:t>
            </a:r>
            <a:endParaRPr lang="ru-RU" sz="3600" dirty="0">
              <a:ln>
                <a:solidFill>
                  <a:schemeClr val="bg1"/>
                </a:solidFill>
              </a:ln>
              <a:solidFill>
                <a:schemeClr val="tx2">
                  <a:lumMod val="10000"/>
                </a:schemeClr>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486912770"/>
      </p:ext>
    </p:extLst>
  </p:cSld>
  <p:clrMapOvr>
    <a:masterClrMapping/>
  </p:clrMapOvr>
  <p:transition spd="slow">
    <p:push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rgbClr val="005C2A"/>
            </a:gs>
            <a:gs pos="25000">
              <a:srgbClr val="0070C0"/>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4299" y="2420888"/>
            <a:ext cx="6031093" cy="4248472"/>
          </a:xfrm>
        </p:spPr>
        <p:txBody>
          <a:bodyPr>
            <a:normAutofit/>
          </a:bodyPr>
          <a:lstStyle/>
          <a:p>
            <a:pPr indent="542925"/>
            <a:r>
              <a:rPr lang="ru-RU" sz="5400" cap="none"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Рано или поздно </a:t>
            </a:r>
            <a: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каждый </a:t>
            </a:r>
            <a: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задает </a:t>
            </a:r>
            <a:r>
              <a:rPr lang="ru-RU" sz="5400" cap="none"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себе вопрос, </a:t>
            </a:r>
            <a: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какую </a:t>
            </a:r>
            <a:r>
              <a:rPr lang="ru-RU" sz="5400" cap="none"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профессию </a:t>
            </a:r>
            <a:r>
              <a:rPr lang="ru-RU" sz="5400" cap="none" dirty="0" smtClean="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выбрать  ?</a:t>
            </a:r>
            <a:endParaRPr lang="ru-RU" sz="5400" cap="none"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074" name="Picture 2" descr="http://xn--80aab4adyw.xn--p1ai/wp-content/uploads/2014/08/ques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392" y="28952"/>
            <a:ext cx="5634203" cy="422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295756"/>
      </p:ext>
    </p:extLst>
  </p:cSld>
  <p:clrMapOvr>
    <a:masterClrMapping/>
  </p:clrMapOvr>
  <p:transition spd="slow">
    <p:push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atriotikus.ru/uploads/posts/2015-03/1426504657_16-03-2015-14-16-49.jp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19336" y="188640"/>
            <a:ext cx="11953328" cy="6489540"/>
          </a:xfrm>
          <a:prstGeom prst="rect">
            <a:avLst/>
          </a:prstGeom>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695400" y="4005064"/>
            <a:ext cx="11377264" cy="2376264"/>
          </a:xfrm>
          <a:effectLst>
            <a:glow rad="228600">
              <a:schemeClr val="accent2">
                <a:satMod val="175000"/>
                <a:alpha val="40000"/>
              </a:schemeClr>
            </a:glow>
          </a:effectLst>
          <a:scene3d>
            <a:camera prst="orthographicFront"/>
            <a:lightRig rig="threePt" dir="t"/>
          </a:scene3d>
          <a:sp3d>
            <a:bevelT/>
            <a:bevelB/>
          </a:sp3d>
        </p:spPr>
        <p:txBody>
          <a:bodyPr>
            <a:noAutofit/>
          </a:bodyPr>
          <a:lstStyle/>
          <a:p>
            <a:pPr algn="ctr"/>
            <a:r>
              <a:rPr lang="ru-RU" sz="8800" b="1" cap="none"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Franklin Gothic Demi Cond" panose="020B0706030402020204" pitchFamily="34" charset="0"/>
                <a:cs typeface="Times New Roman" panose="02020603050405020304" pitchFamily="18" charset="0"/>
              </a:rPr>
              <a:t>Есть такая профессия – Родину защищать</a:t>
            </a:r>
            <a:endParaRPr lang="ru-RU" sz="8800" b="1" cap="none"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Franklin Gothic Demi Cond" panose="020B0706030402020204" pitchFamily="34" charset="0"/>
              <a:cs typeface="Times New Roman" panose="02020603050405020304" pitchFamily="18" charset="0"/>
            </a:endParaRPr>
          </a:p>
        </p:txBody>
      </p:sp>
    </p:spTree>
    <p:extLst>
      <p:ext uri="{BB962C8B-B14F-4D97-AF65-F5344CB8AC3E}">
        <p14:creationId xmlns:p14="http://schemas.microsoft.com/office/powerpoint/2010/main" val="2815415693"/>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335360" y="0"/>
            <a:ext cx="11377264" cy="6597352"/>
          </a:xfrm>
        </p:spPr>
        <p:txBody>
          <a:bodyPr>
            <a:normAutofit fontScale="85000" lnSpcReduction="20000"/>
          </a:bodyPr>
          <a:lstStyle/>
          <a:p>
            <a:pPr algn="just"/>
            <a:r>
              <a:rPr lang="ru-RU" sz="3600" b="1" dirty="0"/>
              <a:t>Рано или поздно каждый задает себе вопрос, какую профессию выбрать. И хотя сегодня существует большое множество различных профессий, сделать правильный выбор бывает очень непросто. При выборе нужно учитывать множество факторов, что удается не всегда. Это происходит по разным причинам, как внутренним, так и внешним. Кто-то не может определить, какое занятие ему нравится больше всего, кто-то не обладает достаточной информацией о том, что делают люди той или иной профессии. Многие обращаются за советами к родителям, знакомым, друзьям. К сожалению, далеко не всегда советы других людей бывают правильными, потому что каждый человек видит окружающий мир </a:t>
            </a:r>
            <a:r>
              <a:rPr lang="ru-RU" sz="3600" b="1" dirty="0" smtClean="0"/>
              <a:t>               по-своему </a:t>
            </a:r>
            <a:r>
              <a:rPr lang="ru-RU" sz="3600" b="1" dirty="0"/>
              <a:t>и не может в полной мере учесть интересы и желания других. В итоге, сделав выбор в пользу той или иной профессии, часто через некоторое время человек начинает понимать, что это совсем не то, чем он хотел бы заниматься, на что хотел бы потратить свою жизнь.</a:t>
            </a:r>
          </a:p>
          <a:p>
            <a:pPr algn="just"/>
            <a:endParaRPr lang="ru-RU" b="1" dirty="0"/>
          </a:p>
        </p:txBody>
      </p:sp>
    </p:spTree>
    <p:extLst>
      <p:ext uri="{BB962C8B-B14F-4D97-AF65-F5344CB8AC3E}">
        <p14:creationId xmlns:p14="http://schemas.microsoft.com/office/powerpoint/2010/main" val="381126163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Рисунок 4" descr="Описание: 4445650">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6120" y="2651466"/>
            <a:ext cx="4896544" cy="4176464"/>
          </a:xfrm>
          <a:prstGeom prst="rect">
            <a:avLst/>
          </a:prstGeom>
          <a:noFill/>
          <a:ln>
            <a:noFill/>
          </a:ln>
        </p:spPr>
      </p:pic>
      <p:sp>
        <p:nvSpPr>
          <p:cNvPr id="3" name="Прямоугольник 2"/>
          <p:cNvSpPr/>
          <p:nvPr/>
        </p:nvSpPr>
        <p:spPr>
          <a:xfrm>
            <a:off x="1191108" y="2042264"/>
            <a:ext cx="7785212" cy="1569660"/>
          </a:xfrm>
          <a:prstGeom prst="rect">
            <a:avLst/>
          </a:prstGeom>
        </p:spPr>
        <p:txBody>
          <a:bodyPr wrap="square">
            <a:spAutoFit/>
          </a:bodyPr>
          <a:lstStyle/>
          <a:p>
            <a:r>
              <a:rPr lang="ru-RU" sz="3200" dirty="0">
                <a:solidFill>
                  <a:srgbClr val="00B050"/>
                </a:solidFill>
                <a:latin typeface="Arial Black" pitchFamily="34" charset="0"/>
              </a:rPr>
              <a:t>«Как Вам удобнее работать», </a:t>
            </a:r>
            <a:br>
              <a:rPr lang="ru-RU" sz="3200" dirty="0">
                <a:solidFill>
                  <a:srgbClr val="00B050"/>
                </a:solidFill>
                <a:latin typeface="Arial Black" pitchFamily="34" charset="0"/>
              </a:rPr>
            </a:br>
            <a:r>
              <a:rPr lang="ru-RU" sz="3200" dirty="0">
                <a:solidFill>
                  <a:srgbClr val="00B050"/>
                </a:solidFill>
                <a:latin typeface="Arial Black" pitchFamily="34" charset="0"/>
              </a:rPr>
              <a:t/>
            </a:r>
            <a:br>
              <a:rPr lang="ru-RU" sz="3200" dirty="0">
                <a:solidFill>
                  <a:srgbClr val="00B050"/>
                </a:solidFill>
                <a:latin typeface="Arial Black" pitchFamily="34" charset="0"/>
              </a:rPr>
            </a:br>
            <a:endParaRPr lang="ru-RU" sz="3200" dirty="0"/>
          </a:p>
        </p:txBody>
      </p:sp>
      <p:sp>
        <p:nvSpPr>
          <p:cNvPr id="4" name="Прямоугольник 3"/>
          <p:cNvSpPr/>
          <p:nvPr/>
        </p:nvSpPr>
        <p:spPr>
          <a:xfrm>
            <a:off x="1191108" y="3715197"/>
            <a:ext cx="5878532" cy="584775"/>
          </a:xfrm>
          <a:prstGeom prst="rect">
            <a:avLst/>
          </a:prstGeom>
        </p:spPr>
        <p:txBody>
          <a:bodyPr wrap="none">
            <a:spAutoFit/>
          </a:bodyPr>
          <a:lstStyle/>
          <a:p>
            <a:r>
              <a:rPr lang="ru-RU" sz="3200" dirty="0">
                <a:solidFill>
                  <a:srgbClr val="00B050"/>
                </a:solidFill>
                <a:latin typeface="Arial Black" pitchFamily="34" charset="0"/>
              </a:rPr>
              <a:t>«Найди себя на дереве»</a:t>
            </a:r>
            <a:endParaRPr lang="ru-RU" sz="3200" dirty="0"/>
          </a:p>
        </p:txBody>
      </p:sp>
      <p:sp>
        <p:nvSpPr>
          <p:cNvPr id="7" name="Прямоугольник 6"/>
          <p:cNvSpPr/>
          <p:nvPr/>
        </p:nvSpPr>
        <p:spPr>
          <a:xfrm>
            <a:off x="263352" y="0"/>
            <a:ext cx="11593288" cy="1754326"/>
          </a:xfrm>
          <a:prstGeom prst="rect">
            <a:avLst/>
          </a:prstGeom>
        </p:spPr>
        <p:txBody>
          <a:bodyPr wrap="square">
            <a:spAutoFit/>
          </a:bodyPr>
          <a:lstStyle/>
          <a:p>
            <a:pPr algn="ctr"/>
            <a:r>
              <a:rPr lang="ru-RU" sz="3600" b="1" i="1" dirty="0" smtClean="0">
                <a:latin typeface="Times New Roman" panose="02020603050405020304" pitchFamily="18" charset="0"/>
                <a:cs typeface="Times New Roman" panose="02020603050405020304" pitchFamily="18" charset="0"/>
              </a:rPr>
              <a:t>Чтобы </a:t>
            </a:r>
            <a:r>
              <a:rPr lang="ru-RU" sz="3600" b="1" i="1" dirty="0">
                <a:latin typeface="Times New Roman" panose="02020603050405020304" pitchFamily="18" charset="0"/>
                <a:cs typeface="Times New Roman" panose="02020603050405020304" pitchFamily="18" charset="0"/>
              </a:rPr>
              <a:t>лучше узнать </a:t>
            </a:r>
            <a:br>
              <a:rPr lang="ru-RU" sz="3600" b="1" i="1" dirty="0">
                <a:latin typeface="Times New Roman" panose="02020603050405020304" pitchFamily="18" charset="0"/>
                <a:cs typeface="Times New Roman" panose="02020603050405020304" pitchFamily="18" charset="0"/>
              </a:rPr>
            </a:br>
            <a:r>
              <a:rPr lang="ru-RU" sz="3600" b="1" i="1" dirty="0">
                <a:latin typeface="Times New Roman" panose="02020603050405020304" pitchFamily="18" charset="0"/>
                <a:cs typeface="Times New Roman" panose="02020603050405020304" pitchFamily="18" charset="0"/>
              </a:rPr>
              <a:t>себя и свои </a:t>
            </a:r>
            <a:r>
              <a:rPr lang="ru-RU" sz="3600" b="1" i="1" dirty="0" smtClean="0">
                <a:latin typeface="Times New Roman" panose="02020603050405020304" pitchFamily="18" charset="0"/>
                <a:cs typeface="Times New Roman" panose="02020603050405020304" pitchFamily="18" charset="0"/>
              </a:rPr>
              <a:t>возможности, как </a:t>
            </a:r>
            <a:r>
              <a:rPr lang="ru-RU" sz="3600" b="1" i="1" dirty="0">
                <a:latin typeface="Times New Roman" panose="02020603050405020304" pitchFamily="18" charset="0"/>
                <a:cs typeface="Times New Roman" panose="02020603050405020304" pitchFamily="18" charset="0"/>
              </a:rPr>
              <a:t>вам удобнее работать, </a:t>
            </a:r>
            <a:br>
              <a:rPr lang="ru-RU" sz="3600" b="1" i="1" dirty="0">
                <a:latin typeface="Times New Roman" panose="02020603050405020304" pitchFamily="18" charset="0"/>
                <a:cs typeface="Times New Roman" panose="02020603050405020304" pitchFamily="18" charset="0"/>
              </a:rPr>
            </a:br>
            <a:r>
              <a:rPr lang="ru-RU" sz="3600" b="1" i="1" dirty="0">
                <a:latin typeface="Times New Roman" panose="02020603050405020304" pitchFamily="18" charset="0"/>
                <a:cs typeface="Times New Roman" panose="02020603050405020304" pitchFamily="18" charset="0"/>
              </a:rPr>
              <a:t>мы провели тесты </a:t>
            </a:r>
          </a:p>
        </p:txBody>
      </p:sp>
    </p:spTree>
    <p:extLst>
      <p:ext uri="{BB962C8B-B14F-4D97-AF65-F5344CB8AC3E}">
        <p14:creationId xmlns:p14="http://schemas.microsoft.com/office/powerpoint/2010/main" val="254373556"/>
      </p:ext>
    </p:extLst>
  </p:cSld>
  <p:clrMapOvr>
    <a:masterClrMapping/>
  </p:clrMapOvr>
  <p:transition spd="slow">
    <p:push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91344" y="116632"/>
            <a:ext cx="11521280" cy="6552728"/>
          </a:xfrm>
        </p:spPr>
        <p:txBody>
          <a:bodyPr>
            <a:normAutofit fontScale="85000" lnSpcReduction="10000"/>
          </a:bodyPr>
          <a:lstStyle/>
          <a:p>
            <a:pPr algn="just"/>
            <a:r>
              <a:rPr lang="ru-RU" b="1" dirty="0"/>
              <a:t>Для </a:t>
            </a:r>
            <a:r>
              <a:rPr lang="ru-RU" b="1" dirty="0" smtClean="0"/>
              <a:t>того, </a:t>
            </a:r>
            <a:r>
              <a:rPr lang="ru-RU" b="1" dirty="0"/>
              <a:t>чтобы сделать правильный выбор в пользу определенной специальности, необходимо как можно больше узнать о том, чем занимаются люди различных профессий, какими навыками и способностями им необходимо обладать. Так же немаловажным является вопрос престижа той или иной работы. Следует обратить внимание на то, какие возможности для развития, как духовного, так и материального, предоставляет вам тот или иной вид деятельности. Для </a:t>
            </a:r>
            <a:r>
              <a:rPr lang="ru-RU" b="1" dirty="0" smtClean="0"/>
              <a:t>того, </a:t>
            </a:r>
            <a:r>
              <a:rPr lang="ru-RU" b="1" dirty="0"/>
              <a:t>чтобы разобраться во всех этих вопросах, необходимо учитывать и свои личностные особенности, темперамент, характер, интеллектуальные способности, </a:t>
            </a:r>
            <a:r>
              <a:rPr lang="ru-RU" b="1" dirty="0" smtClean="0"/>
              <a:t>здоровье и </a:t>
            </a:r>
            <a:r>
              <a:rPr lang="ru-RU" b="1" dirty="0"/>
              <a:t>многое другое.</a:t>
            </a:r>
          </a:p>
          <a:p>
            <a:pPr algn="just"/>
            <a:r>
              <a:rPr lang="ru-RU" b="1" dirty="0"/>
              <a:t>      Но даже если по каким-либо причинам не удалось вовремя определиться, чем вы хотите заниматься, не стоит впадать в отчаяние. В наше время всегда есть возможность получить другую профессию, даже </a:t>
            </a:r>
            <a:r>
              <a:rPr lang="ru-RU" b="1" dirty="0" smtClean="0"/>
              <a:t>если вы  </a:t>
            </a:r>
            <a:r>
              <a:rPr lang="ru-RU" b="1" dirty="0"/>
              <a:t>уже не в юном возрасте. С развитием технологий также совершенствуются методики обучения. Появляется большое количество различных курсов переподготовки очных, заочных, дистанционных. Если приложить усилия, всегда можно найти верный путь.                                                                                                  </a:t>
            </a:r>
          </a:p>
          <a:p>
            <a:pPr algn="just"/>
            <a:endParaRPr lang="ru-RU" b="1" dirty="0"/>
          </a:p>
        </p:txBody>
      </p:sp>
    </p:spTree>
    <p:extLst>
      <p:ext uri="{BB962C8B-B14F-4D97-AF65-F5344CB8AC3E}">
        <p14:creationId xmlns:p14="http://schemas.microsoft.com/office/powerpoint/2010/main" val="3384208119"/>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487488" y="260648"/>
            <a:ext cx="10081120" cy="7478970"/>
          </a:xfrm>
          <a:prstGeom prst="rect">
            <a:avLst/>
          </a:prstGeom>
          <a:noFill/>
        </p:spPr>
        <p:txBody>
          <a:bodyPr wrap="square">
            <a:spAutoFit/>
          </a:bodyPr>
          <a:lstStyle/>
          <a:p>
            <a:pPr marL="228600" algn="r">
              <a:lnSpc>
                <a:spcPct val="150000"/>
              </a:lnSpc>
            </a:pPr>
            <a:r>
              <a:rPr lang="ru-RU" sz="4000" dirty="0" smtClean="0">
                <a:latin typeface="Times New Roman" panose="02020603050405020304" pitchFamily="18" charset="0"/>
                <a:ea typeface="Calibri" panose="020F0502020204030204" pitchFamily="34" charset="0"/>
                <a:cs typeface="Times New Roman" panose="02020603050405020304" pitchFamily="18" charset="0"/>
              </a:rPr>
              <a:t>Мой прадедушка-</a:t>
            </a:r>
          </a:p>
          <a:p>
            <a:pPr marL="228600" algn="r">
              <a:lnSpc>
                <a:spcPct val="150000"/>
              </a:lnSpc>
            </a:pPr>
            <a:r>
              <a:rPr lang="ru-RU" sz="4000" b="1" dirty="0" err="1" smtClean="0">
                <a:latin typeface="Times New Roman" panose="02020603050405020304" pitchFamily="18" charset="0"/>
                <a:ea typeface="Calibri" panose="020F0502020204030204" pitchFamily="34" charset="0"/>
                <a:cs typeface="Times New Roman" panose="02020603050405020304" pitchFamily="18" charset="0"/>
              </a:rPr>
              <a:t>Пустомельник</a:t>
            </a:r>
            <a:r>
              <a:rPr lang="ru-RU" sz="4000" b="1" dirty="0" smtClean="0">
                <a:latin typeface="Times New Roman" panose="02020603050405020304" pitchFamily="18" charset="0"/>
                <a:ea typeface="Calibri" panose="020F0502020204030204" pitchFamily="34" charset="0"/>
                <a:cs typeface="Times New Roman" panose="02020603050405020304" pitchFamily="18" charset="0"/>
              </a:rPr>
              <a:t> </a:t>
            </a:r>
          </a:p>
          <a:p>
            <a:pPr marL="228600" algn="r">
              <a:lnSpc>
                <a:spcPct val="150000"/>
              </a:lnSpc>
            </a:pPr>
            <a:r>
              <a:rPr lang="ru-RU" sz="4000" b="1" dirty="0" smtClean="0">
                <a:latin typeface="Times New Roman" panose="02020603050405020304" pitchFamily="18" charset="0"/>
                <a:ea typeface="Calibri" panose="020F0502020204030204" pitchFamily="34" charset="0"/>
                <a:cs typeface="Times New Roman" panose="02020603050405020304" pitchFamily="18" charset="0"/>
              </a:rPr>
              <a:t>Владимир </a:t>
            </a:r>
            <a:r>
              <a:rPr lang="ru-RU" sz="4000" b="1" dirty="0" err="1" smtClean="0">
                <a:latin typeface="Times New Roman" panose="02020603050405020304" pitchFamily="18" charset="0"/>
                <a:ea typeface="Calibri" panose="020F0502020204030204" pitchFamily="34" charset="0"/>
                <a:cs typeface="Times New Roman" panose="02020603050405020304" pitchFamily="18" charset="0"/>
              </a:rPr>
              <a:t>Карпович</a:t>
            </a:r>
            <a:r>
              <a:rPr lang="ru-RU"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4000" dirty="0">
                <a:latin typeface="Times New Roman" panose="02020603050405020304" pitchFamily="18" charset="0"/>
                <a:ea typeface="Calibri" panose="020F0502020204030204" pitchFamily="34" charset="0"/>
                <a:cs typeface="Times New Roman" panose="02020603050405020304" pitchFamily="18" charset="0"/>
              </a:rPr>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4000" dirty="0" smtClean="0">
                <a:latin typeface="Times New Roman" panose="02020603050405020304" pitchFamily="18" charset="0"/>
                <a:ea typeface="Calibri" panose="020F0502020204030204" pitchFamily="34" charset="0"/>
                <a:cs typeface="Times New Roman" panose="02020603050405020304" pitchFamily="18" charset="0"/>
              </a:rPr>
              <a:t>прапорщик, </a:t>
            </a:r>
          </a:p>
          <a:p>
            <a:pPr marL="228600" algn="r">
              <a:lnSpc>
                <a:spcPct val="150000"/>
              </a:lnSpc>
            </a:pPr>
            <a:r>
              <a:rPr lang="ru-RU" sz="4000" dirty="0" smtClean="0">
                <a:latin typeface="Times New Roman" panose="02020603050405020304" pitchFamily="18" charset="0"/>
                <a:ea typeface="Calibri" panose="020F0502020204030204" pitchFamily="34" charset="0"/>
                <a:cs typeface="Times New Roman" panose="02020603050405020304" pitchFamily="18" charset="0"/>
              </a:rPr>
              <a:t>военный топограф </a:t>
            </a:r>
            <a:endParaRPr lang="ru-RU" sz="4000"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algn="r">
              <a:lnSpc>
                <a:spcPct val="150000"/>
              </a:lnSpc>
            </a:pPr>
            <a:r>
              <a:rPr lang="ru-RU" sz="4000" dirty="0">
                <a:latin typeface="Times New Roman" panose="02020603050405020304" pitchFamily="18" charset="0"/>
                <a:ea typeface="Calibri" panose="020F0502020204030204" pitchFamily="34" charset="0"/>
                <a:cs typeface="Times New Roman" panose="02020603050405020304" pitchFamily="18" charset="0"/>
              </a:rPr>
              <a:t>С</a:t>
            </a:r>
            <a:r>
              <a:rPr lang="ru-RU" sz="4000" dirty="0" smtClean="0">
                <a:latin typeface="Times New Roman" panose="02020603050405020304" pitchFamily="18" charset="0"/>
                <a:ea typeface="Calibri" panose="020F0502020204030204" pitchFamily="34" charset="0"/>
                <a:cs typeface="Times New Roman" panose="02020603050405020304" pitchFamily="18" charset="0"/>
              </a:rPr>
              <a:t>лужил  в ВС </a:t>
            </a:r>
            <a:r>
              <a:rPr lang="ru-RU" sz="4000" dirty="0" smtClean="0">
                <a:latin typeface="Times New Roman" panose="02020603050405020304" pitchFamily="18" charset="0"/>
                <a:ea typeface="Calibri" panose="020F0502020204030204" pitchFamily="34" charset="0"/>
                <a:cs typeface="Times New Roman" panose="02020603050405020304" pitchFamily="18" charset="0"/>
              </a:rPr>
              <a:t>СССР </a:t>
            </a:r>
          </a:p>
          <a:p>
            <a:pPr marL="228600" algn="r">
              <a:lnSpc>
                <a:spcPct val="150000"/>
              </a:lnSpc>
            </a:pPr>
            <a:r>
              <a:rPr lang="ru-RU" sz="4000" dirty="0" smtClean="0">
                <a:latin typeface="Times New Roman" panose="02020603050405020304" pitchFamily="18" charset="0"/>
                <a:ea typeface="Calibri" panose="020F0502020204030204" pitchFamily="34" charset="0"/>
                <a:cs typeface="Times New Roman" panose="02020603050405020304" pitchFamily="18" charset="0"/>
              </a:rPr>
              <a:t>с </a:t>
            </a:r>
            <a:r>
              <a:rPr lang="ru-RU" sz="4000" dirty="0">
                <a:latin typeface="Times New Roman" panose="02020603050405020304" pitchFamily="18" charset="0"/>
                <a:ea typeface="Calibri" panose="020F0502020204030204" pitchFamily="34" charset="0"/>
                <a:cs typeface="Times New Roman" panose="02020603050405020304" pitchFamily="18" charset="0"/>
              </a:rPr>
              <a:t>1960 – 1985 </a:t>
            </a:r>
            <a:r>
              <a:rPr lang="ru-RU" sz="4000" dirty="0" smtClean="0">
                <a:latin typeface="Times New Roman" panose="02020603050405020304" pitchFamily="18" charset="0"/>
                <a:ea typeface="Calibri" panose="020F0502020204030204" pitchFamily="34" charset="0"/>
                <a:cs typeface="Times New Roman" panose="02020603050405020304" pitchFamily="18" charset="0"/>
              </a:rPr>
              <a:t>г. </a:t>
            </a:r>
            <a:endParaRPr lang="ru-RU" sz="4000"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algn="r">
              <a:lnSpc>
                <a:spcPct val="150000"/>
              </a:lnSpc>
              <a:spcAft>
                <a:spcPts val="800"/>
              </a:spcAft>
            </a:pPr>
            <a:r>
              <a:rPr lang="ru-RU" sz="40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8" name="Picture 4" descr="http://russiamilitaria.ru/uploads/post-7486-1420109102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260648"/>
            <a:ext cx="5942183" cy="425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28821"/>
      </p:ext>
    </p:extLst>
  </p:cSld>
  <p:clrMapOvr>
    <a:masterClrMapping/>
  </p:clrMapOvr>
  <p:transition spd="slow">
    <p:push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7" name="TextBox 6"/>
          <p:cNvSpPr txBox="1"/>
          <p:nvPr/>
        </p:nvSpPr>
        <p:spPr>
          <a:xfrm>
            <a:off x="4295800" y="2930995"/>
            <a:ext cx="9135219" cy="3970318"/>
          </a:xfrm>
          <a:prstGeom prst="rect">
            <a:avLst/>
          </a:prstGeom>
          <a:noFill/>
          <a:ln>
            <a:noFill/>
          </a:ln>
        </p:spPr>
        <p:txBody>
          <a:bodyPr wrap="square" rtlCol="0">
            <a:spAutoFit/>
          </a:bodyPr>
          <a:lstStyle/>
          <a:p>
            <a:pPr lvl="0">
              <a:lnSpc>
                <a:spcPct val="150000"/>
              </a:lnSpc>
            </a:pPr>
            <a:r>
              <a:rPr lang="ru-RU" sz="2800" dirty="0" smtClean="0">
                <a:latin typeface="Times New Roman" panose="02020603050405020304" pitchFamily="18" charset="0"/>
                <a:cs typeface="Times New Roman" panose="02020603050405020304" pitchFamily="18" charset="0"/>
              </a:rPr>
              <a:t> </a:t>
            </a:r>
            <a:r>
              <a:rPr lang="ru-RU" sz="2800" b="1" dirty="0" smtClean="0">
                <a:latin typeface="Times New Roman" panose="02020603050405020304" pitchFamily="18" charset="0"/>
                <a:cs typeface="Times New Roman" panose="02020603050405020304" pitchFamily="18" charset="0"/>
              </a:rPr>
              <a:t>Награды:</a:t>
            </a:r>
            <a:endParaRPr lang="ru-RU" sz="2800" b="1" dirty="0">
              <a:latin typeface="Times New Roman" panose="02020603050405020304" pitchFamily="18" charset="0"/>
              <a:cs typeface="Times New Roman" panose="02020603050405020304" pitchFamily="18" charset="0"/>
            </a:endParaRPr>
          </a:p>
          <a:p>
            <a:pPr marL="800100" lvl="0" indent="-342900">
              <a:lnSpc>
                <a:spcPct val="150000"/>
              </a:lnSpc>
              <a:buFont typeface="Arial" panose="020B0604020202020204" pitchFamily="34" charset="0"/>
              <a:buChar char="•"/>
            </a:pPr>
            <a:r>
              <a:rPr lang="ru-RU" sz="2800" b="1" dirty="0">
                <a:latin typeface="Times New Roman" panose="02020603050405020304" pitchFamily="18" charset="0"/>
                <a:cs typeface="Times New Roman" panose="02020603050405020304" pitchFamily="18" charset="0"/>
              </a:rPr>
              <a:t>Медаль за 10 лет безупречной службы</a:t>
            </a:r>
          </a:p>
          <a:p>
            <a:pPr marL="800100" lvl="0" indent="-342900">
              <a:lnSpc>
                <a:spcPct val="150000"/>
              </a:lnSpc>
              <a:buFont typeface="Arial" panose="020B0604020202020204" pitchFamily="34" charset="0"/>
              <a:buChar char="•"/>
            </a:pPr>
            <a:r>
              <a:rPr lang="ru-RU" sz="2800" b="1" dirty="0">
                <a:latin typeface="Times New Roman" panose="02020603050405020304" pitchFamily="18" charset="0"/>
                <a:cs typeface="Times New Roman" panose="02020603050405020304" pitchFamily="18" charset="0"/>
              </a:rPr>
              <a:t>Медаль за 15 лет безупречной службы</a:t>
            </a:r>
          </a:p>
          <a:p>
            <a:pPr marL="800100" lvl="0" indent="-342900">
              <a:lnSpc>
                <a:spcPct val="150000"/>
              </a:lnSpc>
              <a:buFont typeface="Arial" panose="020B0604020202020204" pitchFamily="34" charset="0"/>
              <a:buChar char="•"/>
            </a:pPr>
            <a:r>
              <a:rPr lang="ru-RU" sz="2800" b="1" dirty="0">
                <a:latin typeface="Times New Roman" panose="02020603050405020304" pitchFamily="18" charset="0"/>
                <a:cs typeface="Times New Roman" panose="02020603050405020304" pitchFamily="18" charset="0"/>
              </a:rPr>
              <a:t>Медаль за 20 лет безупречной службы</a:t>
            </a:r>
          </a:p>
          <a:p>
            <a:pPr marL="800100" lvl="0" indent="-342900">
              <a:lnSpc>
                <a:spcPct val="150000"/>
              </a:lnSpc>
              <a:buFont typeface="Arial" panose="020B0604020202020204" pitchFamily="34" charset="0"/>
              <a:buChar char="•"/>
            </a:pPr>
            <a:r>
              <a:rPr lang="ru-RU" sz="2800" b="1" dirty="0">
                <a:latin typeface="Times New Roman" panose="02020603050405020304" pitchFamily="18" charset="0"/>
                <a:cs typeface="Times New Roman" panose="02020603050405020304" pitchFamily="18" charset="0"/>
              </a:rPr>
              <a:t>8 грамот за отличную службу</a:t>
            </a:r>
          </a:p>
          <a:p>
            <a:pPr marL="800100" lvl="0" indent="-342900">
              <a:lnSpc>
                <a:spcPct val="150000"/>
              </a:lnSpc>
              <a:buFont typeface="Arial" panose="020B0604020202020204" pitchFamily="34" charset="0"/>
              <a:buChar char="•"/>
            </a:pPr>
            <a:r>
              <a:rPr lang="ru-RU" sz="2800" b="1" dirty="0">
                <a:latin typeface="Times New Roman" panose="02020603050405020304" pitchFamily="18" charset="0"/>
                <a:cs typeface="Times New Roman" panose="02020603050405020304" pitchFamily="18" charset="0"/>
              </a:rPr>
              <a:t>5 </a:t>
            </a:r>
            <a:r>
              <a:rPr lang="ru-RU" sz="2800" b="1" dirty="0" smtClean="0">
                <a:latin typeface="Times New Roman" panose="02020603050405020304" pitchFamily="18" charset="0"/>
                <a:cs typeface="Times New Roman" panose="02020603050405020304" pitchFamily="18" charset="0"/>
              </a:rPr>
              <a:t>благодарственных  </a:t>
            </a:r>
            <a:r>
              <a:rPr lang="ru-RU" sz="2800" b="1" dirty="0">
                <a:latin typeface="Times New Roman" panose="02020603050405020304" pitchFamily="18" charset="0"/>
                <a:cs typeface="Times New Roman" panose="02020603050405020304" pitchFamily="18" charset="0"/>
              </a:rPr>
              <a:t>писем</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575720" y="116632"/>
            <a:ext cx="8424936" cy="3477875"/>
          </a:xfrm>
          <a:prstGeom prst="rect">
            <a:avLst/>
          </a:prstGeom>
          <a:noFill/>
        </p:spPr>
        <p:txBody>
          <a:bodyPr wrap="square" rtlCol="0">
            <a:spAutoFit/>
          </a:bodyPr>
          <a:lstStyle/>
          <a:p>
            <a:pPr algn="ctr"/>
            <a:r>
              <a:rPr lang="ru-RU" sz="3600" dirty="0" smtClean="0">
                <a:latin typeface="Times New Roman" panose="02020603050405020304" pitchFamily="18" charset="0"/>
                <a:cs typeface="Times New Roman" panose="02020603050405020304" pitchFamily="18" charset="0"/>
              </a:rPr>
              <a:t>Мой дедушка –</a:t>
            </a:r>
          </a:p>
          <a:p>
            <a:pPr algn="ctr"/>
            <a:r>
              <a:rPr lang="ru-RU" sz="3600" dirty="0" smtClean="0">
                <a:latin typeface="Times New Roman" panose="02020603050405020304" pitchFamily="18" charset="0"/>
                <a:cs typeface="Times New Roman" panose="02020603050405020304" pitchFamily="18" charset="0"/>
              </a:rPr>
              <a:t> </a:t>
            </a:r>
            <a:r>
              <a:rPr lang="ru-RU" sz="4000" b="1" dirty="0" err="1" smtClean="0">
                <a:latin typeface="Times New Roman" panose="02020603050405020304" pitchFamily="18" charset="0"/>
                <a:cs typeface="Times New Roman" panose="02020603050405020304" pitchFamily="18" charset="0"/>
              </a:rPr>
              <a:t>Ганган</a:t>
            </a:r>
            <a:r>
              <a:rPr lang="ru-RU" sz="4000" b="1" dirty="0" smtClean="0">
                <a:latin typeface="Times New Roman" panose="02020603050405020304" pitchFamily="18" charset="0"/>
                <a:cs typeface="Times New Roman" panose="02020603050405020304" pitchFamily="18" charset="0"/>
              </a:rPr>
              <a:t> </a:t>
            </a:r>
            <a:r>
              <a:rPr lang="ru-RU" sz="4000" b="1" dirty="0">
                <a:latin typeface="Times New Roman" panose="02020603050405020304" pitchFamily="18" charset="0"/>
                <a:cs typeface="Times New Roman" panose="02020603050405020304" pitchFamily="18" charset="0"/>
              </a:rPr>
              <a:t>Григорий Иванович </a:t>
            </a:r>
            <a:r>
              <a:rPr lang="ru-RU" sz="3600" dirty="0" smtClean="0">
                <a:latin typeface="Times New Roman" panose="02020603050405020304" pitchFamily="18" charset="0"/>
                <a:cs typeface="Times New Roman" panose="02020603050405020304" pitchFamily="18" charset="0"/>
              </a:rPr>
              <a:t>–</a:t>
            </a:r>
          </a:p>
          <a:p>
            <a:pPr algn="ctr"/>
            <a:r>
              <a:rPr lang="ru-RU" sz="3600" dirty="0" smtClean="0">
                <a:latin typeface="Times New Roman" panose="02020603050405020304" pitchFamily="18" charset="0"/>
                <a:cs typeface="Times New Roman" panose="02020603050405020304" pitchFamily="18" charset="0"/>
              </a:rPr>
              <a:t> старший </a:t>
            </a:r>
            <a:r>
              <a:rPr lang="ru-RU" sz="3600" dirty="0" smtClean="0">
                <a:latin typeface="Times New Roman" panose="02020603050405020304" pitchFamily="18" charset="0"/>
                <a:cs typeface="Times New Roman" panose="02020603050405020304" pitchFamily="18" charset="0"/>
              </a:rPr>
              <a:t>прапорщик</a:t>
            </a:r>
            <a:r>
              <a:rPr lang="ru-RU" sz="3600" dirty="0" smtClean="0">
                <a:latin typeface="Times New Roman" panose="02020603050405020304" pitchFamily="18" charset="0"/>
                <a:cs typeface="Times New Roman" panose="02020603050405020304" pitchFamily="18" charset="0"/>
              </a:rPr>
              <a:t>, </a:t>
            </a:r>
          </a:p>
          <a:p>
            <a:pPr algn="ctr"/>
            <a:r>
              <a:rPr lang="ru-RU" sz="3600" dirty="0" smtClean="0">
                <a:latin typeface="Times New Roman" panose="02020603050405020304" pitchFamily="18" charset="0"/>
                <a:cs typeface="Times New Roman" panose="02020603050405020304" pitchFamily="18" charset="0"/>
              </a:rPr>
              <a:t>должность –авиационный техник</a:t>
            </a:r>
            <a:r>
              <a:rPr lang="ru-RU" sz="3600" dirty="0" smtClean="0">
                <a:latin typeface="Times New Roman" panose="02020603050405020304" pitchFamily="18" charset="0"/>
                <a:cs typeface="Times New Roman" panose="02020603050405020304" pitchFamily="18" charset="0"/>
              </a:rPr>
              <a:t>  </a:t>
            </a:r>
            <a:endParaRPr lang="ru-RU" sz="3600" dirty="0" smtClean="0">
              <a:latin typeface="Times New Roman" panose="02020603050405020304" pitchFamily="18" charset="0"/>
              <a:cs typeface="Times New Roman" panose="02020603050405020304" pitchFamily="18" charset="0"/>
            </a:endParaRPr>
          </a:p>
          <a:p>
            <a:pPr algn="ctr"/>
            <a:r>
              <a:rPr lang="ru-RU" sz="3600" dirty="0" smtClean="0">
                <a:latin typeface="Times New Roman" panose="02020603050405020304" pitchFamily="18" charset="0"/>
                <a:cs typeface="Times New Roman" panose="02020603050405020304" pitchFamily="18" charset="0"/>
              </a:rPr>
              <a:t>Служил </a:t>
            </a:r>
            <a:r>
              <a:rPr lang="ru-RU" sz="3600" dirty="0">
                <a:latin typeface="Times New Roman" panose="02020603050405020304" pitchFamily="18" charset="0"/>
                <a:cs typeface="Times New Roman" panose="02020603050405020304" pitchFamily="18" charset="0"/>
              </a:rPr>
              <a:t>в ГДР с 1981-1986 </a:t>
            </a:r>
            <a:r>
              <a:rPr lang="ru-RU" sz="3600" dirty="0" smtClean="0">
                <a:latin typeface="Times New Roman" panose="02020603050405020304" pitchFamily="18" charset="0"/>
                <a:cs typeface="Times New Roman" panose="02020603050405020304" pitchFamily="18" charset="0"/>
              </a:rPr>
              <a:t>год.</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66453" y="55404"/>
            <a:ext cx="3381470" cy="4864570"/>
          </a:xfrm>
          <a:prstGeom prst="rect">
            <a:avLst/>
          </a:prstGeom>
        </p:spPr>
      </p:pic>
    </p:spTree>
    <p:extLst>
      <p:ext uri="{BB962C8B-B14F-4D97-AF65-F5344CB8AC3E}">
        <p14:creationId xmlns:p14="http://schemas.microsoft.com/office/powerpoint/2010/main" val="2960078590"/>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449" t="21274" r="16326" b="11865"/>
          <a:stretch/>
        </p:blipFill>
        <p:spPr>
          <a:xfrm>
            <a:off x="18728" y="69009"/>
            <a:ext cx="4516865" cy="3312368"/>
          </a:xfrm>
        </p:spPr>
      </p:pic>
      <p:sp>
        <p:nvSpPr>
          <p:cNvPr id="2" name="Заголовок 1"/>
          <p:cNvSpPr>
            <a:spLocks noGrp="1"/>
          </p:cNvSpPr>
          <p:nvPr>
            <p:ph type="title"/>
          </p:nvPr>
        </p:nvSpPr>
        <p:spPr>
          <a:xfrm>
            <a:off x="4107573" y="61865"/>
            <a:ext cx="8117265" cy="2376264"/>
          </a:xfrm>
        </p:spPr>
        <p:txBody>
          <a:bodyPr>
            <a:noAutofit/>
            <a:scene3d>
              <a:camera prst="orthographicFront"/>
              <a:lightRig rig="threePt" dir="t"/>
            </a:scene3d>
            <a:sp3d extrusionH="57150">
              <a:bevelT w="38100" h="38100"/>
            </a:sp3d>
          </a:bodyPr>
          <a:lstStyle/>
          <a:p>
            <a:pPr algn="ctr"/>
            <a: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Мой отец – </a:t>
            </a:r>
            <a:b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br>
            <a:r>
              <a:rPr lang="ru-RU" sz="3600" b="1" cap="none" dirty="0" err="1"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Джеферов</a:t>
            </a:r>
            <a:r>
              <a:rPr lang="ru-RU" sz="3600" b="1"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ru-RU" sz="3600" b="1" cap="none" dirty="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Сергей Александрович </a:t>
            </a:r>
            <a: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r>
            <a:b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br>
            <a: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ru-RU" sz="3600" dirty="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с</a:t>
            </a:r>
            <a: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тарший </a:t>
            </a:r>
            <a:r>
              <a:rPr lang="ru-RU" sz="3600" dirty="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п</a:t>
            </a:r>
            <a: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рапорщик.</a:t>
            </a:r>
            <a:b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br>
            <a: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ru-RU" sz="3600" cap="none" dirty="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Служил в МГБ ПМР с 1995 – </a:t>
            </a:r>
            <a:r>
              <a:rPr lang="ru-RU" sz="3600" cap="none"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2011</a:t>
            </a:r>
            <a:r>
              <a:rPr lang="ru-RU" sz="3600" dirty="0" smtClean="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г.</a:t>
            </a:r>
            <a:endParaRPr lang="ru-RU" sz="3600" cap="none" dirty="0">
              <a:ln w="9525">
                <a:noFill/>
                <a:prstDash val="solid"/>
              </a:ln>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727848" y="2708920"/>
            <a:ext cx="7667541" cy="3970318"/>
          </a:xfrm>
          <a:prstGeom prst="rect">
            <a:avLst/>
          </a:prstGeom>
          <a:noFill/>
        </p:spPr>
        <p:txBody>
          <a:bodyPr wrap="square" rtlCol="0">
            <a:spAutoFit/>
          </a:bodyPr>
          <a:lstStyle/>
          <a:p>
            <a:pPr>
              <a:lnSpc>
                <a:spcPct val="150000"/>
              </a:lnSpc>
            </a:pPr>
            <a:r>
              <a:rPr lang="ru-RU" sz="2800" b="1" dirty="0" smtClean="0">
                <a:latin typeface="Times New Roman" panose="02020603050405020304" pitchFamily="18" charset="0"/>
                <a:cs typeface="Times New Roman" panose="02020603050405020304" pitchFamily="18" charset="0"/>
              </a:rPr>
              <a:t>Н</a:t>
            </a:r>
            <a:r>
              <a:rPr lang="ru-RU" sz="2800" b="1" dirty="0" smtClean="0">
                <a:latin typeface="Times New Roman" panose="02020603050405020304" pitchFamily="18" charset="0"/>
                <a:cs typeface="Times New Roman" panose="02020603050405020304" pitchFamily="18" charset="0"/>
              </a:rPr>
              <a:t>аграды:</a:t>
            </a:r>
            <a:endParaRPr lang="ru-RU" sz="2800" b="1" dirty="0" smtClean="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Медаль </a:t>
            </a:r>
            <a:r>
              <a:rPr lang="ru-RU" sz="2800" b="1" dirty="0">
                <a:latin typeface="Times New Roman" panose="02020603050405020304" pitchFamily="18" charset="0"/>
                <a:cs typeface="Times New Roman" panose="02020603050405020304" pitchFamily="18" charset="0"/>
              </a:rPr>
              <a:t>за безупречную службу 3 </a:t>
            </a:r>
            <a:r>
              <a:rPr lang="ru-RU" sz="2800" b="1" dirty="0" smtClean="0">
                <a:latin typeface="Times New Roman" panose="02020603050405020304" pitchFamily="18" charset="0"/>
                <a:cs typeface="Times New Roman" panose="02020603050405020304" pitchFamily="18" charset="0"/>
              </a:rPr>
              <a:t>степени</a:t>
            </a:r>
            <a:endParaRPr lang="ru-RU" sz="2800" b="1" dirty="0" smtClean="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ПОГО </a:t>
            </a:r>
            <a:r>
              <a:rPr lang="ru-RU" sz="2800" b="1" dirty="0">
                <a:latin typeface="Times New Roman" panose="02020603050405020304" pitchFamily="18" charset="0"/>
                <a:cs typeface="Times New Roman" panose="02020603050405020304" pitchFamily="18" charset="0"/>
              </a:rPr>
              <a:t>МГБ </a:t>
            </a:r>
            <a:r>
              <a:rPr lang="ru-RU" sz="2800" b="1" dirty="0" smtClean="0">
                <a:latin typeface="Times New Roman" panose="02020603050405020304" pitchFamily="18" charset="0"/>
                <a:cs typeface="Times New Roman" panose="02020603050405020304" pitchFamily="18" charset="0"/>
              </a:rPr>
              <a:t>ПМР</a:t>
            </a:r>
            <a:endParaRPr lang="ru-RU" sz="2800" b="1" dirty="0" smtClean="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Медаль </a:t>
            </a:r>
            <a:r>
              <a:rPr lang="ru-RU" sz="2800" b="1" dirty="0">
                <a:latin typeface="Times New Roman" panose="02020603050405020304" pitchFamily="18" charset="0"/>
                <a:cs typeface="Times New Roman" panose="02020603050405020304" pitchFamily="18" charset="0"/>
              </a:rPr>
              <a:t>за 15 лет выслуги </a:t>
            </a:r>
            <a:r>
              <a:rPr lang="ru-RU" sz="2800" b="1" dirty="0" smtClean="0">
                <a:latin typeface="Times New Roman" panose="02020603050405020304" pitchFamily="18" charset="0"/>
                <a:cs typeface="Times New Roman" panose="02020603050405020304" pitchFamily="18" charset="0"/>
              </a:rPr>
              <a:t>ПМР</a:t>
            </a:r>
            <a:endParaRPr lang="ru-RU" sz="2800" b="1" dirty="0" smtClean="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Нагрудный </a:t>
            </a:r>
            <a:r>
              <a:rPr lang="ru-RU" sz="2800" b="1" dirty="0">
                <a:latin typeface="Times New Roman" panose="02020603050405020304" pitchFamily="18" charset="0"/>
                <a:cs typeface="Times New Roman" panose="02020603050405020304" pitchFamily="18" charset="0"/>
              </a:rPr>
              <a:t>знак 15 лет МГБ </a:t>
            </a:r>
            <a:r>
              <a:rPr lang="ru-RU" sz="2800" b="1" dirty="0" smtClean="0">
                <a:latin typeface="Times New Roman" panose="02020603050405020304" pitchFamily="18" charset="0"/>
                <a:cs typeface="Times New Roman" panose="02020603050405020304" pitchFamily="18" charset="0"/>
              </a:rPr>
              <a:t>ПМР</a:t>
            </a:r>
            <a:endParaRPr lang="ru-RU" sz="2800" b="1" dirty="0" smtClean="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5 </a:t>
            </a:r>
            <a:r>
              <a:rPr lang="ru-RU" sz="2800" b="1" dirty="0">
                <a:latin typeface="Times New Roman" panose="02020603050405020304" pitchFamily="18" charset="0"/>
                <a:cs typeface="Times New Roman" panose="02020603050405020304" pitchFamily="18" charset="0"/>
              </a:rPr>
              <a:t>грамот за отличную службу</a:t>
            </a:r>
            <a:endParaRPr lang="ru-RU" sz="2800" b="1" dirty="0"/>
          </a:p>
        </p:txBody>
      </p:sp>
    </p:spTree>
    <p:extLst>
      <p:ext uri="{BB962C8B-B14F-4D97-AF65-F5344CB8AC3E}">
        <p14:creationId xmlns:p14="http://schemas.microsoft.com/office/powerpoint/2010/main" val="614782245"/>
      </p:ext>
    </p:extLst>
  </p:cSld>
  <p:clrMapOvr>
    <a:masterClrMapping/>
  </p:clrMapOvr>
  <p:transition spd="slow">
    <p:push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5122" name="Picture 2" descr="http://bb59.ru/userfiles/Image/blog/photo_196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5702" y="260648"/>
            <a:ext cx="4476258"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39616" y="3717032"/>
            <a:ext cx="9192344" cy="2862322"/>
          </a:xfrm>
          <a:prstGeom prst="rect">
            <a:avLst/>
          </a:prstGeom>
        </p:spPr>
        <p:txBody>
          <a:bodyPr wrap="square">
            <a:spAutoFit/>
          </a:bodyPr>
          <a:lstStyle/>
          <a:p>
            <a:pPr algn="ct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Моя мечта –стать офицером, </a:t>
            </a:r>
          </a:p>
          <a:p>
            <a:pPr algn="ct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планирую </a:t>
            </a: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поступить</a:t>
            </a:r>
          </a:p>
          <a:p>
            <a:pPr algn="ct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в Республиканское </a:t>
            </a:r>
            <a:r>
              <a:rPr lang="ru-RU" sz="3600" b="1" dirty="0">
                <a:latin typeface="Times New Roman" panose="02020603050405020304" pitchFamily="18" charset="0"/>
                <a:ea typeface="Calibri" panose="020F0502020204030204" pitchFamily="34" charset="0"/>
                <a:cs typeface="Times New Roman" panose="02020603050405020304" pitchFamily="18" charset="0"/>
              </a:rPr>
              <a:t>у</a:t>
            </a: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чилище </a:t>
            </a:r>
            <a:r>
              <a:rPr lang="ru-RU" sz="3600" b="1" dirty="0">
                <a:latin typeface="Times New Roman" panose="02020603050405020304" pitchFamily="18" charset="0"/>
                <a:ea typeface="Calibri" panose="020F0502020204030204" pitchFamily="34" charset="0"/>
                <a:cs typeface="Times New Roman" panose="02020603050405020304" pitchFamily="18" charset="0"/>
              </a:rPr>
              <a:t>им. Г.К. Жукова, а потом продолжить образование </a:t>
            </a:r>
            <a:endParaRPr lang="ru-RU" sz="3600"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3600" b="1" dirty="0" smtClean="0">
                <a:latin typeface="Times New Roman" panose="02020603050405020304" pitchFamily="18" charset="0"/>
                <a:ea typeface="Calibri" panose="020F0502020204030204" pitchFamily="34" charset="0"/>
                <a:cs typeface="Times New Roman" panose="02020603050405020304" pitchFamily="18" charset="0"/>
              </a:rPr>
              <a:t>Российской Федерации.</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71417"/>
      </p:ext>
    </p:extLst>
  </p:cSld>
  <p:clrMapOvr>
    <a:masterClrMapping/>
  </p:clrMapOvr>
  <p:transition spd="slow">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piluk.by/uploads/posts/2010-11/1288640170_ds.jpg"/>
          <p:cNvPicPr/>
          <p:nvPr/>
        </p:nvPicPr>
        <p:blipFill>
          <a:blip r:embed="rId2">
            <a:extLst>
              <a:ext uri="{28A0092B-C50C-407E-A947-70E740481C1C}">
                <a14:useLocalDpi xmlns:a14="http://schemas.microsoft.com/office/drawing/2010/main" val="0"/>
              </a:ext>
            </a:extLst>
          </a:blip>
          <a:srcRect/>
          <a:stretch>
            <a:fillRect/>
          </a:stretch>
        </p:blipFill>
        <p:spPr bwMode="auto">
          <a:xfrm>
            <a:off x="4439816" y="2992439"/>
            <a:ext cx="6739230" cy="3507080"/>
          </a:xfrm>
          <a:prstGeom prst="rect">
            <a:avLst/>
          </a:prstGeom>
          <a:noFill/>
          <a:ln>
            <a:noFill/>
          </a:ln>
        </p:spPr>
      </p:pic>
      <p:sp>
        <p:nvSpPr>
          <p:cNvPr id="2" name="Прямоугольник 1"/>
          <p:cNvSpPr/>
          <p:nvPr/>
        </p:nvSpPr>
        <p:spPr>
          <a:xfrm>
            <a:off x="258416" y="273280"/>
            <a:ext cx="5194051" cy="646331"/>
          </a:xfrm>
          <a:prstGeom prst="rect">
            <a:avLst/>
          </a:prstGeom>
        </p:spPr>
        <p:txBody>
          <a:bodyPr wrap="none">
            <a:spAutoFit/>
          </a:bodyPr>
          <a:lstStyle/>
          <a:p>
            <a:pPr algn="ctr"/>
            <a:r>
              <a:rPr lang="ru-RU" sz="3600" b="1" dirty="0">
                <a:latin typeface="Arial Black" panose="020B0A04020102020204" pitchFamily="34" charset="0"/>
              </a:rPr>
              <a:t>4. </a:t>
            </a:r>
            <a:r>
              <a:rPr lang="ru-RU" sz="3600" dirty="0">
                <a:latin typeface="Arial Black" pitchFamily="34" charset="0"/>
              </a:rPr>
              <a:t>Изучите </a:t>
            </a:r>
            <a:r>
              <a:rPr lang="ru-RU" sz="3600" dirty="0" smtClean="0">
                <a:latin typeface="Arial Black" pitchFamily="34" charset="0"/>
              </a:rPr>
              <a:t>теорию.</a:t>
            </a:r>
            <a:endParaRPr lang="ru-RU" sz="3600" dirty="0">
              <a:latin typeface="Arial Black" pitchFamily="34" charset="0"/>
            </a:endParaRPr>
          </a:p>
        </p:txBody>
      </p:sp>
      <p:sp>
        <p:nvSpPr>
          <p:cNvPr id="3" name="Прямоугольник 2"/>
          <p:cNvSpPr/>
          <p:nvPr/>
        </p:nvSpPr>
        <p:spPr>
          <a:xfrm>
            <a:off x="335360" y="1155847"/>
            <a:ext cx="11737304" cy="1494768"/>
          </a:xfrm>
          <a:prstGeom prst="rect">
            <a:avLst/>
          </a:prstGeom>
        </p:spPr>
        <p:txBody>
          <a:bodyPr wrap="square">
            <a:spAutoFit/>
          </a:bodyPr>
          <a:lstStyle/>
          <a:p>
            <a:pPr algn="ctr">
              <a:lnSpc>
                <a:spcPct val="115000"/>
              </a:lnSpc>
              <a:spcAft>
                <a:spcPts val="1000"/>
              </a:spcAft>
            </a:pPr>
            <a:r>
              <a:rPr lang="ru-RU" sz="3600" b="1" dirty="0">
                <a:latin typeface="Arial Black" panose="020B0A04020102020204" pitchFamily="34" charset="0"/>
              </a:rPr>
              <a:t>5. </a:t>
            </a:r>
            <a:r>
              <a:rPr lang="ru-RU" sz="3600" dirty="0">
                <a:latin typeface="Arial Black" pitchFamily="34" charset="0"/>
              </a:rPr>
              <a:t>Овладейте базой </a:t>
            </a:r>
            <a:r>
              <a:rPr lang="ru-RU" sz="3600" dirty="0" smtClean="0">
                <a:latin typeface="Arial Black" pitchFamily="34" charset="0"/>
              </a:rPr>
              <a:t>знаний, </a:t>
            </a:r>
            <a:endParaRPr lang="ru-RU" sz="3600" dirty="0" smtClean="0">
              <a:latin typeface="Arial Black" pitchFamily="34" charset="0"/>
            </a:endParaRPr>
          </a:p>
          <a:p>
            <a:pPr algn="ctr">
              <a:lnSpc>
                <a:spcPct val="115000"/>
              </a:lnSpc>
              <a:spcAft>
                <a:spcPts val="1000"/>
              </a:spcAft>
            </a:pPr>
            <a:r>
              <a:rPr lang="ru-RU" sz="3600" dirty="0" smtClean="0">
                <a:latin typeface="Arial Black" pitchFamily="34" charset="0"/>
              </a:rPr>
              <a:t>      начиная </a:t>
            </a:r>
            <a:r>
              <a:rPr lang="ru-RU" sz="3600" dirty="0">
                <a:latin typeface="Arial Black" pitchFamily="34" charset="0"/>
              </a:rPr>
              <a:t>с </a:t>
            </a:r>
            <a:r>
              <a:rPr lang="ru-RU" sz="3600" dirty="0" smtClean="0">
                <a:latin typeface="Arial Black" pitchFamily="34" charset="0"/>
              </a:rPr>
              <a:t>азов.</a:t>
            </a:r>
            <a:endParaRPr lang="ru-RU" sz="3600" dirty="0">
              <a:latin typeface="Arial Black" pitchFamily="34" charset="0"/>
            </a:endParaRPr>
          </a:p>
        </p:txBody>
      </p:sp>
    </p:spTree>
    <p:extLst>
      <p:ext uri="{BB962C8B-B14F-4D97-AF65-F5344CB8AC3E}">
        <p14:creationId xmlns:p14="http://schemas.microsoft.com/office/powerpoint/2010/main" val="3379589137"/>
      </p:ext>
    </p:extLst>
  </p:cSld>
  <p:clrMapOvr>
    <a:masterClrMapping/>
  </p:clrMapOvr>
  <p:transition spd="slow">
    <p:push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aviagd.ru/img/photo2big.jpg"/>
          <p:cNvPicPr/>
          <p:nvPr/>
        </p:nvPicPr>
        <p:blipFill>
          <a:blip r:embed="rId2">
            <a:extLst>
              <a:ext uri="{28A0092B-C50C-407E-A947-70E740481C1C}">
                <a14:useLocalDpi xmlns:a14="http://schemas.microsoft.com/office/drawing/2010/main" val="0"/>
              </a:ext>
            </a:extLst>
          </a:blip>
          <a:srcRect/>
          <a:stretch>
            <a:fillRect/>
          </a:stretch>
        </p:blipFill>
        <p:spPr bwMode="auto">
          <a:xfrm>
            <a:off x="722468" y="2636912"/>
            <a:ext cx="5301523" cy="3672408"/>
          </a:xfrm>
          <a:prstGeom prst="rect">
            <a:avLst/>
          </a:prstGeom>
          <a:noFill/>
          <a:ln>
            <a:noFill/>
          </a:ln>
        </p:spPr>
      </p:pic>
      <p:pic>
        <p:nvPicPr>
          <p:cNvPr id="7" name="Рисунок 6" descr="http://my-ivanovo.ru/wp-content/uploads/2011/08/610x610_trebujutsya_brigady_351569_0.jpg"/>
          <p:cNvPicPr/>
          <p:nvPr/>
        </p:nvPicPr>
        <p:blipFill>
          <a:blip r:embed="rId3">
            <a:extLst>
              <a:ext uri="{28A0092B-C50C-407E-A947-70E740481C1C}">
                <a14:useLocalDpi xmlns:a14="http://schemas.microsoft.com/office/drawing/2010/main" val="0"/>
              </a:ext>
            </a:extLst>
          </a:blip>
          <a:srcRect/>
          <a:stretch>
            <a:fillRect/>
          </a:stretch>
        </p:blipFill>
        <p:spPr bwMode="auto">
          <a:xfrm>
            <a:off x="6384032" y="2636912"/>
            <a:ext cx="5328592" cy="3672408"/>
          </a:xfrm>
          <a:prstGeom prst="rect">
            <a:avLst/>
          </a:prstGeom>
          <a:noFill/>
          <a:ln>
            <a:noFill/>
          </a:ln>
        </p:spPr>
      </p:pic>
      <p:sp>
        <p:nvSpPr>
          <p:cNvPr id="2" name="Прямоугольник 1"/>
          <p:cNvSpPr/>
          <p:nvPr/>
        </p:nvSpPr>
        <p:spPr>
          <a:xfrm>
            <a:off x="479376" y="260648"/>
            <a:ext cx="11712624" cy="800219"/>
          </a:xfrm>
          <a:prstGeom prst="rect">
            <a:avLst/>
          </a:prstGeom>
        </p:spPr>
        <p:txBody>
          <a:bodyPr wrap="square">
            <a:spAutoFit/>
          </a:bodyPr>
          <a:lstStyle/>
          <a:p>
            <a:pPr algn="ctr">
              <a:lnSpc>
                <a:spcPct val="115000"/>
              </a:lnSpc>
              <a:spcAft>
                <a:spcPts val="1000"/>
              </a:spcAft>
            </a:pPr>
            <a:r>
              <a:rPr lang="ru-RU" sz="4000" b="1" dirty="0">
                <a:latin typeface="Arial Black" panose="020B0A04020102020204" pitchFamily="34" charset="0"/>
              </a:rPr>
              <a:t>6. </a:t>
            </a:r>
            <a:r>
              <a:rPr lang="ru-RU" sz="4000" dirty="0">
                <a:latin typeface="Arial Black" pitchFamily="34" charset="0"/>
              </a:rPr>
              <a:t>Двигайтесь </a:t>
            </a:r>
            <a:r>
              <a:rPr lang="ru-RU" sz="4000" dirty="0" smtClean="0">
                <a:latin typeface="Arial Black" pitchFamily="34" charset="0"/>
              </a:rPr>
              <a:t> от </a:t>
            </a:r>
            <a:r>
              <a:rPr lang="ru-RU" sz="4000" dirty="0">
                <a:latin typeface="Arial Black" pitchFamily="34" charset="0"/>
              </a:rPr>
              <a:t>простого к </a:t>
            </a:r>
            <a:r>
              <a:rPr lang="ru-RU" sz="4000" dirty="0" smtClean="0">
                <a:latin typeface="Arial Black" pitchFamily="34" charset="0"/>
              </a:rPr>
              <a:t>сложному.</a:t>
            </a:r>
            <a:endParaRPr lang="ru-RU" sz="4000" dirty="0">
              <a:latin typeface="Arial Black" pitchFamily="34" charset="0"/>
            </a:endParaRPr>
          </a:p>
        </p:txBody>
      </p:sp>
      <p:sp>
        <p:nvSpPr>
          <p:cNvPr id="3" name="Прямоугольник 2"/>
          <p:cNvSpPr/>
          <p:nvPr/>
        </p:nvSpPr>
        <p:spPr>
          <a:xfrm>
            <a:off x="-1132692" y="1268760"/>
            <a:ext cx="12216807" cy="800219"/>
          </a:xfrm>
          <a:prstGeom prst="rect">
            <a:avLst/>
          </a:prstGeom>
        </p:spPr>
        <p:txBody>
          <a:bodyPr wrap="none">
            <a:spAutoFit/>
          </a:bodyPr>
          <a:lstStyle/>
          <a:p>
            <a:pPr algn="ctr">
              <a:lnSpc>
                <a:spcPct val="115000"/>
              </a:lnSpc>
              <a:spcAft>
                <a:spcPts val="1000"/>
              </a:spcAft>
            </a:pPr>
            <a:r>
              <a:rPr lang="ru-RU" sz="4000" b="1" dirty="0" smtClean="0">
                <a:latin typeface="Arial Black" panose="020B0A04020102020204" pitchFamily="34" charset="0"/>
              </a:rPr>
              <a:t>                   7</a:t>
            </a:r>
            <a:r>
              <a:rPr lang="ru-RU" sz="4000" b="1" dirty="0">
                <a:latin typeface="Arial Black" panose="020B0A04020102020204" pitchFamily="34" charset="0"/>
              </a:rPr>
              <a:t>. </a:t>
            </a:r>
            <a:r>
              <a:rPr lang="ru-RU" sz="4000" dirty="0">
                <a:latin typeface="Arial Black" pitchFamily="34" charset="0"/>
              </a:rPr>
              <a:t>Фокусируйтесь на </a:t>
            </a:r>
            <a:r>
              <a:rPr lang="ru-RU" sz="4000" dirty="0" smtClean="0">
                <a:latin typeface="Arial Black" pitchFamily="34" charset="0"/>
              </a:rPr>
              <a:t>главном.</a:t>
            </a:r>
            <a:endParaRPr lang="ru-RU" sz="4000" dirty="0">
              <a:solidFill>
                <a:srgbClr val="00B050"/>
              </a:solidFill>
              <a:latin typeface="Arial Black" pitchFamily="34" charset="0"/>
            </a:endParaRPr>
          </a:p>
        </p:txBody>
      </p:sp>
    </p:spTree>
    <p:extLst>
      <p:ext uri="{BB962C8B-B14F-4D97-AF65-F5344CB8AC3E}">
        <p14:creationId xmlns:p14="http://schemas.microsoft.com/office/powerpoint/2010/main" val="978361143"/>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711896" y="3223559"/>
            <a:ext cx="10480104" cy="2466316"/>
          </a:xfrm>
          <a:prstGeom prst="rect">
            <a:avLst/>
          </a:prstGeom>
        </p:spPr>
        <p:txBody>
          <a:bodyPr wrap="square">
            <a:spAutoFit/>
          </a:bodyPr>
          <a:lstStyle/>
          <a:p>
            <a:pPr algn="ctr">
              <a:lnSpc>
                <a:spcPct val="115000"/>
              </a:lnSpc>
              <a:spcAft>
                <a:spcPts val="1000"/>
              </a:spcAft>
            </a:pPr>
            <a:endParaRPr lang="ru-RU" sz="4800" b="1" dirty="0"/>
          </a:p>
          <a:p>
            <a:pPr algn="ctr">
              <a:lnSpc>
                <a:spcPct val="115000"/>
              </a:lnSpc>
              <a:spcAft>
                <a:spcPts val="1000"/>
              </a:spcAft>
            </a:pPr>
            <a:endParaRPr lang="ru-RU" sz="1600" b="1" dirty="0"/>
          </a:p>
          <a:p>
            <a:pPr algn="ctr"/>
            <a:endParaRPr lang="ru-RU" sz="2400" dirty="0">
              <a:latin typeface="Arial Black" pitchFamily="34" charset="0"/>
            </a:endParaRPr>
          </a:p>
          <a:p>
            <a:pPr algn="ctr"/>
            <a:endParaRPr lang="ru-RU" sz="4000" dirty="0">
              <a:solidFill>
                <a:srgbClr val="00B050"/>
              </a:solidFill>
              <a:latin typeface="Arial Black" pitchFamily="34" charset="0"/>
            </a:endParaRPr>
          </a:p>
        </p:txBody>
      </p:sp>
      <p:pic>
        <p:nvPicPr>
          <p:cNvPr id="6" name="Рисунок 5" descr="http://images.aif.ru/000/172/491e9fe95404f308421fd5b59cfc10c0.jpg"/>
          <p:cNvPicPr/>
          <p:nvPr/>
        </p:nvPicPr>
        <p:blipFill>
          <a:blip r:embed="rId2">
            <a:extLst>
              <a:ext uri="{28A0092B-C50C-407E-A947-70E740481C1C}">
                <a14:useLocalDpi xmlns:a14="http://schemas.microsoft.com/office/drawing/2010/main" val="0"/>
              </a:ext>
            </a:extLst>
          </a:blip>
          <a:srcRect/>
          <a:stretch>
            <a:fillRect/>
          </a:stretch>
        </p:blipFill>
        <p:spPr bwMode="auto">
          <a:xfrm>
            <a:off x="5951984" y="3717033"/>
            <a:ext cx="5882855" cy="3000560"/>
          </a:xfrm>
          <a:prstGeom prst="rect">
            <a:avLst/>
          </a:prstGeom>
          <a:noFill/>
          <a:ln>
            <a:noFill/>
          </a:ln>
        </p:spPr>
      </p:pic>
      <p:pic>
        <p:nvPicPr>
          <p:cNvPr id="7" name="Рисунок 6" descr="http://www.gornovosti.ru/static/images/archive/2514/last_parta4.jpg"/>
          <p:cNvPicPr/>
          <p:nvPr/>
        </p:nvPicPr>
        <p:blipFill>
          <a:blip r:embed="rId3">
            <a:extLst>
              <a:ext uri="{28A0092B-C50C-407E-A947-70E740481C1C}">
                <a14:useLocalDpi xmlns:a14="http://schemas.microsoft.com/office/drawing/2010/main" val="0"/>
              </a:ext>
            </a:extLst>
          </a:blip>
          <a:srcRect/>
          <a:stretch>
            <a:fillRect/>
          </a:stretch>
        </p:blipFill>
        <p:spPr bwMode="auto">
          <a:xfrm>
            <a:off x="415101" y="3634441"/>
            <a:ext cx="3934132" cy="2972052"/>
          </a:xfrm>
          <a:prstGeom prst="rect">
            <a:avLst/>
          </a:prstGeom>
          <a:noFill/>
          <a:ln>
            <a:noFill/>
          </a:ln>
        </p:spPr>
      </p:pic>
      <p:sp>
        <p:nvSpPr>
          <p:cNvPr id="2" name="Прямоугольник 1"/>
          <p:cNvSpPr/>
          <p:nvPr/>
        </p:nvSpPr>
        <p:spPr>
          <a:xfrm>
            <a:off x="415101" y="555084"/>
            <a:ext cx="11776899" cy="729430"/>
          </a:xfrm>
          <a:prstGeom prst="rect">
            <a:avLst/>
          </a:prstGeom>
        </p:spPr>
        <p:txBody>
          <a:bodyPr wrap="square">
            <a:spAutoFit/>
          </a:bodyPr>
          <a:lstStyle/>
          <a:p>
            <a:pPr>
              <a:lnSpc>
                <a:spcPct val="115000"/>
              </a:lnSpc>
              <a:spcAft>
                <a:spcPts val="1000"/>
              </a:spcAft>
            </a:pPr>
            <a:r>
              <a:rPr lang="ru-RU" sz="3600" b="1" dirty="0"/>
              <a:t>8</a:t>
            </a:r>
            <a:r>
              <a:rPr lang="ru-RU" sz="3600" b="1" dirty="0">
                <a:latin typeface="Arial Black" pitchFamily="34" charset="0"/>
              </a:rPr>
              <a:t>. Используйте з</a:t>
            </a:r>
            <a:r>
              <a:rPr lang="ru-RU" sz="3600" dirty="0">
                <a:latin typeface="Arial Black" pitchFamily="34" charset="0"/>
              </a:rPr>
              <a:t>акон постоянства </a:t>
            </a:r>
            <a:r>
              <a:rPr lang="ru-RU" sz="3600" dirty="0" smtClean="0">
                <a:latin typeface="Arial Black" pitchFamily="34" charset="0"/>
              </a:rPr>
              <a:t>усилий.</a:t>
            </a:r>
            <a:endParaRPr lang="ru-RU" sz="3600" dirty="0">
              <a:latin typeface="Arial Black" pitchFamily="34" charset="0"/>
            </a:endParaRPr>
          </a:p>
        </p:txBody>
      </p:sp>
      <p:sp>
        <p:nvSpPr>
          <p:cNvPr id="3" name="Прямоугольник 2"/>
          <p:cNvSpPr/>
          <p:nvPr/>
        </p:nvSpPr>
        <p:spPr>
          <a:xfrm>
            <a:off x="-1822682" y="1740542"/>
            <a:ext cx="11535530" cy="729430"/>
          </a:xfrm>
          <a:prstGeom prst="rect">
            <a:avLst/>
          </a:prstGeom>
        </p:spPr>
        <p:txBody>
          <a:bodyPr wrap="none">
            <a:spAutoFit/>
          </a:bodyPr>
          <a:lstStyle/>
          <a:p>
            <a:pPr algn="ctr">
              <a:lnSpc>
                <a:spcPct val="115000"/>
              </a:lnSpc>
              <a:spcAft>
                <a:spcPts val="1000"/>
              </a:spcAft>
            </a:pPr>
            <a:r>
              <a:rPr lang="ru-RU" sz="3600" b="1" dirty="0" smtClean="0"/>
              <a:t>                                        9</a:t>
            </a:r>
            <a:r>
              <a:rPr lang="ru-RU" sz="3600" b="1" dirty="0">
                <a:latin typeface="Arial Black" pitchFamily="34" charset="0"/>
              </a:rPr>
              <a:t>. </a:t>
            </a:r>
            <a:r>
              <a:rPr lang="ru-RU" sz="3600" dirty="0">
                <a:latin typeface="Arial Black" pitchFamily="34" charset="0"/>
              </a:rPr>
              <a:t>Начинайте учить </a:t>
            </a:r>
            <a:r>
              <a:rPr lang="ru-RU" sz="3600" dirty="0" smtClean="0">
                <a:latin typeface="Arial Black" pitchFamily="34" charset="0"/>
              </a:rPr>
              <a:t>других. </a:t>
            </a:r>
            <a:endParaRPr lang="ru-RU" sz="3600" dirty="0">
              <a:latin typeface="Arial Black" pitchFamily="34" charset="0"/>
            </a:endParaRPr>
          </a:p>
        </p:txBody>
      </p:sp>
    </p:spTree>
    <p:extLst>
      <p:ext uri="{BB962C8B-B14F-4D97-AF65-F5344CB8AC3E}">
        <p14:creationId xmlns:p14="http://schemas.microsoft.com/office/powerpoint/2010/main" val="984397472"/>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63354" y="476672"/>
            <a:ext cx="11928646" cy="691792"/>
          </a:xfrm>
          <a:prstGeom prst="rect">
            <a:avLst/>
          </a:prstGeom>
        </p:spPr>
        <p:txBody>
          <a:bodyPr wrap="square">
            <a:spAutoFit/>
          </a:bodyPr>
          <a:lstStyle/>
          <a:p>
            <a:pPr>
              <a:lnSpc>
                <a:spcPct val="115000"/>
              </a:lnSpc>
              <a:spcAft>
                <a:spcPts val="1000"/>
              </a:spcAft>
            </a:pPr>
            <a:r>
              <a:rPr lang="ru-RU" sz="3600" b="1" dirty="0" smtClean="0">
                <a:latin typeface="Arial Black" panose="020B0A04020102020204" pitchFamily="34" charset="0"/>
                <a:cs typeface="Times New Roman" panose="02020603050405020304" pitchFamily="18" charset="0"/>
              </a:rPr>
              <a:t>10</a:t>
            </a:r>
            <a:r>
              <a:rPr lang="ru-RU" sz="3600" b="1" dirty="0">
                <a:latin typeface="Arial Black" panose="020B0A04020102020204" pitchFamily="34" charset="0"/>
                <a:cs typeface="Times New Roman" panose="02020603050405020304" pitchFamily="18" charset="0"/>
              </a:rPr>
              <a:t>. </a:t>
            </a:r>
            <a:r>
              <a:rPr lang="ru-RU" sz="3600" dirty="0" smtClean="0">
                <a:latin typeface="Arial Black" panose="020B0A04020102020204" pitchFamily="34" charset="0"/>
                <a:cs typeface="Times New Roman" panose="02020603050405020304" pitchFamily="18" charset="0"/>
              </a:rPr>
              <a:t>Не останавливайтесь на достигнутом!</a:t>
            </a:r>
            <a:endParaRPr lang="ru-RU" sz="3600" dirty="0">
              <a:solidFill>
                <a:srgbClr val="00B050"/>
              </a:solidFill>
              <a:latin typeface="Arial Black" panose="020B0A04020102020204" pitchFamily="34" charset="0"/>
              <a:cs typeface="Times New Roman" panose="02020603050405020304" pitchFamily="18" charset="0"/>
            </a:endParaRPr>
          </a:p>
        </p:txBody>
      </p:sp>
      <p:pic>
        <p:nvPicPr>
          <p:cNvPr id="6" name="Рисунок 5" descr="http://langust.ru/pic/vacat_us.jpg"/>
          <p:cNvPicPr/>
          <p:nvPr/>
        </p:nvPicPr>
        <p:blipFill>
          <a:blip r:embed="rId2">
            <a:extLst>
              <a:ext uri="{28A0092B-C50C-407E-A947-70E740481C1C}">
                <a14:useLocalDpi xmlns:a14="http://schemas.microsoft.com/office/drawing/2010/main" val="0"/>
              </a:ext>
            </a:extLst>
          </a:blip>
          <a:srcRect/>
          <a:stretch>
            <a:fillRect/>
          </a:stretch>
        </p:blipFill>
        <p:spPr bwMode="auto">
          <a:xfrm>
            <a:off x="551384" y="2636912"/>
            <a:ext cx="4896544" cy="3888432"/>
          </a:xfrm>
          <a:prstGeom prst="rect">
            <a:avLst/>
          </a:prstGeom>
          <a:noFill/>
          <a:ln>
            <a:noFill/>
          </a:ln>
        </p:spPr>
      </p:pic>
      <p:pic>
        <p:nvPicPr>
          <p:cNvPr id="7" name="Рисунок 6" descr="http://webrelease.ru/wp-content/uploads/2011/03/13.jpeg"/>
          <p:cNvPicPr/>
          <p:nvPr/>
        </p:nvPicPr>
        <p:blipFill>
          <a:blip r:embed="rId3">
            <a:extLst>
              <a:ext uri="{28A0092B-C50C-407E-A947-70E740481C1C}">
                <a14:useLocalDpi xmlns:a14="http://schemas.microsoft.com/office/drawing/2010/main" val="0"/>
              </a:ext>
            </a:extLst>
          </a:blip>
          <a:srcRect/>
          <a:stretch>
            <a:fillRect/>
          </a:stretch>
        </p:blipFill>
        <p:spPr bwMode="auto">
          <a:xfrm>
            <a:off x="5951984" y="2348565"/>
            <a:ext cx="5976663" cy="4509120"/>
          </a:xfrm>
          <a:prstGeom prst="rect">
            <a:avLst/>
          </a:prstGeom>
          <a:noFill/>
          <a:ln>
            <a:noFill/>
          </a:ln>
        </p:spPr>
      </p:pic>
    </p:spTree>
    <p:extLst>
      <p:ext uri="{BB962C8B-B14F-4D97-AF65-F5344CB8AC3E}">
        <p14:creationId xmlns:p14="http://schemas.microsoft.com/office/powerpoint/2010/main" val="3173895684"/>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623392" y="0"/>
            <a:ext cx="11250218" cy="3231654"/>
          </a:xfrm>
          <a:prstGeom prst="rect">
            <a:avLst/>
          </a:prstGeom>
        </p:spPr>
        <p:txBody>
          <a:bodyPr wrap="square">
            <a:spAutoFit/>
          </a:bodyPr>
          <a:lstStyle/>
          <a:p>
            <a:pPr indent="536575"/>
            <a:r>
              <a:rPr lang="ru-RU" sz="3400" b="1" i="1" dirty="0" smtClean="0">
                <a:latin typeface="Arial Black" pitchFamily="34" charset="0"/>
              </a:rPr>
              <a:t>Чтобы </a:t>
            </a:r>
            <a:r>
              <a:rPr lang="ru-RU" sz="3400" b="1" i="1" dirty="0">
                <a:latin typeface="Arial Black" pitchFamily="34" charset="0"/>
              </a:rPr>
              <a:t>люди </a:t>
            </a:r>
            <a:r>
              <a:rPr lang="ru-RU" sz="3400" b="1" i="1" dirty="0" smtClean="0">
                <a:latin typeface="Arial Black" pitchFamily="34" charset="0"/>
              </a:rPr>
              <a:t>находили </a:t>
            </a:r>
            <a:r>
              <a:rPr lang="ru-RU" sz="3400" b="1" i="1" dirty="0">
                <a:latin typeface="Arial Black" pitchFamily="34" charset="0"/>
              </a:rPr>
              <a:t>счастье в </a:t>
            </a:r>
            <a:r>
              <a:rPr lang="ru-RU" sz="3400" b="1" i="1" dirty="0" smtClean="0">
                <a:latin typeface="Arial Black" pitchFamily="34" charset="0"/>
              </a:rPr>
              <a:t>своей работе, необходимы </a:t>
            </a:r>
            <a:r>
              <a:rPr lang="ru-RU" sz="3400" b="1" i="1" dirty="0">
                <a:latin typeface="Arial Black" pitchFamily="34" charset="0"/>
              </a:rPr>
              <a:t>три условия: </a:t>
            </a:r>
            <a:r>
              <a:rPr lang="ru-RU" sz="3400" dirty="0">
                <a:latin typeface="Arial Black" pitchFamily="34" charset="0"/>
              </a:rPr>
              <a:t/>
            </a:r>
            <a:br>
              <a:rPr lang="ru-RU" sz="3400" dirty="0">
                <a:latin typeface="Arial Black" pitchFamily="34" charset="0"/>
              </a:rPr>
            </a:br>
            <a:r>
              <a:rPr lang="ru-RU" sz="3400" b="1" i="1" dirty="0">
                <a:latin typeface="Arial Black" pitchFamily="34" charset="0"/>
              </a:rPr>
              <a:t>работа должна быть им по силам, </a:t>
            </a:r>
            <a:r>
              <a:rPr lang="ru-RU" sz="3400" dirty="0">
                <a:latin typeface="Arial Black" pitchFamily="34" charset="0"/>
              </a:rPr>
              <a:t/>
            </a:r>
            <a:br>
              <a:rPr lang="ru-RU" sz="3400" dirty="0">
                <a:latin typeface="Arial Black" pitchFamily="34" charset="0"/>
              </a:rPr>
            </a:br>
            <a:r>
              <a:rPr lang="ru-RU" sz="3400" b="1" i="1" dirty="0">
                <a:latin typeface="Arial Black" pitchFamily="34" charset="0"/>
              </a:rPr>
              <a:t>она не должна быть изнуряющей,</a:t>
            </a:r>
            <a:br>
              <a:rPr lang="ru-RU" sz="3400" b="1" i="1" dirty="0">
                <a:latin typeface="Arial Black" pitchFamily="34" charset="0"/>
              </a:rPr>
            </a:br>
            <a:r>
              <a:rPr lang="ru-RU" sz="3400" b="1" i="1" dirty="0">
                <a:latin typeface="Arial Black" pitchFamily="34" charset="0"/>
              </a:rPr>
              <a:t>и ей должен сопутствовать успех</a:t>
            </a:r>
            <a:r>
              <a:rPr lang="ru-RU" sz="3400" b="1" i="1" dirty="0" smtClean="0">
                <a:latin typeface="Arial Black" pitchFamily="34" charset="0"/>
              </a:rPr>
              <a:t>.</a:t>
            </a:r>
          </a:p>
          <a:p>
            <a:pPr indent="536575" algn="r"/>
            <a:r>
              <a:rPr lang="ru-RU" sz="3400" b="1" i="1" dirty="0" smtClean="0">
                <a:latin typeface="Arial Black" pitchFamily="34" charset="0"/>
              </a:rPr>
              <a:t>Дж</a:t>
            </a:r>
            <a:r>
              <a:rPr lang="ru-RU" sz="3400" b="1" i="1" dirty="0">
                <a:latin typeface="Arial Black" pitchFamily="34" charset="0"/>
              </a:rPr>
              <a:t>. </a:t>
            </a:r>
            <a:r>
              <a:rPr lang="ru-RU" sz="3400" b="1" i="1" dirty="0" err="1">
                <a:latin typeface="Arial Black" pitchFamily="34" charset="0"/>
              </a:rPr>
              <a:t>Рескин</a:t>
            </a:r>
            <a:endParaRPr lang="ru-RU" sz="3400" dirty="0">
              <a:latin typeface="Arial Black" pitchFamily="34" charset="0"/>
            </a:endParaRPr>
          </a:p>
        </p:txBody>
      </p:sp>
      <p:pic>
        <p:nvPicPr>
          <p:cNvPr id="9" name="Picture 2" descr="C:\Users\user612\Desktop\kolesozhizni.jpg"/>
          <p:cNvPicPr/>
          <p:nvPr/>
        </p:nvPicPr>
        <p:blipFill>
          <a:blip r:embed="rId3">
            <a:extLst>
              <a:ext uri="{28A0092B-C50C-407E-A947-70E740481C1C}">
                <a14:useLocalDpi xmlns:a14="http://schemas.microsoft.com/office/drawing/2010/main" val="0"/>
              </a:ext>
            </a:extLst>
          </a:blip>
          <a:srcRect/>
          <a:stretch>
            <a:fillRect/>
          </a:stretch>
        </p:blipFill>
        <p:spPr bwMode="auto">
          <a:xfrm>
            <a:off x="3143672" y="3202310"/>
            <a:ext cx="4985522" cy="3378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4373556"/>
      </p:ext>
    </p:extLst>
  </p:cSld>
  <p:clrMapOvr>
    <a:masterClrMapping/>
  </p:clrMapOvr>
  <p:transition spd="slow">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D:\ФОТО\2015-2016\Фото учеников для Родительского собрания\DSC0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4" y="296654"/>
            <a:ext cx="3888431" cy="2916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D:\ФОТО\2015-2016\Фото учеников для Родительского собрания\DSC045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2218" y="3645025"/>
            <a:ext cx="3849766" cy="2887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7032104" y="2151148"/>
            <a:ext cx="4608512" cy="2123658"/>
          </a:xfrm>
          <a:prstGeom prst="rect">
            <a:avLst/>
          </a:prstGeom>
          <a:noFill/>
        </p:spPr>
        <p:txBody>
          <a:bodyPr wrap="square" rtlCol="0">
            <a:spAutoFit/>
          </a:bodyPr>
          <a:lstStyle/>
          <a:p>
            <a:pPr algn="ctr"/>
            <a:r>
              <a:rPr lang="ru-RU" sz="4400" dirty="0">
                <a:latin typeface="Arial Black" pitchFamily="34" charset="0"/>
              </a:rPr>
              <a:t>Что</a:t>
            </a:r>
          </a:p>
          <a:p>
            <a:pPr algn="ctr"/>
            <a:r>
              <a:rPr lang="ru-RU" sz="4400" dirty="0">
                <a:latin typeface="Arial Black" pitchFamily="34" charset="0"/>
              </a:rPr>
              <a:t>мы знаем о себе?</a:t>
            </a:r>
            <a:endParaRPr lang="ru-RU" sz="4400" dirty="0"/>
          </a:p>
        </p:txBody>
      </p:sp>
    </p:spTree>
    <p:extLst>
      <p:ext uri="{BB962C8B-B14F-4D97-AF65-F5344CB8AC3E}">
        <p14:creationId xmlns:p14="http://schemas.microsoft.com/office/powerpoint/2010/main" val="3841466863"/>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4727848" y="116632"/>
            <a:ext cx="7056784" cy="4524315"/>
          </a:xfrm>
          <a:prstGeom prst="rect">
            <a:avLst/>
          </a:prstGeom>
        </p:spPr>
        <p:txBody>
          <a:bodyPr wrap="square">
            <a:spAutoFit/>
          </a:bodyPr>
          <a:lstStyle/>
          <a:p>
            <a:pPr algn="ctr"/>
            <a:r>
              <a:rPr lang="ru-RU" sz="3600" b="1" dirty="0">
                <a:latin typeface="Times New Roman" panose="02020603050405020304" pitchFamily="18" charset="0"/>
                <a:ea typeface="Calibri" panose="020F0502020204030204" pitchFamily="34" charset="0"/>
              </a:rPr>
              <a:t>Перед Вами открыто </a:t>
            </a:r>
            <a:br>
              <a:rPr lang="ru-RU" sz="3600" b="1" dirty="0">
                <a:latin typeface="Times New Roman" panose="02020603050405020304" pitchFamily="18" charset="0"/>
                <a:ea typeface="Calibri" panose="020F0502020204030204" pitchFamily="34" charset="0"/>
              </a:rPr>
            </a:br>
            <a:r>
              <a:rPr lang="ru-RU" sz="3600" b="1" dirty="0">
                <a:latin typeface="Times New Roman" panose="02020603050405020304" pitchFamily="18" charset="0"/>
                <a:ea typeface="Calibri" panose="020F0502020204030204" pitchFamily="34" charset="0"/>
              </a:rPr>
              <a:t>множество дверей</a:t>
            </a:r>
            <a:r>
              <a:rPr lang="ru-RU" sz="3600" b="1" dirty="0" smtClean="0">
                <a:latin typeface="Times New Roman" panose="02020603050405020304" pitchFamily="18" charset="0"/>
                <a:ea typeface="Calibri" panose="020F0502020204030204" pitchFamily="34" charset="0"/>
              </a:rPr>
              <a:t>,</a:t>
            </a:r>
          </a:p>
          <a:p>
            <a:pPr algn="ctr"/>
            <a:r>
              <a:rPr lang="ru-RU" sz="3600" b="1" dirty="0" smtClean="0">
                <a:latin typeface="Times New Roman" panose="02020603050405020304" pitchFamily="18" charset="0"/>
                <a:ea typeface="Calibri" panose="020F0502020204030204" pitchFamily="34" charset="0"/>
              </a:rPr>
              <a:t> </a:t>
            </a:r>
            <a:r>
              <a:rPr lang="ru-RU" sz="3600" b="1" dirty="0">
                <a:latin typeface="Times New Roman" panose="02020603050405020304" pitchFamily="18" charset="0"/>
                <a:ea typeface="Calibri" panose="020F0502020204030204" pitchFamily="34" charset="0"/>
              </a:rPr>
              <a:t>путей и дорог! </a:t>
            </a:r>
            <a:br>
              <a:rPr lang="ru-RU" sz="3600" b="1" dirty="0">
                <a:latin typeface="Times New Roman" panose="02020603050405020304" pitchFamily="18" charset="0"/>
                <a:ea typeface="Calibri" panose="020F0502020204030204" pitchFamily="34" charset="0"/>
              </a:rPr>
            </a:br>
            <a:r>
              <a:rPr lang="ru-RU" sz="3600" b="1" dirty="0">
                <a:latin typeface="Times New Roman" panose="02020603050405020304" pitchFamily="18" charset="0"/>
                <a:ea typeface="Calibri" panose="020F0502020204030204" pitchFamily="34" charset="0"/>
              </a:rPr>
              <a:t>Мы уважаем и принимаем </a:t>
            </a:r>
            <a:br>
              <a:rPr lang="ru-RU" sz="3600" b="1" dirty="0">
                <a:latin typeface="Times New Roman" panose="02020603050405020304" pitchFamily="18" charset="0"/>
                <a:ea typeface="Calibri" panose="020F0502020204030204" pitchFamily="34" charset="0"/>
              </a:rPr>
            </a:br>
            <a:r>
              <a:rPr lang="ru-RU" sz="3600" b="1" dirty="0">
                <a:latin typeface="Times New Roman" panose="02020603050405020304" pitchFamily="18" charset="0"/>
                <a:ea typeface="Calibri" panose="020F0502020204030204" pitchFamily="34" charset="0"/>
              </a:rPr>
              <a:t>любое Ваше решение!</a:t>
            </a:r>
            <a:br>
              <a:rPr lang="ru-RU" sz="3600" b="1" dirty="0">
                <a:latin typeface="Times New Roman" panose="02020603050405020304" pitchFamily="18" charset="0"/>
                <a:ea typeface="Calibri" panose="020F0502020204030204" pitchFamily="34" charset="0"/>
              </a:rPr>
            </a:br>
            <a:r>
              <a:rPr lang="ru-RU" sz="3600" b="1" dirty="0">
                <a:latin typeface="Times New Roman" panose="02020603050405020304" pitchFamily="18" charset="0"/>
                <a:ea typeface="Calibri" panose="020F0502020204030204" pitchFamily="34" charset="0"/>
              </a:rPr>
              <a:t>Мы дорожим Вашим мнением! </a:t>
            </a:r>
            <a:br>
              <a:rPr lang="ru-RU" sz="3600" b="1" dirty="0">
                <a:latin typeface="Times New Roman" panose="02020603050405020304" pitchFamily="18" charset="0"/>
                <a:ea typeface="Calibri" panose="020F0502020204030204" pitchFamily="34" charset="0"/>
              </a:rPr>
            </a:br>
            <a:r>
              <a:rPr lang="ru-RU" sz="3600" b="1" dirty="0">
                <a:latin typeface="Times New Roman" panose="02020603050405020304" pitchFamily="18" charset="0"/>
                <a:ea typeface="Calibri" panose="020F0502020204030204" pitchFamily="34" charset="0"/>
              </a:rPr>
              <a:t>Мы всегда поможем!</a:t>
            </a:r>
            <a:br>
              <a:rPr lang="ru-RU" sz="3600" b="1" dirty="0">
                <a:latin typeface="Times New Roman" panose="02020603050405020304" pitchFamily="18" charset="0"/>
                <a:ea typeface="Calibri" panose="020F0502020204030204" pitchFamily="34" charset="0"/>
              </a:rPr>
            </a:br>
            <a:r>
              <a:rPr lang="ru-RU" sz="3600" b="1" dirty="0">
                <a:latin typeface="Times New Roman" panose="02020603050405020304" pitchFamily="18" charset="0"/>
                <a:ea typeface="Calibri" panose="020F0502020204030204" pitchFamily="34" charset="0"/>
              </a:rPr>
              <a:t>Желаем удачи!</a:t>
            </a:r>
            <a:endParaRPr lang="ru-RU" sz="3600" b="1" dirty="0"/>
          </a:p>
        </p:txBody>
      </p:sp>
      <p:sp>
        <p:nvSpPr>
          <p:cNvPr id="6" name="Прямоугольник 5"/>
          <p:cNvSpPr/>
          <p:nvPr/>
        </p:nvSpPr>
        <p:spPr>
          <a:xfrm>
            <a:off x="4554136" y="4869160"/>
            <a:ext cx="7416824" cy="2308324"/>
          </a:xfrm>
          <a:prstGeom prst="rect">
            <a:avLst/>
          </a:prstGeom>
        </p:spPr>
        <p:txBody>
          <a:bodyPr wrap="square">
            <a:spAutoFit/>
          </a:bodyPr>
          <a:lstStyle/>
          <a:p>
            <a:r>
              <a:rPr lang="ru-RU" sz="3600" i="1" dirty="0" smtClean="0">
                <a:effectLst>
                  <a:glow rad="228600">
                    <a:schemeClr val="accent4">
                      <a:satMod val="175000"/>
                      <a:alpha val="40000"/>
                    </a:schemeClr>
                  </a:glow>
                </a:effectLst>
                <a:latin typeface="Times New Roman" panose="02020603050405020304" pitchFamily="18" charset="0"/>
                <a:ea typeface="Calibri" panose="020F0502020204030204" pitchFamily="34" charset="0"/>
              </a:rPr>
              <a:t>                                 </a:t>
            </a:r>
            <a:r>
              <a:rPr lang="ru-RU" sz="3600" b="1" i="1" dirty="0" smtClean="0">
                <a:effectLst>
                  <a:glow rad="228600">
                    <a:schemeClr val="accent4">
                      <a:satMod val="175000"/>
                      <a:alpha val="40000"/>
                    </a:schemeClr>
                  </a:glow>
                </a:effectLst>
                <a:latin typeface="Times New Roman" panose="02020603050405020304" pitchFamily="18" charset="0"/>
                <a:ea typeface="Calibri" panose="020F0502020204030204" pitchFamily="34" charset="0"/>
              </a:rPr>
              <a:t>С </a:t>
            </a:r>
            <a:r>
              <a:rPr lang="ru-RU" sz="3600" b="1" i="1" dirty="0">
                <a:effectLst>
                  <a:glow rad="228600">
                    <a:schemeClr val="accent4">
                      <a:satMod val="175000"/>
                      <a:alpha val="40000"/>
                    </a:schemeClr>
                  </a:glow>
                </a:effectLst>
                <a:latin typeface="Times New Roman" panose="02020603050405020304" pitchFamily="18" charset="0"/>
                <a:ea typeface="Calibri" panose="020F0502020204030204" pitchFamily="34" charset="0"/>
              </a:rPr>
              <a:t>уважением</a:t>
            </a:r>
            <a:r>
              <a:rPr lang="ru-RU" sz="3600" b="1" i="1" dirty="0" smtClean="0">
                <a:effectLst>
                  <a:glow rad="228600">
                    <a:schemeClr val="accent4">
                      <a:satMod val="175000"/>
                      <a:alpha val="40000"/>
                    </a:schemeClr>
                  </a:glow>
                </a:effectLst>
                <a:latin typeface="Times New Roman" panose="02020603050405020304" pitchFamily="18" charset="0"/>
                <a:ea typeface="Calibri" panose="020F0502020204030204" pitchFamily="34" charset="0"/>
              </a:rPr>
              <a:t>,</a:t>
            </a:r>
          </a:p>
          <a:p>
            <a:pPr algn="r"/>
            <a:r>
              <a:rPr lang="ru-RU" sz="3600" b="1" i="1" dirty="0" smtClean="0">
                <a:effectLst>
                  <a:glow rad="228600">
                    <a:schemeClr val="accent4">
                      <a:satMod val="175000"/>
                      <a:alpha val="40000"/>
                    </a:schemeClr>
                  </a:glow>
                </a:effectLst>
                <a:latin typeface="Times New Roman" panose="02020603050405020304" pitchFamily="18" charset="0"/>
                <a:ea typeface="Calibri" panose="020F0502020204030204" pitchFamily="34" charset="0"/>
              </a:rPr>
              <a:t> </a:t>
            </a:r>
            <a:r>
              <a:rPr lang="ru-RU" sz="3600" b="1" i="1" dirty="0">
                <a:effectLst>
                  <a:glow rad="228600">
                    <a:schemeClr val="accent4">
                      <a:satMod val="175000"/>
                      <a:alpha val="40000"/>
                    </a:schemeClr>
                  </a:glow>
                </a:effectLst>
                <a:latin typeface="Times New Roman" panose="02020603050405020304" pitchFamily="18" charset="0"/>
                <a:ea typeface="Calibri" panose="020F0502020204030204" pitchFamily="34" charset="0"/>
              </a:rPr>
              <a:t/>
            </a:r>
            <a:br>
              <a:rPr lang="ru-RU" sz="3600" b="1" i="1" dirty="0">
                <a:effectLst>
                  <a:glow rad="228600">
                    <a:schemeClr val="accent4">
                      <a:satMod val="175000"/>
                      <a:alpha val="40000"/>
                    </a:schemeClr>
                  </a:glow>
                </a:effectLst>
                <a:latin typeface="Times New Roman" panose="02020603050405020304" pitchFamily="18" charset="0"/>
                <a:ea typeface="Calibri" panose="020F0502020204030204" pitchFamily="34" charset="0"/>
              </a:rPr>
            </a:br>
            <a:r>
              <a:rPr lang="ru-RU" sz="3600" b="1" i="1" dirty="0" err="1" smtClean="0">
                <a:effectLst>
                  <a:glow rad="228600">
                    <a:schemeClr val="accent4">
                      <a:satMod val="175000"/>
                      <a:alpha val="40000"/>
                    </a:schemeClr>
                  </a:glow>
                </a:effectLst>
                <a:latin typeface="Times New Roman" panose="02020603050405020304" pitchFamily="18" charset="0"/>
                <a:ea typeface="Calibri" panose="020F0502020204030204" pitchFamily="34" charset="0"/>
              </a:rPr>
              <a:t>Залевская</a:t>
            </a:r>
            <a:r>
              <a:rPr lang="ru-RU" sz="3600" b="1" i="1" dirty="0" smtClean="0">
                <a:effectLst>
                  <a:glow rad="228600">
                    <a:schemeClr val="accent4">
                      <a:satMod val="175000"/>
                      <a:alpha val="40000"/>
                    </a:schemeClr>
                  </a:glow>
                </a:effectLst>
                <a:latin typeface="Times New Roman" panose="02020603050405020304" pitchFamily="18" charset="0"/>
                <a:ea typeface="Calibri" panose="020F0502020204030204" pitchFamily="34" charset="0"/>
              </a:rPr>
              <a:t> </a:t>
            </a:r>
            <a:r>
              <a:rPr lang="ru-RU" sz="3600" b="1" i="1" dirty="0">
                <a:effectLst>
                  <a:glow rad="228600">
                    <a:schemeClr val="accent4">
                      <a:satMod val="175000"/>
                      <a:alpha val="40000"/>
                    </a:schemeClr>
                  </a:glow>
                </a:effectLst>
                <a:latin typeface="Times New Roman" panose="02020603050405020304" pitchFamily="18" charset="0"/>
                <a:ea typeface="Calibri" panose="020F0502020204030204" pitchFamily="34" charset="0"/>
              </a:rPr>
              <a:t>Татьяна Алексеевна</a:t>
            </a:r>
            <a:r>
              <a:rPr lang="ru-RU" sz="3600" b="1" dirty="0">
                <a:effectLst>
                  <a:glow rad="228600">
                    <a:schemeClr val="accent4">
                      <a:satMod val="175000"/>
                      <a:alpha val="40000"/>
                    </a:schemeClr>
                  </a:glow>
                </a:effectLst>
                <a:latin typeface="Times New Roman" panose="02020603050405020304" pitchFamily="18" charset="0"/>
                <a:ea typeface="Calibri" panose="020F0502020204030204" pitchFamily="34" charset="0"/>
              </a:rPr>
              <a:t/>
            </a:r>
            <a:br>
              <a:rPr lang="ru-RU" sz="3600" b="1" dirty="0">
                <a:effectLst>
                  <a:glow rad="228600">
                    <a:schemeClr val="accent4">
                      <a:satMod val="175000"/>
                      <a:alpha val="40000"/>
                    </a:schemeClr>
                  </a:glow>
                </a:effectLst>
                <a:latin typeface="Times New Roman" panose="02020603050405020304" pitchFamily="18" charset="0"/>
                <a:ea typeface="Calibri" panose="020F0502020204030204" pitchFamily="34" charset="0"/>
              </a:rPr>
            </a:br>
            <a:endParaRPr lang="ru-RU" sz="3600" b="1" dirty="0">
              <a:effectLst>
                <a:glow rad="228600">
                  <a:schemeClr val="accent4">
                    <a:satMod val="175000"/>
                    <a:alpha val="40000"/>
                  </a:schemeClr>
                </a:glow>
              </a:effectLst>
            </a:endParaRPr>
          </a:p>
        </p:txBody>
      </p:sp>
    </p:spTree>
    <p:extLst>
      <p:ext uri="{BB962C8B-B14F-4D97-AF65-F5344CB8AC3E}">
        <p14:creationId xmlns:p14="http://schemas.microsoft.com/office/powerpoint/2010/main" val="25437355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609600" y="1196752"/>
            <a:ext cx="10972800" cy="5016758"/>
          </a:xfrm>
          <a:prstGeom prst="rect">
            <a:avLst/>
          </a:prstGeom>
        </p:spPr>
        <p:txBody>
          <a:bodyPr wrap="square">
            <a:spAutoFit/>
          </a:bodyPr>
          <a:lstStyle/>
          <a:p>
            <a:pPr marL="285750" indent="-285750">
              <a:lnSpc>
                <a:spcPct val="200000"/>
              </a:lnSpc>
              <a:buFont typeface="Arial" panose="020B0604020202020204" pitchFamily="34" charset="0"/>
              <a:buChar char="•"/>
            </a:pPr>
            <a:r>
              <a:rPr lang="ru-RU" sz="3200" dirty="0">
                <a:latin typeface="Arial Black" pitchFamily="34" charset="0"/>
              </a:rPr>
              <a:t>интересные </a:t>
            </a:r>
            <a:r>
              <a:rPr lang="ru-RU" sz="3200" dirty="0" smtClean="0">
                <a:latin typeface="Arial Black" pitchFamily="34" charset="0"/>
              </a:rPr>
              <a:t>дискуссии</a:t>
            </a:r>
            <a:endParaRPr lang="ru-RU" sz="3200" dirty="0" smtClean="0">
              <a:latin typeface="Arial Black" pitchFamily="34" charset="0"/>
            </a:endParaRPr>
          </a:p>
          <a:p>
            <a:pPr marL="285750" indent="-285750">
              <a:lnSpc>
                <a:spcPct val="200000"/>
              </a:lnSpc>
              <a:buFont typeface="Arial" panose="020B0604020202020204" pitchFamily="34" charset="0"/>
              <a:buChar char="•"/>
            </a:pPr>
            <a:r>
              <a:rPr lang="ru-RU" sz="3200" dirty="0" smtClean="0">
                <a:latin typeface="Arial Black" pitchFamily="34" charset="0"/>
              </a:rPr>
              <a:t>упражнения </a:t>
            </a:r>
            <a:r>
              <a:rPr lang="ru-RU" sz="3200" dirty="0">
                <a:latin typeface="Arial Black" pitchFamily="34" charset="0"/>
              </a:rPr>
              <a:t>«Шаги к самореализации</a:t>
            </a:r>
            <a:r>
              <a:rPr lang="ru-RU" sz="3200" dirty="0" smtClean="0">
                <a:latin typeface="Arial Black" pitchFamily="34" charset="0"/>
              </a:rPr>
              <a:t>»,</a:t>
            </a:r>
          </a:p>
          <a:p>
            <a:pPr>
              <a:lnSpc>
                <a:spcPct val="200000"/>
              </a:lnSpc>
            </a:pPr>
            <a:r>
              <a:rPr lang="ru-RU" sz="3200" dirty="0" smtClean="0">
                <a:latin typeface="Arial Black" pitchFamily="34" charset="0"/>
              </a:rPr>
              <a:t>   «</a:t>
            </a:r>
            <a:r>
              <a:rPr lang="ru-RU" sz="3200" dirty="0">
                <a:latin typeface="Arial Black" pitchFamily="34" charset="0"/>
              </a:rPr>
              <a:t>Карьерная лестница на 10 лет жизни</a:t>
            </a:r>
            <a:r>
              <a:rPr lang="ru-RU" sz="3200" dirty="0" smtClean="0">
                <a:latin typeface="Arial Black" pitchFamily="34" charset="0"/>
              </a:rPr>
              <a:t>»,</a:t>
            </a:r>
          </a:p>
          <a:p>
            <a:pPr>
              <a:lnSpc>
                <a:spcPct val="200000"/>
              </a:lnSpc>
            </a:pPr>
            <a:r>
              <a:rPr lang="ru-RU" sz="3200" dirty="0" smtClean="0">
                <a:latin typeface="Arial Black" pitchFamily="34" charset="0"/>
              </a:rPr>
              <a:t>   «</a:t>
            </a:r>
            <a:r>
              <a:rPr lang="ru-RU" sz="3200" dirty="0">
                <a:latin typeface="Arial Black" pitchFamily="34" charset="0"/>
              </a:rPr>
              <a:t>За» и «против» в выборе </a:t>
            </a:r>
            <a:r>
              <a:rPr lang="ru-RU" sz="3200" dirty="0" smtClean="0">
                <a:latin typeface="Arial Black" pitchFamily="34" charset="0"/>
              </a:rPr>
              <a:t>профессии</a:t>
            </a:r>
            <a:endParaRPr lang="ru-RU" sz="3200" dirty="0" smtClean="0">
              <a:latin typeface="Arial Black" pitchFamily="34" charset="0"/>
            </a:endParaRPr>
          </a:p>
          <a:p>
            <a:pPr marL="285750" indent="-285750">
              <a:lnSpc>
                <a:spcPct val="200000"/>
              </a:lnSpc>
              <a:buFont typeface="Arial" panose="020B0604020202020204" pitchFamily="34" charset="0"/>
              <a:buChar char="•"/>
            </a:pPr>
            <a:r>
              <a:rPr lang="ru-RU" sz="3200" dirty="0" smtClean="0">
                <a:latin typeface="Arial Black" pitchFamily="34" charset="0"/>
              </a:rPr>
              <a:t>проверили </a:t>
            </a:r>
            <a:r>
              <a:rPr lang="ru-RU" sz="3200" dirty="0">
                <a:latin typeface="Arial Black" pitchFamily="34" charset="0"/>
              </a:rPr>
              <a:t>насколько вы грамотны</a:t>
            </a:r>
            <a:endParaRPr lang="ru-RU" sz="3200" dirty="0"/>
          </a:p>
        </p:txBody>
      </p:sp>
      <p:sp>
        <p:nvSpPr>
          <p:cNvPr id="4" name="Заголовок 3"/>
          <p:cNvSpPr>
            <a:spLocks noGrp="1"/>
          </p:cNvSpPr>
          <p:nvPr>
            <p:ph type="title"/>
          </p:nvPr>
        </p:nvSpPr>
        <p:spPr/>
        <p:txBody>
          <a:bodyPr>
            <a:normAutofit fontScale="90000"/>
          </a:bodyPr>
          <a:lstStyle/>
          <a:p>
            <a:pPr algn="r"/>
            <a:r>
              <a:rPr lang="ru-RU" dirty="0">
                <a:solidFill>
                  <a:srgbClr val="00B050"/>
                </a:solidFill>
                <a:latin typeface="Arial Black" pitchFamily="34" charset="0"/>
              </a:rPr>
              <a:t>На практических занятиях  </a:t>
            </a:r>
            <a:br>
              <a:rPr lang="ru-RU" dirty="0">
                <a:solidFill>
                  <a:srgbClr val="00B050"/>
                </a:solidFill>
                <a:latin typeface="Arial Black" pitchFamily="34" charset="0"/>
              </a:rPr>
            </a:br>
            <a:r>
              <a:rPr lang="ru-RU" dirty="0">
                <a:solidFill>
                  <a:srgbClr val="00B050"/>
                </a:solidFill>
                <a:latin typeface="Arial Black" pitchFamily="34" charset="0"/>
              </a:rPr>
              <a:t>                 мы провели: </a:t>
            </a:r>
            <a:endParaRPr lang="ru-RU" dirty="0"/>
          </a:p>
        </p:txBody>
      </p:sp>
    </p:spTree>
    <p:extLst>
      <p:ext uri="{BB962C8B-B14F-4D97-AF65-F5344CB8AC3E}">
        <p14:creationId xmlns:p14="http://schemas.microsoft.com/office/powerpoint/2010/main" val="254373556"/>
      </p:ext>
    </p:extLst>
  </p:cSld>
  <p:clrMapOvr>
    <a:masterClrMapping/>
  </p:clrMapOvr>
  <p:transition spd="slow">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2050" name="Picture 2" descr="H:\лестниц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58280" y="-45176400"/>
            <a:ext cx="11534326" cy="72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FORPOST\DOC(0001)~4.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240017" y="692695"/>
            <a:ext cx="4221653" cy="5969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descr="H:\FORPOST\DOC(0001)~5.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03513" y="692696"/>
            <a:ext cx="4241055" cy="5996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119336" y="44625"/>
            <a:ext cx="12072664" cy="646331"/>
          </a:xfrm>
          <a:prstGeom prst="rect">
            <a:avLst/>
          </a:prstGeom>
          <a:noFill/>
        </p:spPr>
        <p:txBody>
          <a:bodyPr wrap="square" rtlCol="0">
            <a:spAutoFit/>
          </a:bodyPr>
          <a:lstStyle/>
          <a:p>
            <a:pPr algn="ctr"/>
            <a:r>
              <a:rPr lang="ru-RU" sz="3600" b="1" dirty="0">
                <a:latin typeface="Arial Black" panose="020B0A04020102020204" pitchFamily="34" charset="0"/>
              </a:rPr>
              <a:t>Задание «Шаги к самореализации»</a:t>
            </a:r>
          </a:p>
        </p:txBody>
      </p:sp>
    </p:spTree>
    <p:extLst>
      <p:ext uri="{BB962C8B-B14F-4D97-AF65-F5344CB8AC3E}">
        <p14:creationId xmlns:p14="http://schemas.microsoft.com/office/powerpoint/2010/main" val="118613906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2050" name="Picture 2" descr="H:\лестниц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58280" y="-45176400"/>
            <a:ext cx="11534326" cy="72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H:\лестница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5360" y="1340768"/>
            <a:ext cx="11593288" cy="5347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0" y="12177"/>
            <a:ext cx="12072664" cy="1143000"/>
          </a:xfrm>
        </p:spPr>
        <p:txBody>
          <a:bodyPr>
            <a:normAutofit fontScale="90000"/>
          </a:bodyPr>
          <a:lstStyle/>
          <a:p>
            <a:r>
              <a:rPr lang="ru-RU" dirty="0" smtClean="0">
                <a:solidFill>
                  <a:srgbClr val="00B050"/>
                </a:solidFill>
                <a:latin typeface="Arial Black" pitchFamily="34" charset="0"/>
              </a:rPr>
              <a:t>Карьерная лестница </a:t>
            </a:r>
            <a:br>
              <a:rPr lang="ru-RU" dirty="0" smtClean="0">
                <a:solidFill>
                  <a:srgbClr val="00B050"/>
                </a:solidFill>
                <a:latin typeface="Arial Black" pitchFamily="34" charset="0"/>
              </a:rPr>
            </a:br>
            <a:r>
              <a:rPr lang="ru-RU" dirty="0" smtClean="0">
                <a:solidFill>
                  <a:srgbClr val="00B050"/>
                </a:solidFill>
                <a:latin typeface="Arial Black" pitchFamily="34" charset="0"/>
              </a:rPr>
              <a:t>на 10 лет жизни</a:t>
            </a:r>
            <a:endParaRPr lang="ru-RU" dirty="0">
              <a:solidFill>
                <a:srgbClr val="00B050"/>
              </a:solidFill>
              <a:latin typeface="Arial Black" pitchFamily="34" charset="0"/>
            </a:endParaRPr>
          </a:p>
        </p:txBody>
      </p:sp>
    </p:spTree>
    <p:extLst>
      <p:ext uri="{BB962C8B-B14F-4D97-AF65-F5344CB8AC3E}">
        <p14:creationId xmlns:p14="http://schemas.microsoft.com/office/powerpoint/2010/main" val="2651448909"/>
      </p:ext>
    </p:extLst>
  </p:cSld>
  <p:clrMapOvr>
    <a:masterClrMapping/>
  </p:clrMapOvr>
  <p:transition spd="slow">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44624"/>
            <a:ext cx="9144000" cy="1373014"/>
          </a:xfrm>
        </p:spPr>
        <p:txBody>
          <a:bodyPr>
            <a:noAutofit/>
          </a:bodyPr>
          <a:lstStyle/>
          <a:p>
            <a:r>
              <a:rPr lang="ru-RU" sz="3600" dirty="0">
                <a:latin typeface="Arial Black" pitchFamily="34" charset="0"/>
              </a:rPr>
              <a:t/>
            </a:r>
            <a:br>
              <a:rPr lang="ru-RU" sz="3600" dirty="0">
                <a:latin typeface="Arial Black" pitchFamily="34" charset="0"/>
              </a:rPr>
            </a:br>
            <a:r>
              <a:rPr lang="ru-RU" sz="3600" dirty="0">
                <a:latin typeface="Arial Black" pitchFamily="34" charset="0"/>
              </a:rPr>
              <a:t/>
            </a:r>
            <a:br>
              <a:rPr lang="ru-RU" sz="3600" dirty="0">
                <a:latin typeface="Arial Black" pitchFamily="34" charset="0"/>
              </a:rPr>
            </a:br>
            <a:r>
              <a:rPr lang="ru-RU" sz="3600" i="1" dirty="0">
                <a:latin typeface="Arial Black" pitchFamily="34" charset="0"/>
              </a:rPr>
              <a:t>Тема </a:t>
            </a:r>
            <a:r>
              <a:rPr lang="ru-RU" sz="3600" dirty="0">
                <a:latin typeface="Arial Black" pitchFamily="34" charset="0"/>
              </a:rPr>
              <a:t/>
            </a:r>
            <a:br>
              <a:rPr lang="ru-RU" sz="3600" dirty="0">
                <a:latin typeface="Arial Black" pitchFamily="34" charset="0"/>
              </a:rPr>
            </a:br>
            <a:r>
              <a:rPr lang="ru-RU" sz="3400" dirty="0">
                <a:solidFill>
                  <a:srgbClr val="00B050"/>
                </a:solidFill>
                <a:latin typeface="Arial Black" pitchFamily="34" charset="0"/>
              </a:rPr>
              <a:t>«Поиск работы и трудоустройство» </a:t>
            </a:r>
            <a:br>
              <a:rPr lang="ru-RU" sz="3400" dirty="0">
                <a:solidFill>
                  <a:srgbClr val="00B050"/>
                </a:solidFill>
                <a:latin typeface="Arial Black" pitchFamily="34" charset="0"/>
              </a:rPr>
            </a:br>
            <a:r>
              <a:rPr lang="ru-RU" sz="3200" i="1" dirty="0">
                <a:latin typeface="Arial Black" pitchFamily="34" charset="0"/>
              </a:rPr>
              <a:t>подсказала Вам,</a:t>
            </a:r>
            <a:br>
              <a:rPr lang="ru-RU" sz="3200" i="1" dirty="0">
                <a:latin typeface="Arial Black" pitchFamily="34" charset="0"/>
              </a:rPr>
            </a:br>
            <a:r>
              <a:rPr lang="ru-RU" sz="3200" i="1" dirty="0">
                <a:latin typeface="Arial Black" pitchFamily="34" charset="0"/>
              </a:rPr>
              <a:t>как это правильно сделать</a:t>
            </a: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16563" t="-2954" r="20103" b="2954"/>
          <a:stretch/>
        </p:blipFill>
        <p:spPr>
          <a:xfrm>
            <a:off x="31141" y="2723739"/>
            <a:ext cx="4680520" cy="4126984"/>
          </a:xfrm>
          <a:prstGeom prst="rect">
            <a:avLst/>
          </a:prstGeom>
        </p:spPr>
      </p:pic>
    </p:spTree>
    <p:extLst>
      <p:ext uri="{BB962C8B-B14F-4D97-AF65-F5344CB8AC3E}">
        <p14:creationId xmlns:p14="http://schemas.microsoft.com/office/powerpoint/2010/main" val="254373556"/>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1440</Words>
  <Application>Microsoft Office PowerPoint</Application>
  <PresentationFormat>Произвольный</PresentationFormat>
  <Paragraphs>153</Paragraphs>
  <Slides>50</Slides>
  <Notes>3</Notes>
  <HiddenSlides>3</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Office</vt:lpstr>
      <vt:lpstr>      Министерство просвещения  ПМР    Муниципальное общеобразовательное учреждение      «УЧЕБНО-ПРОФОРИЕНТАЦИОННЫЙ ЦЕНТР»  г. Тирасполь Курс «Профессия и карьера» Преподаватель Залевская Т.А.  Тема: «Секреты мастерства» </vt:lpstr>
      <vt:lpstr>Презентация PowerPoint</vt:lpstr>
      <vt:lpstr>   </vt:lpstr>
      <vt:lpstr>Презентация PowerPoint</vt:lpstr>
      <vt:lpstr>Презентация PowerPoint</vt:lpstr>
      <vt:lpstr>На практических занятиях                    мы провели: </vt:lpstr>
      <vt:lpstr>Презентация PowerPoint</vt:lpstr>
      <vt:lpstr>Карьерная лестница  на 10 лет жизни</vt:lpstr>
      <vt:lpstr>  Тема  «Поиск работы и трудоустройство»  подсказала Вам, как это правильно сделать</vt:lpstr>
      <vt:lpstr>Вы побывали на экскурсиях  в учебных заведениях</vt:lpstr>
      <vt:lpstr>  Притча:   Как стать мастером  своего дела  </vt:lpstr>
      <vt:lpstr>Презентация PowerPoint</vt:lpstr>
      <vt:lpstr>Презентация PowerPoint</vt:lpstr>
      <vt:lpstr>   Содержание</vt:lpstr>
      <vt:lpstr>Презентация PowerPoint</vt:lpstr>
      <vt:lpstr>Презентация PowerPoint</vt:lpstr>
      <vt:lpstr>Презентация PowerPoint</vt:lpstr>
      <vt:lpstr>Презентация PowerPoint</vt:lpstr>
      <vt:lpstr>Презентация PowerPoint</vt:lpstr>
      <vt:lpstr>Медицинские династии</vt:lpstr>
      <vt:lpstr>    Есть люди, добротой щедры,      И щедрость, без остатка отдавая, Горят, как маленькие,  яркие костры,  Своим теплом людей  всех согревая </vt:lpstr>
      <vt:lpstr>ВЫБОР ПРОФЕССИИ</vt:lpstr>
      <vt:lpstr>В современном обществе одной из наиболее консервативных социальных групп являются представители медицинской профессии.  И не зря: зачастую врачи считают себя   отдельной «кастой», в которой ценится  линия преемственности,    передача профессиональных навыков и умений из поколения в поколение. </vt:lpstr>
      <vt:lpstr>Презентация PowerPoint</vt:lpstr>
      <vt:lpstr>Сестра- Пестова Виктория Юрьевна (врач)</vt:lpstr>
      <vt:lpstr>Пестова Виктория Юрьевна –                                   кандидат медицинских наук</vt:lpstr>
      <vt:lpstr>Главным личностным качеством, которым должен обладать настоящий врач, является любовь к людям, независимо от их социального или материального статуса.  </vt:lpstr>
      <vt:lpstr>Презентация PowerPoint</vt:lpstr>
      <vt:lpstr>Презентация PowerPoint</vt:lpstr>
      <vt:lpstr> В своей будущей карьере я планирую дойти до доктора медицинских наук. Для достижения своей цели я должна пройти долгий  и нелегкий путь. </vt:lpstr>
      <vt:lpstr>   </vt:lpstr>
      <vt:lpstr>Презентация PowerPoint</vt:lpstr>
      <vt:lpstr>Медицинский факультет  ПГУ им.Т.Г. Шевченко г.Тирасполь</vt:lpstr>
      <vt:lpstr>Презентация PowerPoint</vt:lpstr>
      <vt:lpstr>ВОЕННАЯ ДИНАСТИЯ  В  МОЕЙ СЕМЬЕ</vt:lpstr>
      <vt:lpstr>Цель проекта </vt:lpstr>
      <vt:lpstr>Рано или поздно  каждый  задает себе вопрос,  какую профессию выбрать  ?</vt:lpstr>
      <vt:lpstr>Есть такая профессия – Родину защищать</vt:lpstr>
      <vt:lpstr>Презентация PowerPoint</vt:lpstr>
      <vt:lpstr>Презентация PowerPoint</vt:lpstr>
      <vt:lpstr>Презентация PowerPoint</vt:lpstr>
      <vt:lpstr>Презентация PowerPoint</vt:lpstr>
      <vt:lpstr>Мой отец –  Джеферов Сергей Александрович  – старший прапорщик.  Служил в МГБ ПМР с 1995 – 2011г.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просвещения ПМР Муниципальное общеобразовательное учреждение «УЧЕБНО-ПРОФОРИЕНТАЦИОННЫЙ ЦЕНТР»  г. Тирасполя   курс  «Профессия и карьера»</dc:title>
  <dc:creator>Svetlana</dc:creator>
  <cp:lastModifiedBy>Svetlana</cp:lastModifiedBy>
  <cp:revision>105</cp:revision>
  <dcterms:created xsi:type="dcterms:W3CDTF">2015-12-24T19:06:44Z</dcterms:created>
  <dcterms:modified xsi:type="dcterms:W3CDTF">2016-09-03T13:54:32Z</dcterms:modified>
</cp:coreProperties>
</file>