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4" r:id="rId3"/>
    <p:sldId id="260" r:id="rId4"/>
    <p:sldId id="279" r:id="rId5"/>
    <p:sldId id="264" r:id="rId6"/>
    <p:sldId id="270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80" r:id="rId15"/>
    <p:sldId id="312" r:id="rId16"/>
    <p:sldId id="287" r:id="rId17"/>
    <p:sldId id="288" r:id="rId18"/>
    <p:sldId id="289" r:id="rId19"/>
    <p:sldId id="290" r:id="rId20"/>
    <p:sldId id="291" r:id="rId21"/>
    <p:sldId id="293" r:id="rId22"/>
    <p:sldId id="292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8" r:id="rId34"/>
    <p:sldId id="307" r:id="rId35"/>
    <p:sldId id="313" r:id="rId36"/>
    <p:sldId id="314" r:id="rId37"/>
    <p:sldId id="306" r:id="rId38"/>
    <p:sldId id="309" r:id="rId39"/>
    <p:sldId id="315" r:id="rId40"/>
    <p:sldId id="28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505"/>
    <a:srgbClr val="FFF5D7"/>
    <a:srgbClr val="5B9BD5"/>
    <a:srgbClr val="FFFFFF"/>
    <a:srgbClr val="FFF3CF"/>
    <a:srgbClr val="644C00"/>
    <a:srgbClr val="6D452C"/>
    <a:srgbClr val="C3F37D"/>
    <a:srgbClr val="74B711"/>
    <a:srgbClr val="4D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49" d="100"/>
          <a:sy n="49" d="100"/>
        </p:scale>
        <p:origin x="-1302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4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7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3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7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9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8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3CF3-FB04-41C3-BA58-6287EF3F4F2B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A6B6-D641-40F5-96C7-A47B8D01D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10" Type="http://schemas.openxmlformats.org/officeDocument/2006/relationships/image" Target="../media/image120.png"/><Relationship Id="rId4" Type="http://schemas.openxmlformats.org/officeDocument/2006/relationships/image" Target="../media/image9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hyperlink" Target="http://stories-of-success.ru/biografiya_arkhimeda_genii_kotoryi_rodilsya_slishkom_ran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33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24.png"/><Relationship Id="rId12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11" Type="http://schemas.openxmlformats.org/officeDocument/2006/relationships/slide" Target="slide25.xml"/><Relationship Id="rId10" Type="http://schemas.openxmlformats.org/officeDocument/2006/relationships/slide" Target="slide29.xm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image" Target="../media/image25.png"/><Relationship Id="rId9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image" Target="../media/image25.png"/><Relationship Id="rId9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image" Target="../media/image26.png"/><Relationship Id="rId9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11" Type="http://schemas.openxmlformats.org/officeDocument/2006/relationships/slide" Target="slide33.xml"/><Relationship Id="rId5" Type="http://schemas.openxmlformats.org/officeDocument/2006/relationships/image" Target="../media/image27.gif"/><Relationship Id="rId10" Type="http://schemas.openxmlformats.org/officeDocument/2006/relationships/slide" Target="slide31.xml"/><Relationship Id="rId4" Type="http://schemas.openxmlformats.org/officeDocument/2006/relationships/image" Target="../media/image26.png"/><Relationship Id="rId9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image" Target="../media/image29.png"/><Relationship Id="rId9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slide" Target="slide33.xml"/><Relationship Id="rId5" Type="http://schemas.openxmlformats.org/officeDocument/2006/relationships/image" Target="../media/image30.gif"/><Relationship Id="rId10" Type="http://schemas.openxmlformats.org/officeDocument/2006/relationships/slide" Target="slide31.xml"/><Relationship Id="rId4" Type="http://schemas.openxmlformats.org/officeDocument/2006/relationships/image" Target="../media/image29.png"/><Relationship Id="rId9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../media/image33.png"/><Relationship Id="rId10" Type="http://schemas.openxmlformats.org/officeDocument/2006/relationships/slide" Target="slide33.xml"/><Relationship Id="rId4" Type="http://schemas.openxmlformats.org/officeDocument/2006/relationships/image" Target="../media/image32.gif"/><Relationship Id="rId9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slide" Target="slide33.xml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35.gif"/><Relationship Id="rId12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slide" Target="slide25.xml"/><Relationship Id="rId5" Type="http://schemas.openxmlformats.org/officeDocument/2006/relationships/image" Target="../media/image33.png"/><Relationship Id="rId10" Type="http://schemas.openxmlformats.org/officeDocument/2006/relationships/slide" Target="slide29.xml"/><Relationship Id="rId4" Type="http://schemas.openxmlformats.org/officeDocument/2006/relationships/image" Target="../media/image32.gif"/><Relationship Id="rId9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slide" Target="slide35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slide" Target="slide35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slide" Target="slide35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slide" Target="slide35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8.xml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&#1087;&#1088;&#1077;&#1079;&#1077;&#1085;&#1090;&#1072;&#1094;&#1080;&#1103;2.ppsx" TargetMode="Externa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-317" r="9020"/>
          <a:stretch/>
        </p:blipFill>
        <p:spPr>
          <a:xfrm>
            <a:off x="-5" y="-110016"/>
            <a:ext cx="9405262" cy="7044765"/>
          </a:xfrm>
          <a:prstGeom prst="rect">
            <a:avLst/>
          </a:prstGeom>
        </p:spPr>
      </p:pic>
      <p:sp>
        <p:nvSpPr>
          <p:cNvPr id="3" name="Прямоугольник с одним усеченным и одним скругленным углом 2"/>
          <p:cNvSpPr/>
          <p:nvPr/>
        </p:nvSpPr>
        <p:spPr>
          <a:xfrm>
            <a:off x="44179" y="5464283"/>
            <a:ext cx="9288000" cy="1440000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6770" y="5496941"/>
            <a:ext cx="724028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планиметрии </a:t>
            </a:r>
            <a:r>
              <a:rPr lang="ru-RU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к </a:t>
            </a:r>
            <a:r>
              <a:rPr lang="ru-RU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итоговой государственной аттестации</a:t>
            </a:r>
            <a:endParaRPr lang="ru-RU" sz="28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422" y="5863354"/>
            <a:ext cx="15012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3322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2204" y="1026871"/>
            <a:ext cx="5735651" cy="9417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№3. </a:t>
            </a:r>
            <a:r>
              <a:rPr lang="ru-RU" i="1" dirty="0"/>
              <a:t>Через концы A и B дуги окружности в 56° проведены касательные AC и BC. Найдите угол ACB. Ответ дайте в градусах.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55015" y="43569"/>
            <a:ext cx="254911" cy="4459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021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" y="896234"/>
            <a:ext cx="1496816" cy="1552083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9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2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370" y="3559809"/>
            <a:ext cx="8505303" cy="24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dirty="0" smtClean="0"/>
              <a:t>	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∠OBC=∠OAC=90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∘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так как касательная перпендикулярна радиусу, проведённому в точку касания. ∠BOA=ᴗBA=56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(центральный угол опирается на дугу 56°). В четырёхугольнике OBCA сумма углов равна 360°. ∠ACB=360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−90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−90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=124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 124</a:t>
            </a:r>
            <a:r>
              <a:rPr lang="ru-RU" sz="1600" i="1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9612" y="2982327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021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" y="896234"/>
            <a:ext cx="1496816" cy="1552083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952204" y="1026871"/>
            <a:ext cx="5735651" cy="9417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№3. </a:t>
            </a:r>
            <a:r>
              <a:rPr lang="ru-RU" i="1" dirty="0"/>
              <a:t>Через концы A и B дуги окружности в 56° проведены касательные AC и BC. Найдите угол ACB. Ответ дайте в градусах.</a:t>
            </a:r>
          </a:p>
        </p:txBody>
      </p:sp>
    </p:spTree>
    <p:extLst>
      <p:ext uri="{BB962C8B-B14F-4D97-AF65-F5344CB8AC3E}">
        <p14:creationId xmlns:p14="http://schemas.microsoft.com/office/powerpoint/2010/main" val="18413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2774" y="1061610"/>
            <a:ext cx="548516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ru-RU" sz="16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Центральный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на 54° больше острого вписанного угла, опирающегося на ту же дугу окружности. Найдите вписанный угол. Ответ дайте в градусах.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8920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" y="896234"/>
            <a:ext cx="2364676" cy="1906628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868631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370" y="3559809"/>
            <a:ext cx="8505303" cy="208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dirty="0" smtClean="0"/>
              <a:t>	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Центральный угол в два раза больше вписанного угла, опирающегося на ту же дугу. Если он на 54° больше вписанного угла, то вписанный угол равен 54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°.</a:t>
            </a:r>
          </a:p>
          <a:p>
            <a:pPr lvl="0" algn="just">
              <a:lnSpc>
                <a:spcPct val="115000"/>
              </a:lnSpc>
            </a:pPr>
            <a:endParaRPr lang="en-US" sz="2000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 54</a:t>
            </a:r>
            <a:r>
              <a:rPr lang="ru-RU" sz="1600" i="1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9612" y="2982327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56973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2774" y="1061610"/>
            <a:ext cx="548516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ru-RU" sz="16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Центральный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на 54° больше острого вписанного угла, опирающегося на ту же дугу окружности. Найдите вписанный угол. Ответ дайте в градусах.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" y="896234"/>
            <a:ext cx="2364676" cy="1906628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2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451" y="-26740"/>
            <a:ext cx="647805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домашнего задания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774" y="1034716"/>
            <a:ext cx="548516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ромб со стороной а и острым углом в 60</a:t>
            </a:r>
            <a:r>
              <a:rPr lang="ru-RU" sz="1600" dirty="0">
                <a:solidFill>
                  <a:srgbClr val="644C00"/>
                </a:solidFill>
                <a:latin typeface="Cambria Math"/>
                <a:ea typeface="Cambria Math"/>
                <a:cs typeface="Verdana" panose="020B0604030504040204" pitchFamily="34" charset="0"/>
              </a:rPr>
              <a:t>°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вписана окружность. Определите  площадь четырехугольника, вершинами которого являются точки касания окружности со сторонами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ромба.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9" y="784764"/>
            <a:ext cx="2670279" cy="2353260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451" y="-26740"/>
            <a:ext cx="647805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домашнего задания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774" y="1034716"/>
            <a:ext cx="548516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ромб со стороной а и острым углом в 60</a:t>
            </a:r>
            <a:r>
              <a:rPr lang="ru-RU" sz="1600" dirty="0">
                <a:solidFill>
                  <a:srgbClr val="644C00"/>
                </a:solidFill>
                <a:latin typeface="Cambria Math"/>
                <a:ea typeface="Cambria Math"/>
                <a:cs typeface="Verdana" panose="020B0604030504040204" pitchFamily="34" charset="0"/>
              </a:rPr>
              <a:t>°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вписана окружность. Определите  площадь четырехугольника, вершинами которого являются точки касания окружности со сторонами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ромба.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2370" y="3156399"/>
                <a:ext cx="8505303" cy="229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dirty="0" smtClean="0"/>
                  <a:t>	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Радиус  вписанной в ромб АВС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окружности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а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 i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; так как </a:t>
                </a:r>
                <a14:m>
                  <m:oMath xmlns:m="http://schemas.openxmlformats.org/officeDocument/2006/math">
                    <m:r>
                      <a:rPr lang="ru-RU" sz="1600" i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⦟А=60</m:t>
                    </m:r>
                    <m:r>
                      <a:rPr lang="ru-RU" sz="1600" i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°.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KLMN –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прямоугольник, так как его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углы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опираются на диаметр окружности.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</a:t>
                </a:r>
                <a:r>
                  <a:rPr lang="en-US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KLMN)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=MN</a:t>
                </a:r>
                <a14:m>
                  <m:oMath xmlns:m="http://schemas.openxmlformats.org/officeDocument/2006/math">
                    <m:r>
                      <a:rPr lang="en-US" sz="1600" i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1600" i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LM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где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 (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катет, лежащий против угла в 30</a:t>
                </a:r>
                <a14:m>
                  <m:oMath xmlns:m="http://schemas.openxmlformats.org/officeDocument/2006/math">
                    <m:r>
                      <a:rPr lang="ru-RU" sz="1600" i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°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);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LM=R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i="0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  <m:r>
                      <a:rPr lang="en-US" sz="1600" i="0" dirty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R</m:t>
                        </m:r>
                      </m:e>
                      <m:sup>
                        <m:r>
                          <a:rPr lang="en-US" sz="1600" i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i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i="0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600" i="0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1600" i="0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1600" i="1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0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0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3а</m:t>
                            </m:r>
                          </m:e>
                          <m:sup>
                            <m: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16</m:t>
                        </m:r>
                      </m:den>
                    </m:f>
                    <m:r>
                      <a:rPr lang="ru-RU" sz="1600" i="1" smtClean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ru-RU" sz="1600" i="1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0" y="3156399"/>
                <a:ext cx="8505303" cy="2293833"/>
              </a:xfrm>
              <a:prstGeom prst="rect">
                <a:avLst/>
              </a:prstGeom>
              <a:blipFill rotWithShape="0">
                <a:blip r:embed="rId4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048141" y="2565900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9" y="784764"/>
            <a:ext cx="2670279" cy="2353260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0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2470" y="857322"/>
            <a:ext cx="3822971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периметр равнобедренной трапеции, описанной около окружности радиуса 3, если острый угол трапеции равен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8" y="829350"/>
            <a:ext cx="4226595" cy="2019633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2470" y="857322"/>
            <a:ext cx="3822971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периметр равнобедренной трапеции, описанной около окружности радиуса 3, если острый угол трапеции равен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8" y="829350"/>
            <a:ext cx="4226595" cy="2019633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9439" y="3015417"/>
                <a:ext cx="8505303" cy="311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	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АВС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𝐷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ВС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D+AD.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Проведем АО – биссектриса угла А, тогда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      ⦟ВАО=⦟ОАМ=</m:t>
                    </m:r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⦟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FBO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=⦟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OBC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=15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=90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=75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endParaRPr lang="ru-RU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так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как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=2АМ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ВС=2В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АМ=А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𝑡𝑔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BF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𝑡𝑔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𝑡𝑔</m:t>
                    </m:r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то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ru-RU" sz="1600" b="0" i="0" smtClean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АВС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𝐷</m:t>
                        </m:r>
                        <m:r>
                          <a:rPr lang="ru-RU" sz="1600" b="0" i="0" smtClean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=4(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АМ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В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)=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4r(</a:t>
                </a:r>
                <a:r>
                  <a:rPr lang="en-US" sz="1600" dirty="0" err="1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tg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𝑡𝑔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𝑡𝑔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+1)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𝑡𝑔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4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  <m:d>
                      <m:d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600" i="1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𝛼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600" i="1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𝑡𝑔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𝛼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ru-RU" sz="1600" i="1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𝑠𝑖𝑛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∙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𝑐𝑜𝑠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8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𝑠𝑖𝑛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∙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𝑐𝑜𝑠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8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𝑠𝑖𝑛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8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𝑠𝑖𝑛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8∙3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=48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ru-RU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ru-RU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Ответ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48.</m:t>
                    </m:r>
                  </m:oMath>
                </a14:m>
                <a:endParaRPr lang="ru-RU" sz="2000" dirty="0">
                  <a:solidFill>
                    <a:srgbClr val="644C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9" y="3015417"/>
                <a:ext cx="8505303" cy="3111814"/>
              </a:xfrm>
              <a:prstGeom prst="rect">
                <a:avLst/>
              </a:prstGeom>
              <a:blipFill rotWithShape="0">
                <a:blip r:embed="rId8"/>
                <a:stretch>
                  <a:fillRect l="-430" b="-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59888" y="2474819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8945" y="961774"/>
                <a:ext cx="5014960" cy="8774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№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ru-RU" sz="1600" dirty="0" smtClean="0">
                    <a:ln w="3175">
                      <a:solidFill>
                        <a:srgbClr val="C00000">
                          <a:alpha val="68000"/>
                        </a:srgbClr>
                      </a:solidFill>
                    </a:ln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окружности проведены хорды 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АВ=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и 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АС=2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⦟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ВАС=60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°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Хорда А</a:t>
                </a:r>
                <a:r>
                  <a:rPr lang="en-US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биссектриса ⦟ВАС. Найти длину хорды А</a:t>
                </a:r>
                <a:r>
                  <a:rPr lang="en-US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ru-RU" sz="1600" i="1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945" y="961774"/>
                <a:ext cx="5014960" cy="877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5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6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6" y="853703"/>
            <a:ext cx="2026861" cy="2253869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9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8945" y="961774"/>
                <a:ext cx="5014960" cy="8774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№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ru-RU" sz="1600" dirty="0" smtClean="0">
                    <a:ln w="3175">
                      <a:solidFill>
                        <a:srgbClr val="C00000">
                          <a:alpha val="68000"/>
                        </a:srgbClr>
                      </a:solidFill>
                    </a:ln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окружности проведены хорды 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АВ=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и АС=2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⦟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ВАС=60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°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Хорда А</a:t>
                </a:r>
                <a:r>
                  <a:rPr lang="en-US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биссектриса ⦟ВАС. Найти длину хорды А</a:t>
                </a:r>
                <a:r>
                  <a:rPr lang="en-US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ru-RU" sz="1600" i="1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945" y="961774"/>
                <a:ext cx="5014960" cy="877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5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6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6" y="853703"/>
            <a:ext cx="2026861" cy="2253869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8984" y="3261874"/>
                <a:ext cx="8340653" cy="290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значит, ᴗВ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=ᴗ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С, тогда хорды, стягивающие эти дуги, также равны. Пусть 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DC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=а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=⦟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АС=30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endParaRPr lang="en-US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теореме косинусов из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∆ВА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и ∆</m:t>
                    </m:r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</m:t>
                    </m:r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АС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найдем а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</a:t>
                </a:r>
                <a:endParaRPr lang="en-US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=а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=АВ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-2АВ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  <a:r>
                  <a:rPr lang="ru-RU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  <a:endParaRPr lang="en-US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=а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3+х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х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-3х+3 (1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endParaRPr lang="ru-RU" dirty="0"/>
              </a:p>
              <a:p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DC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=а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=12+х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-2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∙2</m:t>
                    </m:r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e>
                    </m:rad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х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-6х+12 (2); из (1) – (2) получим</a:t>
                </a:r>
              </a:p>
              <a:p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3х-9=0,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х=3,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=3.</a:t>
                </a:r>
              </a:p>
              <a:p>
                <a:endParaRPr lang="ru-RU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Ответ</a:t>
                </a:r>
                <a:r>
                  <a:rPr lang="ru-RU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3</m:t>
                    </m:r>
                    <m:r>
                      <a:rPr lang="ru-RU" sz="1600" b="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rgbClr val="644C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4" y="3261874"/>
                <a:ext cx="8340653" cy="2900922"/>
              </a:xfrm>
              <a:prstGeom prst="rect">
                <a:avLst/>
              </a:prstGeom>
              <a:blipFill rotWithShape="0">
                <a:blip r:embed="rId9"/>
                <a:stretch>
                  <a:fillRect l="-365" r="-73"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71029" y="1905480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0088" y="2213064"/>
                <a:ext cx="5177855" cy="141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dirty="0" smtClean="0"/>
                  <a:t>	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Пусть 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=х.  АВС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вписанный четырехугольник; А</a:t>
                </a:r>
                <a:r>
                  <a:rPr lang="en-US" sz="160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 </a:t>
                </a:r>
                <a:r>
                  <a:rPr lang="ru-RU" sz="160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биссектриса,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тогда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⦟ВА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=⦟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АС – вписанные углы в окружность, 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8" y="2213064"/>
                <a:ext cx="5177855" cy="1412694"/>
              </a:xfrm>
              <a:prstGeom prst="rect">
                <a:avLst/>
              </a:prstGeom>
              <a:blipFill rotWithShape="0">
                <a:blip r:embed="rId10"/>
                <a:stretch>
                  <a:fillRect l="-588" r="-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1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2" y="-12"/>
            <a:ext cx="10278107" cy="6852071"/>
          </a:xfrm>
          <a:prstGeom prst="rect">
            <a:avLst/>
          </a:prstGeom>
          <a:gradFill>
            <a:gsLst>
              <a:gs pos="0">
                <a:srgbClr val="406529">
                  <a:alpha val="63922"/>
                </a:srgbClr>
              </a:gs>
              <a:gs pos="31000">
                <a:schemeClr val="bg1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-317" r="9020"/>
          <a:stretch/>
        </p:blipFill>
        <p:spPr>
          <a:xfrm>
            <a:off x="-5" y="-110016"/>
            <a:ext cx="9405262" cy="7044765"/>
          </a:xfrm>
          <a:prstGeom prst="rect">
            <a:avLst/>
          </a:prstGeom>
        </p:spPr>
      </p:pic>
      <p:sp>
        <p:nvSpPr>
          <p:cNvPr id="11" name="Прямоугольник с одним усеченным и одним скругленным углом 10"/>
          <p:cNvSpPr/>
          <p:nvPr/>
        </p:nvSpPr>
        <p:spPr>
          <a:xfrm>
            <a:off x="-2" y="5468486"/>
            <a:ext cx="9252000" cy="1440000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26770" y="5496941"/>
            <a:ext cx="724028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планиметрии </a:t>
            </a:r>
            <a:r>
              <a:rPr lang="ru-RU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к </a:t>
            </a:r>
            <a:r>
              <a:rPr lang="ru-RU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итоговой государственной аттестации</a:t>
            </a:r>
            <a:endParaRPr lang="ru-RU" sz="28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422" y="5863354"/>
            <a:ext cx="15012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ТЕМА:</a:t>
            </a:r>
          </a:p>
        </p:txBody>
      </p:sp>
      <p:sp>
        <p:nvSpPr>
          <p:cNvPr id="15" name="Прямоугольник с двумя скругленными соседними углами 14">
            <a:hlinkClick r:id="rId4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178" y="887632"/>
            <a:ext cx="5288692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Окружности радиусов </a:t>
            </a:r>
            <a:r>
              <a:rPr lang="en-US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касаются друг друга внешним образом. Боковые стороны равнобедренного треугольника являются их общими касательными, а основание касается большей из окружностей. Найти основание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треугольника.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4" y="810999"/>
            <a:ext cx="2669000" cy="4087415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8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178" y="887632"/>
            <a:ext cx="5288692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Окружности радиусов </a:t>
            </a:r>
            <a:r>
              <a:rPr lang="en-US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касаются друг друга внешним образом. Боковые стороны равнобедренного треугольника являются их общими касательными, а основание касается большей из окружностей. Найти основание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треугольника.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4" y="810999"/>
            <a:ext cx="2669000" cy="4087415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136" y="5038104"/>
                <a:ext cx="8340653" cy="69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(по двум углам: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⦟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АКС=⦟ОЕС =90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общий), то ⦟САК=⦟СОЕ. Так как окружность с центром О касается сторон ⦟САО, то АО – биссектриса.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36" y="5038104"/>
                <a:ext cx="8340653" cy="698396"/>
              </a:xfrm>
              <a:prstGeom prst="rect">
                <a:avLst/>
              </a:prstGeom>
              <a:blipFill rotWithShape="0">
                <a:blip r:embed="rId8"/>
                <a:stretch>
                  <a:fillRect l="-365" r="-439" b="-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44181" y="2430396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3240" y="2725623"/>
                <a:ext cx="5177855" cy="2372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dirty="0" smtClean="0"/>
                  <a:t>	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Пусть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 и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центры данных окружностей,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∆АВС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равнобедренный треугольник, АС=ВС. СК – высота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∆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АВС; О и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принадлежат СК. Точки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и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точки касания окружностей с центрами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и О соответственно со стороной АС. ОЕ=ОК=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 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Так как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∆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АКС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~∆ОЕС</m:t>
                    </m:r>
                  </m:oMath>
                </a14:m>
                <a:endParaRPr lang="ru-RU" sz="1600" dirty="0">
                  <a:solidFill>
                    <a:srgbClr val="644C00"/>
                  </a:solidFill>
                  <a:latin typeface="Cambria Math" panose="02040503050406030204" pitchFamily="18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40" y="2725623"/>
                <a:ext cx="5177855" cy="2372957"/>
              </a:xfrm>
              <a:prstGeom prst="rect">
                <a:avLst/>
              </a:prstGeom>
              <a:blipFill rotWithShape="0">
                <a:blip r:embed="rId9"/>
                <a:stretch>
                  <a:fillRect l="-588" r="-588" b="-1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3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74" y="-3750"/>
            <a:ext cx="50783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задач по теме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178" y="887632"/>
            <a:ext cx="5288692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Окружности радиусов </a:t>
            </a:r>
            <a:r>
              <a:rPr lang="en-US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касаются друг друга внешним образом. Боковые стороны равнобедренного треугольника являются их общими касательными, а основание касается большей из окружностей. Найти основание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треугольника.</a:t>
            </a:r>
            <a:endParaRPr lang="ru-RU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7346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222439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577614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7910476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4" y="810999"/>
            <a:ext cx="2669000" cy="4087415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136" y="4836399"/>
                <a:ext cx="8340653" cy="1554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АК=ОК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</m:oMath>
                </a14:m>
                <a:r>
                  <a:rPr lang="en-US" sz="1600" dirty="0" err="1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ctg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ОАК=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∙</m:t>
                    </m:r>
                  </m:oMath>
                </a14:m>
                <a:r>
                  <a:rPr lang="en-US" sz="1600" dirty="0" err="1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1+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𝑐𝑜𝑠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𝑠𝑖𝑛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−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+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𝑟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1−(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𝑅</m:t>
                                </m:r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𝑟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ru-RU" sz="1600" i="1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+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+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−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+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644C00"/>
                                        </a:solidFill>
                                        <a:latin typeface="Cambria Math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𝑅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𝑟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solidFill>
                                      <a:srgbClr val="644C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644C00"/>
                                        </a:solidFill>
                                        <a:latin typeface="Cambria Math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𝑅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𝑟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644C00"/>
                                        </a:solidFill>
                                        <a:latin typeface="Cambria Math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(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𝑅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𝑟</m:t>
                                    </m:r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644C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  <a:cs typeface="Verdan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4</m:t>
                            </m:r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𝑅𝑟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𝑅𝑟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 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АВ=2АК=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𝑅𝑟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.</a:t>
                </a:r>
              </a:p>
              <a:p>
                <a:r>
                  <a:rPr lang="ru-RU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			Ответ: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𝑹𝒓</m:t>
                            </m:r>
                          </m:e>
                        </m:rad>
                      </m:den>
                    </m:f>
                  </m:oMath>
                </a14:m>
                <a:endParaRPr lang="ru-RU" sz="1600" i="1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36" y="4836399"/>
                <a:ext cx="8340653" cy="1554400"/>
              </a:xfrm>
              <a:prstGeom prst="rect">
                <a:avLst/>
              </a:prstGeom>
              <a:blipFill rotWithShape="0">
                <a:blip r:embed="rId8"/>
                <a:stretch>
                  <a:fillRect l="-365" r="-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44181" y="2430396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3240" y="2725623"/>
                <a:ext cx="5177855" cy="202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Пусть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⦟СОЕ=</a:t>
                </a:r>
                <a14:m>
                  <m:oMath xmlns:m="http://schemas.openxmlformats.org/officeDocument/2006/math">
                    <m:r>
                      <a:rPr lang="ru-RU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ru-RU" b="0" i="0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Тогда ⦟ОАК=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num>
                      <m:den>
                        <m:r>
                          <a:rPr lang="ru-RU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Проведем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//АС. Тогда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⊥ОЕ,  Е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endParaRPr lang="ru-RU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=ОЕ-Е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ОО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Из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∆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 – прямоугольный (⦟О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О=90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).   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О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ОО</m:t>
                            </m:r>
                          </m:e>
                          <m:sub>
                            <m:r>
                              <a:rPr lang="ru-RU" sz="160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−</m:t>
                        </m:r>
                        <m:r>
                          <a:rPr lang="en-US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num>
                      <m:den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+</m:t>
                        </m:r>
                        <m:r>
                          <a:rPr lang="ru-RU" sz="160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.  Из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∆</m:t>
                    </m:r>
                  </m:oMath>
                </a14:m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АКО- прямоугольный (⦟АКО=90</a:t>
                </a:r>
                <a:r>
                  <a:rPr lang="ru-RU" sz="1600" baseline="30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):</a:t>
                </a:r>
                <a:r>
                  <a:rPr lang="ru-RU" sz="1600" dirty="0" smtClean="0"/>
                  <a:t> </a:t>
                </a:r>
                <a:endParaRPr lang="ru-RU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40" y="2725623"/>
                <a:ext cx="5177855" cy="2027671"/>
              </a:xfrm>
              <a:prstGeom prst="rect">
                <a:avLst/>
              </a:prstGeom>
              <a:blipFill rotWithShape="0">
                <a:blip r:embed="rId9"/>
                <a:stretch>
                  <a:fillRect l="-588" r="-588" b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6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2444"/>
          <a:stretch/>
        </p:blipFill>
        <p:spPr>
          <a:xfrm>
            <a:off x="2685" y="-9032"/>
            <a:ext cx="9141699" cy="6953900"/>
          </a:xfrm>
          <a:prstGeom prst="rect">
            <a:avLst/>
          </a:prstGeom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3"/>
            <a:ext cx="9108000" cy="2214514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6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79" y="-6845"/>
            <a:ext cx="9043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Труды Архимеда были сделаны свыше 2000 лет назад и опередили свое время как минимум на 17 веков. Множество его трудов пропало без вести — но даже того, что осталось, вполне достаточно, чтобы поставить Архимеда в один ряд с Ньютоном, Гауссом, да Винчи. Благодаря этому его можно с полным правом назвать одним из величайших гениев человечества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dirty="0"/>
          </a:p>
        </p:txBody>
      </p: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44179" y="5464283"/>
            <a:ext cx="9288000" cy="1440000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6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635" y="5645674"/>
            <a:ext cx="87788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</a:t>
            </a:r>
            <a:r>
              <a:rPr lang="ru-RU" sz="24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творческая группа на своих заседаниях рассмотрела труды Архимеда, связанные с окружностью</a:t>
            </a:r>
          </a:p>
        </p:txBody>
      </p:sp>
    </p:spTree>
    <p:extLst>
      <p:ext uri="{BB962C8B-B14F-4D97-AF65-F5344CB8AC3E}">
        <p14:creationId xmlns:p14="http://schemas.microsoft.com/office/powerpoint/2010/main" val="8887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2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1"/>
      <p:bldP spid="13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2444"/>
          <a:stretch/>
        </p:blipFill>
        <p:spPr>
          <a:xfrm>
            <a:off x="2685" y="4415"/>
            <a:ext cx="9141699" cy="6953900"/>
          </a:xfrm>
          <a:prstGeom prst="rect">
            <a:avLst/>
          </a:prstGeom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3"/>
            <a:ext cx="9108000" cy="2214514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79" y="-6845"/>
            <a:ext cx="9043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Труды Архимеда были сделаны свыше 2000 лет назад и опередили свое время как минимум на 17 веков. Множество его трудов пропало без вести — но даже того, что осталось, вполне достаточно, чтобы поставить Архимеда в один ряд с Ньютоном, Гауссом, да Винчи. Благодаря этому его можно с полным правом назвать одним из величайших гениев человечества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dirty="0"/>
          </a:p>
        </p:txBody>
      </p: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44179" y="5464283"/>
            <a:ext cx="9288000" cy="1440000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635" y="5645674"/>
            <a:ext cx="87788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</a:t>
            </a:r>
            <a:r>
              <a:rPr lang="ru-RU" sz="24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творческая группа на своих заседаниях рассмотрела труды Архимеда, связанные с окружностью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8846">
            <a:off x="470295" y="2772581"/>
            <a:ext cx="5253206" cy="349875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8444">
            <a:off x="333708" y="606318"/>
            <a:ext cx="5129460" cy="3416339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8676">
            <a:off x="3683109" y="597733"/>
            <a:ext cx="5277410" cy="351487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6781">
            <a:off x="3699484" y="2692459"/>
            <a:ext cx="5277410" cy="351487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с двумя скругленными соседними углами 15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8169" y="-61296"/>
            <a:ext cx="60800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с одним усеченным и одним скругленным углом 17"/>
          <p:cNvSpPr/>
          <p:nvPr/>
        </p:nvSpPr>
        <p:spPr>
          <a:xfrm>
            <a:off x="44179" y="6279775"/>
            <a:ext cx="5361539" cy="626989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hlinkClick r:id="rId7"/>
          </p:cNvPr>
          <p:cNvSpPr txBox="1"/>
          <p:nvPr/>
        </p:nvSpPr>
        <p:spPr>
          <a:xfrm>
            <a:off x="183251" y="6386691"/>
            <a:ext cx="506761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Ссылка на видео про Архимеда</a:t>
            </a:r>
            <a:endParaRPr lang="ru-RU" sz="20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>
            <a:hlinkClick r:id="rId8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ntr" presetSubtype="4" accel="2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7" grpId="1"/>
      <p:bldP spid="13" grpId="1" animBg="1"/>
      <p:bldP spid="9" grpId="1"/>
      <p:bldP spid="16" grpId="0" animBg="1"/>
      <p:bldP spid="17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1034661"/>
            <a:ext cx="501496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№1. </a:t>
            </a:r>
            <a:r>
              <a:rPr lang="ru-RU" i="1" dirty="0"/>
              <a:t>Если две окружности касают­ся в точке Е, и диаметры их АВ и CD па­раллельны, то точки А, Е и D лежат на одной </a:t>
            </a:r>
            <a:r>
              <a:rPr lang="ru-RU" i="1" dirty="0" smtClean="0"/>
              <a:t>прямой.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с двумя скругленными соседними углами 14">
            <a:hlinkClick r:id="rId7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с двумя скругленными соседними углами 15">
            <a:hlinkClick r:id="rId8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6" y="922242"/>
            <a:ext cx="2319916" cy="2240829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9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30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1034661"/>
            <a:ext cx="501496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№1. </a:t>
            </a:r>
            <a:r>
              <a:rPr lang="ru-RU" i="1" dirty="0"/>
              <a:t>Если две окружности касают­ся в точке Е, и диаметры их АВ и CD па­раллельны, то точки А, Е и D лежат на одной </a:t>
            </a:r>
            <a:r>
              <a:rPr lang="ru-RU" i="1" dirty="0" smtClean="0"/>
              <a:t>прямой.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995" y="2254892"/>
            <a:ext cx="515083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Рассмотрим случай, когда окружности касаются внешним образом.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Соединим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центры 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окружностей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отрезком</a:t>
            </a:r>
            <a:endParaRPr lang="ru-RU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984" y="3261874"/>
                <a:ext cx="8340653" cy="257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Соединим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центры окружностей отрезком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который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пройдет через точку Е.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Углы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Е и DO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 равны как накрест лежащие при параллельных прямых АВ и CD. Треугольники АО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Е и DO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 равнобедренные, имеют равные углы при вершинах, следовательно, все четыре угла при основаниях треугольников равны между собой. Значит, по разные стороны от прямой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</a:t>
                </a:r>
                <a:r>
                  <a:rPr lang="ru-RU" sz="1600" baseline="-25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</a:t>
                </a:r>
                <a:r>
                  <a:rPr lang="ru-RU" sz="1600" baseline="-25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отложены равные углы О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ЕА и O</a:t>
                </a:r>
                <a:r>
                  <a:rPr lang="ru-RU" sz="1600" baseline="-250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ED, откуда и следует, что точки А, Е и D лежат на одной прямой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rgbClr val="644C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644C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4" y="3261874"/>
                <a:ext cx="8340653" cy="2579168"/>
              </a:xfrm>
              <a:prstGeom prst="rect">
                <a:avLst/>
              </a:prstGeom>
              <a:blipFill rotWithShape="0">
                <a:blip r:embed="rId7"/>
                <a:stretch>
                  <a:fillRect l="-365" r="-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404780" y="1964095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6" y="922242"/>
            <a:ext cx="2319916" cy="2240829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с двумя скругленными соседними углами 18">
            <a:hlinkClick r:id="rId9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с двумя скругленными соседними углами 21">
            <a:hlinkClick r:id="rId10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Прямоугольник с двумя скругленными соседними углами 23">
            <a:hlinkClick r:id="rId11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с двумя скругленными соседними углами 25">
            <a:hlinkClick r:id="rId12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с двумя скругленными соседними углами 26">
            <a:hlinkClick r:id="rId13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3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838716"/>
            <a:ext cx="5014960" cy="12741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dirty="0" smtClean="0"/>
              <a:t>№</a:t>
            </a:r>
            <a:r>
              <a:rPr lang="en-US" dirty="0" smtClean="0"/>
              <a:t>2</a:t>
            </a:r>
            <a:r>
              <a:rPr lang="ru-RU" dirty="0" smtClean="0"/>
              <a:t>. </a:t>
            </a:r>
            <a:r>
              <a:rPr lang="ru-RU" i="1" dirty="0"/>
              <a:t>Если</a:t>
            </a:r>
            <a:r>
              <a:rPr lang="en-US" i="1" dirty="0"/>
              <a:t> </a:t>
            </a:r>
            <a:r>
              <a:rPr lang="ru-RU" i="1" dirty="0" smtClean="0"/>
              <a:t>хорды </a:t>
            </a:r>
            <a:r>
              <a:rPr lang="ru-RU" i="1" dirty="0"/>
              <a:t>круга АВ и CD пересекаются в точке Е под прямым уг­лом, то сумма квадратов отрезков АЕ, BE, СЕ и DE равна квадрату диаметра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" y="796833"/>
            <a:ext cx="2537947" cy="2414001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Прямоугольник с двумя скругленными соседними углами 46">
            <a:hlinkClick r:id="rId5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с двумя скругленными соседними углами 47">
            <a:hlinkClick r:id="rId6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9" name="Прямоугольник с двумя скругленными соседними углами 48">
            <a:hlinkClick r:id="rId7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с двумя скругленными соседними углами 49">
            <a:hlinkClick r:id="rId8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с двумя скругленными соседними углами 50">
            <a:hlinkClick r:id="rId9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86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838716"/>
            <a:ext cx="5014960" cy="12741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dirty="0" smtClean="0"/>
              <a:t>№</a:t>
            </a:r>
            <a:r>
              <a:rPr lang="en-US" dirty="0" smtClean="0"/>
              <a:t>2</a:t>
            </a:r>
            <a:r>
              <a:rPr lang="ru-RU" dirty="0" smtClean="0"/>
              <a:t>. </a:t>
            </a:r>
            <a:r>
              <a:rPr lang="ru-RU" i="1" dirty="0"/>
              <a:t>Если</a:t>
            </a:r>
            <a:r>
              <a:rPr lang="en-US" i="1" dirty="0"/>
              <a:t> </a:t>
            </a:r>
            <a:r>
              <a:rPr lang="ru-RU" i="1" dirty="0" smtClean="0"/>
              <a:t>хорды </a:t>
            </a:r>
            <a:r>
              <a:rPr lang="ru-RU" i="1" dirty="0"/>
              <a:t>круга АВ и CD пересекаются в точке Е под прямым уг­лом, то сумма квадратов отрезков АЕ, BE, СЕ и DE равна квадрату диаметра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995" y="2333270"/>
            <a:ext cx="515083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Пусть а, b, с, d - данные отрезки хорд АВ и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CD.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Пусть АD = х, ВС = у. Тогда по теореме Пифагора для треугольника AED: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4780" y="2016347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" y="796833"/>
            <a:ext cx="2537947" cy="2414001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724341" y="3388704"/>
            <a:ext cx="8005534" cy="304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=a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+d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</a:t>
            </a:r>
            <a:endParaRPr lang="en-US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по теореме Пифагора для треугольника ВЕС:</a:t>
            </a:r>
            <a:endParaRPr lang="en-US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=b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+c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</a:t>
            </a:r>
            <a:endParaRPr lang="en-US" sz="1600" i="1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Проведем АК ║ CD. Тогда ВК= 2R – диаметр (так как ⦟KAB = 90°</a:t>
            </a:r>
            <a:r>
              <a:rPr lang="en-US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pPr algn="just">
              <a:lnSpc>
                <a:spcPct val="11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СКАD - равнобокая трапеция, поскольку в окружность можно вписать только равнобокую трапецию, и СК = AD = x.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⦟KCB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90° (опирается на диаметр). Тогда по теореме Пифагора для треуголь­ника КСВ имеем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+y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=4R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Воспользовавшись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равенствами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получаем требуемое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+b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+c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+d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=4R</a:t>
            </a:r>
            <a:r>
              <a:rPr lang="ru-RU" sz="1600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с двумя скругленными соседними углами 18">
            <a:hlinkClick r:id="rId5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>
            <a:hlinkClick r:id="rId6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Прямоугольник с двумя скругленными соседними углами 21">
            <a:hlinkClick r:id="rId7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с двумя скругленными соседними углами 23">
            <a:hlinkClick r:id="rId8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с двумя скругленными соседними углами 25">
            <a:hlinkClick r:id="rId9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95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851779"/>
            <a:ext cx="5014960" cy="1988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i="1" dirty="0"/>
              <a:t>Если</a:t>
            </a:r>
            <a:r>
              <a:rPr lang="en-US" i="1" dirty="0"/>
              <a:t> </a:t>
            </a:r>
            <a:r>
              <a:rPr lang="ru-RU" i="1" dirty="0" smtClean="0"/>
              <a:t>к </a:t>
            </a:r>
            <a:r>
              <a:rPr lang="ru-RU" i="1" dirty="0"/>
              <a:t>окружности из внеш­ней точки провести секущую через центр, а другую так, чтобы внешний отрезок рав­нялся радиусу окружности, то угол меж­ду секущими будет измеряться одной тре­тью большей из дуг, </a:t>
            </a:r>
            <a:r>
              <a:rPr lang="ru-RU" dirty="0"/>
              <a:t>заключенной между его сторонами.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4" y="808379"/>
            <a:ext cx="2962913" cy="2517866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с двумя скругленными соседними углами 32">
            <a:hlinkClick r:id="rId5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с двумя скругленными соседними углами 33">
            <a:hlinkClick r:id="rId6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Прямоугольник с двумя скругленными соседними углами 34">
            <a:hlinkClick r:id="rId7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с двумя скругленными соседними углами 35">
            <a:hlinkClick r:id="rId8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с двумя скругленными соседними углами 36">
            <a:hlinkClick r:id="rId9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035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96" y="157"/>
            <a:ext cx="10278107" cy="6852071"/>
          </a:xfrm>
          <a:prstGeom prst="rect">
            <a:avLst/>
          </a:prstGeom>
          <a:gradFill>
            <a:gsLst>
              <a:gs pos="0">
                <a:srgbClr val="406529">
                  <a:alpha val="63922"/>
                </a:srgbClr>
              </a:gs>
              <a:gs pos="31000">
                <a:schemeClr val="bg1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</p:spPr>
      </p:pic>
      <p:sp>
        <p:nvSpPr>
          <p:cNvPr id="11" name="Прямоугольник с одним усеченным и одним скругленным углом 10"/>
          <p:cNvSpPr/>
          <p:nvPr/>
        </p:nvSpPr>
        <p:spPr>
          <a:xfrm rot="10800000">
            <a:off x="5099277" y="3474720"/>
            <a:ext cx="4022949" cy="3378217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с двумя скругленными соседними углами 12">
            <a:hlinkClick r:id="rId3" action="ppaction://hlinksldjump"/>
          </p:cNvPr>
          <p:cNvSpPr/>
          <p:nvPr/>
        </p:nvSpPr>
        <p:spPr>
          <a:xfrm>
            <a:off x="5099276" y="2860006"/>
            <a:ext cx="402294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145042" y="3487489"/>
            <a:ext cx="1046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150333" y="3955259"/>
            <a:ext cx="3015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Устные упражнения 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5135408" y="4897487"/>
            <a:ext cx="3459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задач по теме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5120019" y="5869935"/>
            <a:ext cx="2926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5128590" y="5407488"/>
            <a:ext cx="4069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творческой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5140831" y="4434350"/>
            <a:ext cx="2450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д/з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3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16" grpId="0"/>
      <p:bldP spid="23" grpId="0"/>
      <p:bldP spid="24" grpId="0"/>
      <p:bldP spid="25" grpId="0"/>
      <p:bldP spid="26" grpId="0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851779"/>
            <a:ext cx="5014960" cy="1988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i="1" dirty="0"/>
              <a:t>Если</a:t>
            </a:r>
            <a:r>
              <a:rPr lang="en-US" i="1" dirty="0"/>
              <a:t> </a:t>
            </a:r>
            <a:r>
              <a:rPr lang="ru-RU" i="1" dirty="0" smtClean="0"/>
              <a:t>к </a:t>
            </a:r>
            <a:r>
              <a:rPr lang="ru-RU" i="1" dirty="0"/>
              <a:t>окружности из внеш­ней точки провести секущую через центр, а другую так, чтобы внешний отрезок рав­нялся радиусу окружности, то угол меж­ду секущими будет измеряться одной тре­тью большей из дуг, </a:t>
            </a:r>
            <a:r>
              <a:rPr lang="ru-RU" dirty="0"/>
              <a:t>заключенной между его сторонами.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4" y="808379"/>
            <a:ext cx="2962913" cy="2517866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443553" y="2828929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84" y="3469399"/>
            <a:ext cx="800553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Пусть данные секущие будут АВ и АС (АС пересекает окружность в точке D), а угол между ними равен </a:t>
            </a:r>
            <a:r>
              <a:rPr lang="ru-RU" sz="1600" dirty="0">
                <a:solidFill>
                  <a:srgbClr val="644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Соединим точку D с точками О и В. Покажем, что угловая мера дуги ВС будет З</a:t>
            </a:r>
            <a:r>
              <a:rPr lang="ru-RU" sz="1600" dirty="0">
                <a:solidFill>
                  <a:srgbClr val="644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Угол AOD равен </a:t>
            </a:r>
            <a:r>
              <a:rPr lang="ru-RU" sz="1600" dirty="0">
                <a:solidFill>
                  <a:srgbClr val="644C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явля­ется внешним для треугольника DOB, по­этому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⦟ODB=⦟OBD</a:t>
            </a:r>
            <a:r>
              <a:rPr lang="en-US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⦟BDC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вне­шний для треугольника BDA, поэтому BDC= </a:t>
            </a:r>
            <a:r>
              <a:rPr lang="ru-RU" sz="1600" dirty="0">
                <a:solidFill>
                  <a:srgbClr val="644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=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Поскольку ⦟BDC измеряется половиной дуги ВС, то мера дуги BC составляет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dirty="0">
                <a:solidFill>
                  <a:srgbClr val="644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Рисунок 28" descr="http://dogend.ru/texts/423/422545/422545_html_43b485a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12" y="4448487"/>
            <a:ext cx="175260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dogend.ru/texts/423/422545/422545_html_43b485a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93" y="4743764"/>
            <a:ext cx="175260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://dogend.ru/texts/423/422545/422545_html_m7cf07d19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9" y="4751284"/>
            <a:ext cx="241300" cy="3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с двумя скругленными соседними углами 20">
            <a:hlinkClick r:id="rId7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с двумя скругленными соседними углами 21">
            <a:hlinkClick r:id="rId8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Прямоугольник с двумя скругленными соседними углами 23">
            <a:hlinkClick r:id="rId9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с двумя скругленными соседними углами 25">
            <a:hlinkClick r:id="rId10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с двумя скругленными соседними углами 26">
            <a:hlinkClick r:id="rId11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61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851779"/>
            <a:ext cx="5014960" cy="1175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ru-RU" i="1" dirty="0" smtClean="0"/>
              <a:t>Отрезок </a:t>
            </a:r>
            <a:r>
              <a:rPr lang="ru-RU" i="1" dirty="0"/>
              <a:t>внешней касательной к двум касающимся кругам, заключенный между точками касания, равен среднему геометрическому их диаметров.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" y="845706"/>
            <a:ext cx="2731245" cy="2072820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с двумя скругленными соседними углами 26">
            <a:hlinkClick r:id="rId5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6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9" name="Прямоугольник с двумя скругленными соседними углами 28">
            <a:hlinkClick r:id="rId7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с двумя скругленными соседними углами 30">
            <a:hlinkClick r:id="rId8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с двумя скругленными соседними углами 31">
            <a:hlinkClick r:id="rId9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82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7347" y="851779"/>
            <a:ext cx="5014960" cy="1175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ru-RU" i="1" dirty="0" smtClean="0"/>
              <a:t>Отрезок </a:t>
            </a:r>
            <a:r>
              <a:rPr lang="ru-RU" i="1" dirty="0"/>
              <a:t>внешней касательной к двум касающимся кругам, заключенный между точками касания, равен среднему геометрическому их диаметров.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" y="845706"/>
            <a:ext cx="2731245" cy="2072820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260673" y="2524129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84" y="3469399"/>
            <a:ext cx="80055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Проведем через точку Е касания двух окружностей их общую касательную  ЕС. Тогда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АС=СЕ=СВ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отрезки общих касательных. Поскольку CO</a:t>
            </a:r>
            <a:r>
              <a:rPr lang="ru-RU" sz="1600" baseline="-25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СO</a:t>
            </a:r>
            <a:r>
              <a:rPr lang="ru-RU" sz="1600" baseline="-25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бис­сектрисы углов АСЕ и ВСЕ, то угол между ними равен 90° . Из прямоуголь­ного треугольника О</a:t>
            </a:r>
            <a:r>
              <a:rPr lang="ru-RU" sz="1600" baseline="-25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</a:t>
            </a:r>
            <a:r>
              <a:rPr lang="ru-RU" sz="1600" baseline="-25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СЕ = 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  <a:p>
            <a:pPr algn="just">
              <a:lnSpc>
                <a:spcPct val="130000"/>
              </a:lnSpc>
            </a:pPr>
            <a:endParaRPr lang="en-US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Рисунок 23" descr="http://dogend.ru/texts/423/422545/422545_html_m75cf605b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48" y="4413736"/>
            <a:ext cx="511504" cy="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dogend.ru/texts/423/422545/422545_html_41336523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8" y="4804636"/>
            <a:ext cx="2266424" cy="4193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с двумя скругленными соседними углами 19">
            <a:hlinkClick r:id="rId7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>
            <a:hlinkClick r:id="rId8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Прямоугольник с двумя скругленными соседними углами 21">
            <a:hlinkClick r:id="rId9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с двумя скругленными соседними углами 26">
            <a:hlinkClick r:id="rId10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с двумя скругленными соседними углами 27">
            <a:hlinkClick r:id="rId11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936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6115" y="815203"/>
            <a:ext cx="5014960" cy="22590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№5. </a:t>
            </a:r>
            <a:r>
              <a:rPr lang="ru-RU" i="1" dirty="0" smtClean="0"/>
              <a:t>Отрезок </a:t>
            </a:r>
            <a:r>
              <a:rPr lang="ru-RU" dirty="0"/>
              <a:t>На отрезке АС взята точка D, и на отрезках AC, AD и CD как на диаметрах построены полуокружности. Закрашенную фигуру Архимед назвал «</a:t>
            </a:r>
            <a:r>
              <a:rPr lang="ru-RU" dirty="0" err="1"/>
              <a:t>арбелон</a:t>
            </a:r>
            <a:r>
              <a:rPr lang="ru-RU" dirty="0"/>
              <a:t>» </a:t>
            </a:r>
            <a:r>
              <a:rPr lang="ru-RU" dirty="0" smtClean="0"/>
              <a:t>(           </a:t>
            </a:r>
          </a:p>
          <a:p>
            <a:pPr>
              <a:lnSpc>
                <a:spcPct val="110000"/>
              </a:lnSpc>
            </a:pPr>
            <a:r>
              <a:rPr lang="ru-RU" dirty="0"/>
              <a:t>— скребок, скорняжный нож). Восстановим из точки D перпендикуляр BD. Тогда площадь </a:t>
            </a:r>
            <a:r>
              <a:rPr lang="ru-RU" dirty="0" err="1"/>
              <a:t>арбелона</a:t>
            </a:r>
            <a:r>
              <a:rPr lang="ru-RU" dirty="0"/>
              <a:t> равна площади круга с диаметром BD</a:t>
            </a:r>
            <a:r>
              <a:rPr lang="ru-RU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19" name="Рисунок 18" descr="http://dogend.ru/texts/423/422545/422545_html_m70eb1c3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0" y="1678256"/>
            <a:ext cx="842759" cy="25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2" y="812401"/>
            <a:ext cx="3209227" cy="2569587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с двумя скругленными соседними углами 16">
            <a:hlinkClick r:id="rId6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с двумя скругленными соседними углами 19">
            <a:hlinkClick r:id="rId7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1" name="Прямоугольник с двумя скругленными соседними углами 20">
            <a:hlinkClick r:id="rId8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с двумя скругленными соседними углами 21">
            <a:hlinkClick r:id="rId9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с двумя скругленными соседними углами 23">
            <a:hlinkClick r:id="rId10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81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57502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творческой группы</a:t>
            </a: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6115" y="815203"/>
            <a:ext cx="5014960" cy="22590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№5. </a:t>
            </a:r>
            <a:r>
              <a:rPr lang="ru-RU" i="1" dirty="0" smtClean="0"/>
              <a:t>Отрезок </a:t>
            </a:r>
            <a:r>
              <a:rPr lang="ru-RU" dirty="0"/>
              <a:t>На отрезке АС взята точка D, и на отрезках AC, AD и CD как на диаметрах построены полуокружности. Закрашенную фигуру Архимед назвал «</a:t>
            </a:r>
            <a:r>
              <a:rPr lang="ru-RU" dirty="0" err="1"/>
              <a:t>арбелон</a:t>
            </a:r>
            <a:r>
              <a:rPr lang="ru-RU" dirty="0"/>
              <a:t>» </a:t>
            </a:r>
            <a:r>
              <a:rPr lang="ru-RU" dirty="0" smtClean="0"/>
              <a:t>(           </a:t>
            </a:r>
          </a:p>
          <a:p>
            <a:pPr>
              <a:lnSpc>
                <a:spcPct val="110000"/>
              </a:lnSpc>
            </a:pPr>
            <a:r>
              <a:rPr lang="ru-RU" dirty="0"/>
              <a:t>— скребок, скорняжный нож). Восстановим из точки D перпендикуляр BD. Тогда площадь </a:t>
            </a:r>
            <a:r>
              <a:rPr lang="ru-RU" dirty="0" err="1"/>
              <a:t>арбелона</a:t>
            </a:r>
            <a:r>
              <a:rPr lang="ru-RU" dirty="0"/>
              <a:t> равна площади круга с диаметром BD</a:t>
            </a:r>
            <a:r>
              <a:rPr lang="ru-RU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0411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pic>
        <p:nvPicPr>
          <p:cNvPr id="19" name="Рисунок 18" descr="http://dogend.ru/texts/423/422545/422545_html_m70eb1c3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0" y="1665004"/>
            <a:ext cx="842759" cy="25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2" y="812401"/>
            <a:ext cx="3209227" cy="2569587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266668" y="3014556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872" y="3570758"/>
            <a:ext cx="8112435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Пусть радиус большей полуокружнос­ти равен r</a:t>
            </a:r>
            <a:r>
              <a:rPr lang="ru-RU" sz="1600" baseline="-25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радиус меньшей — r</a:t>
            </a:r>
            <a:r>
              <a:rPr lang="ru-RU" sz="1600" baseline="-25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Тогда площадь </a:t>
            </a:r>
            <a:r>
              <a:rPr lang="ru-RU" sz="1600" dirty="0" err="1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арбелона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равна</a:t>
            </a:r>
            <a:endParaRPr lang="ru-RU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30000"/>
              </a:lnSpc>
            </a:pPr>
            <a:endParaRPr lang="ru-RU" sz="1600" dirty="0" smtClean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прямоугольного треугольника ABC име­ем:            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круга с диаметром BD будет равна      </a:t>
            </a:r>
            <a:r>
              <a:rPr lang="en-US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 и требовалось доказать.</a:t>
            </a:r>
            <a:endParaRPr lang="en-US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Рисунок 23" descr="http://dogend.ru/texts/423/422545/422545_html_m72893a79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9" y="4206432"/>
            <a:ext cx="2307115" cy="46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dogend.ru/texts/423/422545/422545_html_m495b1834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32" y="4576595"/>
            <a:ext cx="949448" cy="34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dogend.ru/texts/423/422545/422545_html_m364a1a7d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20" y="4821812"/>
            <a:ext cx="1061440" cy="46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с двумя скругленными соседними углами 27">
            <a:hlinkClick r:id="rId9" action="ppaction://hlinksldjump"/>
          </p:cNvPr>
          <p:cNvSpPr/>
          <p:nvPr/>
        </p:nvSpPr>
        <p:spPr>
          <a:xfrm>
            <a:off x="7809656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с двумя скругленными соседними углами 28">
            <a:hlinkClick r:id="rId10" action="ppaction://hlinksldjump"/>
          </p:cNvPr>
          <p:cNvSpPr/>
          <p:nvPr/>
        </p:nvSpPr>
        <p:spPr>
          <a:xfrm>
            <a:off x="8134784" y="24243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1" name="Прямоугольник с двумя скругленными соседними углами 30">
            <a:hlinkClick r:id="rId11" action="ppaction://hlinksldjump"/>
          </p:cNvPr>
          <p:cNvSpPr/>
          <p:nvPr/>
        </p:nvSpPr>
        <p:spPr>
          <a:xfrm>
            <a:off x="749896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с двумя скругленными соседними углами 31">
            <a:hlinkClick r:id="rId12" action="ppaction://hlinksldjump"/>
          </p:cNvPr>
          <p:cNvSpPr/>
          <p:nvPr/>
        </p:nvSpPr>
        <p:spPr>
          <a:xfrm>
            <a:off x="8446747" y="17861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с двумя скругленными соседними углами 32">
            <a:hlinkClick r:id="rId13" action="ppaction://hlinksldjump"/>
          </p:cNvPr>
          <p:cNvSpPr/>
          <p:nvPr/>
        </p:nvSpPr>
        <p:spPr>
          <a:xfrm>
            <a:off x="8761847" y="2064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33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43591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0587" y="815203"/>
            <a:ext cx="4586787" cy="1988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№1. Д</a:t>
            </a:r>
            <a:r>
              <a:rPr lang="ru-RU" i="1" dirty="0" smtClean="0"/>
              <a:t>ан треугольник со сторонами 12; 15 и 18 см. Проведена окружность, касающаяся обеих меньших сторон и имеющая центр на большей стороне.</a:t>
            </a:r>
          </a:p>
          <a:p>
            <a:pPr>
              <a:lnSpc>
                <a:spcPct val="110000"/>
              </a:lnSpc>
            </a:pPr>
            <a:r>
              <a:rPr lang="ru-RU" i="1" dirty="0" smtClean="0"/>
              <a:t>Найти отрезки, на которые центр окружности делит большую сторону треугольника.</a:t>
            </a: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45298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644543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5" action="ppaction://hlinksldjump"/>
          </p:cNvPr>
          <p:cNvSpPr/>
          <p:nvPr/>
        </p:nvSpPr>
        <p:spPr>
          <a:xfrm>
            <a:off x="8333848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" y="791163"/>
            <a:ext cx="3450635" cy="2395936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1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43591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0587" y="815203"/>
            <a:ext cx="4586787" cy="1988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№1. Д</a:t>
            </a:r>
            <a:r>
              <a:rPr lang="ru-RU" i="1" dirty="0" smtClean="0"/>
              <a:t>ан треугольник со сторонами 12; 15 и 18 см. Проведена окружность, касающаяся обеих меньших сторон и имеющая центр на большей стороне.</a:t>
            </a:r>
          </a:p>
          <a:p>
            <a:pPr>
              <a:lnSpc>
                <a:spcPct val="110000"/>
              </a:lnSpc>
            </a:pPr>
            <a:r>
              <a:rPr lang="ru-RU" i="1" dirty="0" smtClean="0"/>
              <a:t>Найти отрезки, на которые центр окружности делит большую сторону треугольника.</a:t>
            </a: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45298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644543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5" action="ppaction://hlinksldjump"/>
          </p:cNvPr>
          <p:cNvSpPr/>
          <p:nvPr/>
        </p:nvSpPr>
        <p:spPr>
          <a:xfrm>
            <a:off x="8333848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6668" y="2829359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086" y="3295948"/>
                <a:ext cx="8112435" cy="280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Пусть 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A=</a:t>
                </a:r>
                <a:r>
                  <a:rPr lang="el-GR" sz="1600" dirty="0" smtClean="0">
                    <a:solidFill>
                      <a:srgbClr val="644C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β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⦟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C=</a:t>
                </a:r>
                <a:r>
                  <a:rPr lang="ru-RU" sz="1600" dirty="0">
                    <a:solidFill>
                      <a:srgbClr val="644C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AB=12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BC=15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AC=18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AO=</a:t>
                </a:r>
                <a:r>
                  <a:rPr lang="en-US" sz="1600" i="1" dirty="0" smtClean="0">
                    <a:solidFill>
                      <a:srgbClr val="644C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см;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OC=</a:t>
                </a:r>
                <a:r>
                  <a:rPr lang="en-US" sz="1600" i="1" dirty="0" smtClean="0">
                    <a:solidFill>
                      <a:srgbClr val="644C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 теореме косинусов имеем: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=BC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+AC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-2BC</a:t>
                </a:r>
                <a:r>
                  <a:rPr lang="ru-RU" sz="1600" dirty="0"/>
                  <a:t>⋅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</a:t>
                </a:r>
                <a:r>
                  <a:rPr lang="ru-RU" sz="1600" dirty="0"/>
                  <a:t>⋅</a:t>
                </a:r>
                <a:r>
                  <a:rPr lang="en-US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α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+AC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-2</a:t>
                </a:r>
                <a:r>
                  <a:rPr lang="ru-RU" sz="1600" dirty="0" smtClean="0"/>
                  <a:t>⋅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⋅18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⋅</a:t>
                </a:r>
                <a:r>
                  <a:rPr lang="en-US" sz="1600" i="1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</a:t>
                </a:r>
                <a:r>
                  <a:rPr lang="ru-RU" sz="1600" dirty="0">
                    <a:solidFill>
                      <a:srgbClr val="644C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α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225+324−144</m:t>
                        </m:r>
                      </m:num>
                      <m:den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∙15∙18</m:t>
                        </m:r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=0,75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𝛼</m:t>
                        </m:r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 ;</m:t>
                        </m:r>
                      </m:e>
                    </m:rad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 dirty="0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dirty="0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en-US" sz="1600" b="0" i="0" dirty="0" smtClean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en-US" sz="1600" b="0" i="0" dirty="0" smtClean="0">
                  <a:solidFill>
                    <a:srgbClr val="644C00"/>
                  </a:solidFill>
                  <a:latin typeface="Cambria Math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6" y="3295948"/>
                <a:ext cx="8112435" cy="2803588"/>
              </a:xfrm>
              <a:prstGeom prst="rect">
                <a:avLst/>
              </a:prstGeom>
              <a:blipFill rotWithShape="0">
                <a:blip r:embed="rId6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" y="791163"/>
            <a:ext cx="3450635" cy="2395936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4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43591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0587" y="815203"/>
            <a:ext cx="4586787" cy="1988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№1. Д</a:t>
            </a:r>
            <a:r>
              <a:rPr lang="ru-RU" i="1" dirty="0" smtClean="0"/>
              <a:t>ан треугольник со сторонами 12; 15 и 18 см. Проведена окружность, касающаяся обеих меньших сторон и имеющая центр на большей стороне.</a:t>
            </a:r>
          </a:p>
          <a:p>
            <a:pPr>
              <a:lnSpc>
                <a:spcPct val="110000"/>
              </a:lnSpc>
            </a:pPr>
            <a:r>
              <a:rPr lang="ru-RU" i="1" dirty="0" smtClean="0"/>
              <a:t>Найти отрезки, на которые центр окружности делит большую сторону треугольника.</a:t>
            </a: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45298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644543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5" action="ppaction://hlinksldjump"/>
          </p:cNvPr>
          <p:cNvSpPr/>
          <p:nvPr/>
        </p:nvSpPr>
        <p:spPr>
          <a:xfrm>
            <a:off x="8333848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6668" y="2829359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086" y="3247230"/>
                <a:ext cx="8112435" cy="2952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ВС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АВ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ru-RU" sz="1600" b="0" i="1" dirty="0" smtClean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АС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ru-RU" sz="1600" b="0" i="1" dirty="0" smtClean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−2АВ</m:t>
                    </m:r>
                    <m:r>
                      <a:rPr lang="ru-RU" sz="1600" b="0" i="1" dirty="0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∙АС∙</m:t>
                    </m:r>
                    <m:r>
                      <a:rPr lang="en-US" sz="1600" b="0" i="1" dirty="0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𝑐𝑜𝑠</m:t>
                    </m:r>
                    <m:r>
                      <a:rPr lang="en-US" sz="1600" b="0" i="1" dirty="0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144+324−225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∙12∙18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16</m:t>
                        </m:r>
                      </m:den>
                    </m:f>
                    <m:r>
                      <a:rPr lang="ru-RU" sz="1600" b="0" i="1" dirty="0" smtClean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</m:t>
                    </m:r>
                  </m:oMath>
                </a14:m>
                <a:endParaRPr lang="ru-RU" sz="1600" b="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𝛽</m:t>
                    </m:r>
                    <m:r>
                      <a:rPr lang="en-US" sz="1600" b="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  <m:t>256</m:t>
                            </m:r>
                          </m:den>
                        </m:f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Cambria Math"/>
                            <a:cs typeface="Verdana" panose="020B0604030504040204" pitchFamily="34" charset="0"/>
                          </a:rPr>
                          <m:t> </m:t>
                        </m:r>
                      </m:e>
                    </m:rad>
                    <m:r>
                      <a:rPr lang="ru-RU" sz="1600" b="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Cambria Math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S" sz="1600" i="1" dirty="0" smtClean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ОМ</m:t>
                        </m:r>
                      </m:num>
                      <m:den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ОС</m:t>
                        </m:r>
                      </m:den>
                    </m:f>
                    <m:r>
                      <a:rPr lang="ru-RU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ru-RU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18−</m:t>
                        </m:r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𝑥</m:t>
                        </m:r>
                      </m:den>
                    </m:f>
                    <m:r>
                      <a:rPr lang="ru-RU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  </m:t>
                    </m:r>
                    <m:r>
                      <a:rPr lang="en-US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𝑠𝑖𝑛</m:t>
                    </m:r>
                    <m:r>
                      <a:rPr lang="en-US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en-US" sz="1600" i="1" dirty="0" smtClean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𝑂𝐾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𝐴𝑂</m:t>
                        </m:r>
                      </m:den>
                    </m:f>
                    <m:r>
                      <a:rPr lang="en-US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𝑥</m:t>
                        </m:r>
                      </m:den>
                    </m:f>
                    <m:r>
                      <a:rPr lang="ru-RU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 </m:t>
                    </m:r>
                    <m:f>
                      <m:fPr>
                        <m:ctrlPr>
                          <a:rPr lang="ru-RU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𝑠𝑖𝑛</m:t>
                        </m:r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𝛼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𝑠𝑖𝑛</m:t>
                        </m:r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𝛽</m:t>
                        </m:r>
                      </m:den>
                    </m:f>
                    <m:r>
                      <a:rPr lang="en-US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18−</m:t>
                        </m:r>
                        <m:r>
                          <a:rPr lang="en-US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i="1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sz="1600" i="1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sz="1600" i="1" dirty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i="1" dirty="0">
                                <a:solidFill>
                                  <a:srgbClr val="644C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sz="1600" i="1" dirty="0" smtClean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х</m:t>
                        </m:r>
                      </m:num>
                      <m:den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18−х</m:t>
                        </m:r>
                      </m:den>
                    </m:f>
                    <m:r>
                      <a:rPr lang="ru-RU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  </m:t>
                    </m:r>
                    <m:f>
                      <m:fPr>
                        <m:ctrlPr>
                          <a:rPr lang="ru-RU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х</m:t>
                        </m:r>
                      </m:num>
                      <m:den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18−х</m:t>
                        </m:r>
                      </m:den>
                    </m:f>
                    <m:r>
                      <a:rPr lang="ru-RU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ru-RU" sz="1600" i="1" dirty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1600" i="1" dirty="0">
                            <a:solidFill>
                              <a:srgbClr val="644C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5</m:t>
                        </m:r>
                      </m:den>
                    </m:f>
                    <m:r>
                      <a:rPr lang="ru-RU" sz="1600" i="1" dirty="0">
                        <a:solidFill>
                          <a:srgbClr val="644C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</m:t>
                    </m:r>
                  </m:oMath>
                </a14:m>
                <a:r>
                  <a:rPr lang="ru-RU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 5х=72-4х; 9х=72; х=8;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ru-RU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АО= 8 см. </a:t>
                </a:r>
                <a:endParaRPr lang="en-US" sz="1600" i="1" dirty="0">
                  <a:solidFill>
                    <a:srgbClr val="644C00"/>
                  </a:solidFill>
                  <a:latin typeface="Cambria Math" panose="02040503050406030204" pitchFamily="18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ru-RU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у=18-х; у=10; ОС=10 см.</a:t>
                </a:r>
                <a:endParaRPr lang="en-US" sz="1600" i="1" dirty="0">
                  <a:solidFill>
                    <a:srgbClr val="644C00"/>
                  </a:solidFill>
                  <a:latin typeface="Cambria Math" panose="02040503050406030204" pitchFamily="18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ru-RU" sz="1600" i="1" dirty="0">
                  <a:solidFill>
                    <a:srgbClr val="644C00"/>
                  </a:solidFill>
                  <a:latin typeface="Cambria Math" panose="02040503050406030204" pitchFamily="18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ru-RU" sz="1600" i="1" dirty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Ответ: 8 см и 10 см</a:t>
                </a:r>
                <a:r>
                  <a:rPr lang="ru-RU" sz="1600" i="1" dirty="0" smtClean="0">
                    <a:solidFill>
                      <a:srgbClr val="644C00"/>
                    </a:solidFill>
                    <a:latin typeface="Cambria Math" panose="02040503050406030204" pitchFamily="18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ru-RU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6" y="3247230"/>
                <a:ext cx="8112435" cy="2952988"/>
              </a:xfrm>
              <a:prstGeom prst="rect">
                <a:avLst/>
              </a:prstGeom>
              <a:blipFill rotWithShape="0">
                <a:blip r:embed="rId6"/>
                <a:stretch>
                  <a:fillRect l="-376" b="-1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" y="791163"/>
            <a:ext cx="3450635" cy="2395936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5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43591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298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8644543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5" action="ppaction://hlinksldjump"/>
          </p:cNvPr>
          <p:cNvSpPr/>
          <p:nvPr/>
        </p:nvSpPr>
        <p:spPr>
          <a:xfrm>
            <a:off x="8333848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9" y="694191"/>
            <a:ext cx="2164268" cy="2298391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6710" y="815203"/>
                <a:ext cx="5632314" cy="11793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just">
                  <a:defRPr sz="160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ru-RU" dirty="0" smtClean="0"/>
                  <a:t>№</a:t>
                </a:r>
                <a:r>
                  <a:rPr lang="en-US" dirty="0" smtClean="0"/>
                  <a:t>2</a:t>
                </a:r>
                <a:r>
                  <a:rPr lang="ru-RU" dirty="0" smtClean="0"/>
                  <a:t>.	П</a:t>
                </a:r>
                <a:r>
                  <a:rPr lang="ru-RU" i="1" dirty="0" smtClean="0"/>
                  <a:t>лощадь </a:t>
                </a:r>
                <a:r>
                  <a:rPr lang="ru-RU" i="1" dirty="0"/>
                  <a:t>равностороннего  </a:t>
                </a:r>
                <a:r>
                  <a:rPr lang="ru-RU" i="1" dirty="0" smtClean="0"/>
                  <a:t>треугольника, вписанного в окружность, равна </a:t>
                </a:r>
                <a:r>
                  <a:rPr lang="en-US" i="1" dirty="0" smtClean="0"/>
                  <a:t>Q</a:t>
                </a:r>
                <a:r>
                  <a:rPr lang="ru-RU" i="1" baseline="30000" dirty="0" smtClean="0"/>
                  <a:t>2</a:t>
                </a:r>
                <a:r>
                  <a:rPr lang="ru-RU" i="1" dirty="0" smtClean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i="1" dirty="0" smtClean="0"/>
                  <a:t>Доказать, что радиус окружности равен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4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 smtClean="0"/>
                  <a:t>.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10" y="815203"/>
                <a:ext cx="5632314" cy="11793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8" grpId="0"/>
      <p:bldP spid="23" grpId="0" animBg="1"/>
      <p:bldP spid="30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04" y="1786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10" y="-3750"/>
            <a:ext cx="43591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6710" y="815203"/>
                <a:ext cx="5632314" cy="11793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just">
                  <a:defRPr sz="160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ru-RU" dirty="0" smtClean="0"/>
                  <a:t>№</a:t>
                </a:r>
                <a:r>
                  <a:rPr lang="en-US" dirty="0" smtClean="0"/>
                  <a:t>2</a:t>
                </a:r>
                <a:r>
                  <a:rPr lang="ru-RU" dirty="0" smtClean="0"/>
                  <a:t>.	П</a:t>
                </a:r>
                <a:r>
                  <a:rPr lang="ru-RU" i="1" dirty="0" smtClean="0"/>
                  <a:t>лощадь </a:t>
                </a:r>
                <a:r>
                  <a:rPr lang="ru-RU" i="1" dirty="0"/>
                  <a:t>равностороннего  </a:t>
                </a:r>
                <a:r>
                  <a:rPr lang="ru-RU" i="1" dirty="0" smtClean="0"/>
                  <a:t>треугольника, вписанного в окружность, равна </a:t>
                </a:r>
                <a:r>
                  <a:rPr lang="en-US" i="1" dirty="0" smtClean="0"/>
                  <a:t>Q</a:t>
                </a:r>
                <a:r>
                  <a:rPr lang="ru-RU" i="1" baseline="30000" dirty="0" smtClean="0"/>
                  <a:t>2</a:t>
                </a:r>
                <a:r>
                  <a:rPr lang="ru-RU" i="1" dirty="0" smtClean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i="1" dirty="0" smtClean="0"/>
                  <a:t>Доказать, что радиус окружности равен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4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 smtClean="0"/>
                  <a:t>.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10" y="815203"/>
                <a:ext cx="5632314" cy="11793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45298" y="60668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5" action="ppaction://hlinksldjump"/>
          </p:cNvPr>
          <p:cNvSpPr/>
          <p:nvPr/>
        </p:nvSpPr>
        <p:spPr>
          <a:xfrm>
            <a:off x="8644543" y="22360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6" action="ppaction://hlinksldjump"/>
          </p:cNvPr>
          <p:cNvSpPr/>
          <p:nvPr/>
        </p:nvSpPr>
        <p:spPr>
          <a:xfrm>
            <a:off x="8333848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4154" y="2376203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7842" y="3256759"/>
                <a:ext cx="8112435" cy="285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a:fld id="{50E3CEDE-9EB7-4268-8A91-9EB1E743C3D6}" type="mathplaceholder">
                      <a:rPr lang="en-US" sz="1600" i="1" smtClean="0">
                        <a:solidFill>
                          <a:srgbClr val="644C00"/>
                        </a:solidFill>
                        <a:latin typeface="Cambria Math" panose="02040503050406030204" pitchFamily="18" charset="0"/>
                      </a:rPr>
                      <a:t>Место для уравнения.</a:t>
                    </a:fld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S(</a:t>
                </a:r>
                <a:r>
                  <a:rPr lang="en-US" sz="12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∆</a:t>
                </a:r>
                <a:r>
                  <a:rPr lang="en-US" sz="1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ABC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)=Q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по условию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AB=BC=AC.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Пусть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BO=OC=AO=R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тогда 3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S(</a:t>
                </a:r>
                <a:r>
                  <a:rPr lang="en-US" sz="12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∆</a:t>
                </a:r>
                <a:r>
                  <a:rPr lang="en-US" sz="1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AOC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)=</a:t>
                </a:r>
                <a:r>
                  <a:rPr lang="en-US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r>
                  <a:rPr lang="ru-RU" sz="1600" dirty="0" smtClean="0"/>
                  <a:t> ⋅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ru-RU" sz="1600" dirty="0" smtClean="0"/>
                  <a:t> 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⋅  </a:t>
                </a:r>
                <a:r>
                  <a:rPr lang="en-US" sz="1600" i="1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sin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120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°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ru-RU" sz="1600" dirty="0" smtClean="0"/>
                  <a:t>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</a:t>
                </a:r>
                <a:r>
                  <a:rPr lang="en-US" sz="1600" baseline="300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(</a:t>
                </a:r>
                <a:r>
                  <a:rPr lang="ru-RU" sz="1600" dirty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⦟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AOC=120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°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en-US" sz="1600" i="1" smtClean="0">
                        <a:solidFill>
                          <a:srgbClr val="644C00"/>
                        </a:solidFill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ru-RU" sz="1600" b="0" i="1" dirty="0" smtClean="0">
                        <a:solidFill>
                          <a:srgbClr val="644C00"/>
                        </a:solidFill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; </m:t>
                    </m:r>
                  </m:oMath>
                </a14:m>
                <a:endParaRPr lang="en-US" sz="1600" dirty="0" smtClean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4</m:t>
                            </m:r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Cambria Math"/>
                                <a:cs typeface="Verdana" panose="020B060403050404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i="1" smtClean="0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solidFill>
                                      <a:srgbClr val="644C00"/>
                                    </a:solidFill>
                                    <a:latin typeface="Cambria Math"/>
                                    <a:ea typeface="Verdana" panose="020B0604030504040204" pitchFamily="34" charset="0"/>
                                    <a:cs typeface="Verdana" panose="020B0604030504040204" pitchFamily="34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rad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𝑄</m:t>
                        </m:r>
                        <m:rad>
                          <m:radPr>
                            <m:ctrlPr>
                              <a:rPr lang="en-US" sz="160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sz="1600" b="0" i="1" smtClean="0">
                                <a:solidFill>
                                  <a:srgbClr val="644C00"/>
                                </a:solidFill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solidFill>
                              <a:srgbClr val="644C00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Что и требовалось доказать.</a:t>
                </a:r>
                <a:r>
                  <a:rPr lang="en-US" sz="1600" dirty="0" smtClean="0">
                    <a:solidFill>
                      <a:srgbClr val="644C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endParaRPr lang="ru-RU" sz="1600" dirty="0">
                  <a:solidFill>
                    <a:srgbClr val="644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2" y="3256759"/>
                <a:ext cx="8112435" cy="2853282"/>
              </a:xfrm>
              <a:prstGeom prst="rect">
                <a:avLst/>
              </a:prstGeom>
              <a:blipFill rotWithShape="0">
                <a:blip r:embed="rId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9" y="694191"/>
            <a:ext cx="2164268" cy="2298391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7261" y="3888419"/>
                <a:ext cx="177555" cy="3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1" y="3888419"/>
                <a:ext cx="177555" cy="391133"/>
              </a:xfrm>
              <a:prstGeom prst="rect">
                <a:avLst/>
              </a:prstGeom>
              <a:blipFill rotWithShape="0">
                <a:blip r:embed="rId9"/>
                <a:stretch>
                  <a:fillRect l="-31034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0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-317" r="9020"/>
          <a:stretch/>
        </p:blipFill>
        <p:spPr>
          <a:xfrm>
            <a:off x="-5" y="-110016"/>
            <a:ext cx="9405262" cy="70447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34814"/>
            <a:ext cx="9144000" cy="6892814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/>
        </p:blipFill>
        <p:spPr>
          <a:xfrm>
            <a:off x="-77057" y="-4581"/>
            <a:ext cx="9255167" cy="6852071"/>
          </a:xfrm>
          <a:prstGeom prst="rect">
            <a:avLst/>
          </a:prstGeom>
          <a:gradFill>
            <a:gsLst>
              <a:gs pos="0">
                <a:srgbClr val="406529">
                  <a:alpha val="63922"/>
                </a:srgbClr>
              </a:gs>
              <a:gs pos="31000">
                <a:schemeClr val="bg1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</p:spPr>
      </p:pic>
      <p:sp>
        <p:nvSpPr>
          <p:cNvPr id="3" name="TextBox 2"/>
          <p:cNvSpPr txBox="1"/>
          <p:nvPr/>
        </p:nvSpPr>
        <p:spPr>
          <a:xfrm>
            <a:off x="685799" y="1143000"/>
            <a:ext cx="7641772" cy="511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Систематизировать ранее полученные знания по решению планиметрических задач на окружности, вписанные в многоугольник  и описанные около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многоугольника;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Углубление содержания базового курса;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дополнительную подготовку к ЕГЭ;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устойчивого интереса учащихся к изучению математики;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учащихся, обогащение и расширение математического кругозора учащихся.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9859" y="4043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с двумя скругленными соседними углами 15">
            <a:hlinkClick r:id="rId4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-317" r="9020"/>
          <a:stretch/>
        </p:blipFill>
        <p:spPr>
          <a:xfrm>
            <a:off x="-5" y="-110016"/>
            <a:ext cx="9405262" cy="7044765"/>
          </a:xfrm>
          <a:prstGeom prst="rect">
            <a:avLst/>
          </a:prstGeom>
        </p:spPr>
      </p:pic>
      <p:sp>
        <p:nvSpPr>
          <p:cNvPr id="3" name="Прямоугольник с одним усеченным и одним скругленным углом 2"/>
          <p:cNvSpPr/>
          <p:nvPr/>
        </p:nvSpPr>
        <p:spPr>
          <a:xfrm>
            <a:off x="44179" y="5464283"/>
            <a:ext cx="9288000" cy="1440000"/>
          </a:xfrm>
          <a:prstGeom prst="snipRound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28107" y="5470815"/>
            <a:ext cx="638650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400" i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Веприкова Римма </a:t>
            </a:r>
            <a:r>
              <a:rPr lang="ru-RU" sz="2400" i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Хабибулаевна</a:t>
            </a:r>
            <a:r>
              <a:rPr lang="ru-RU" sz="2400" i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2000" i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 математики</a:t>
            </a:r>
          </a:p>
          <a:p>
            <a:r>
              <a:rPr lang="ru-RU" sz="2400" i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Зайцева Вера Васильевна,</a:t>
            </a:r>
          </a:p>
          <a:p>
            <a:r>
              <a:rPr lang="ru-RU" sz="2000" i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 информатики</a:t>
            </a:r>
            <a:endParaRPr lang="ru-RU" sz="2000" i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862" y="5863354"/>
            <a:ext cx="1879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Авторы:</a:t>
            </a:r>
            <a:endParaRPr lang="ru-RU" sz="2800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742" y="5845598"/>
            <a:ext cx="4781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2800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1343"/>
          <a:stretch/>
        </p:blipFill>
        <p:spPr>
          <a:xfrm>
            <a:off x="-7844" y="-53473"/>
            <a:ext cx="9192186" cy="690553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/>
        </p:blipFill>
        <p:spPr>
          <a:xfrm>
            <a:off x="19050" y="9549"/>
            <a:ext cx="9255167" cy="6852071"/>
          </a:xfrm>
          <a:prstGeom prst="rect">
            <a:avLst/>
          </a:prstGeom>
          <a:gradFill>
            <a:gsLst>
              <a:gs pos="0">
                <a:srgbClr val="406529">
                  <a:alpha val="63922"/>
                </a:srgbClr>
              </a:gs>
              <a:gs pos="31000">
                <a:schemeClr val="bg1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</p:spPr>
      </p:pic>
      <p:sp>
        <p:nvSpPr>
          <p:cNvPr id="11" name="Прямоугольник 10"/>
          <p:cNvSpPr/>
          <p:nvPr/>
        </p:nvSpPr>
        <p:spPr>
          <a:xfrm>
            <a:off x="-38242" y="-95901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143000"/>
            <a:ext cx="7641772" cy="511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Систематизировать ранее полученные знания по решению планиметрических задач на окружности, вписанные в многоугольник  и описанные около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многоугольника;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Углубление содержания базового курса;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дополнительную подготовку к ЕГЭ;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устойчивого интереса учащихся к изучению математики;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учащихся, обогащение и расширение математического кругозора учащихся.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9859" y="4043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с двумя скругленными соседними углами 15">
            <a:hlinkClick r:id="rId4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3963293" y="-39042"/>
            <a:ext cx="3890356" cy="1354553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8642" y="-11346"/>
            <a:ext cx="315663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упражнения</a:t>
            </a:r>
            <a:endParaRPr lang="ru-RU" sz="32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2" grpId="0" animBg="1"/>
      <p:bldP spid="13" grpId="0"/>
      <p:bldP spid="16" grpId="0" animBg="1"/>
      <p:bldP spid="14" grpId="0" animBg="1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1296" y="896234"/>
            <a:ext cx="5096378" cy="15434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Найдите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ACO, если прямая CA  касается окружности в точке A, точка O — центр окружности, дуга AD окружности, заключённая внутри этого угла, равна 128°. Ответ дайте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градусах</a:t>
            </a:r>
            <a:r>
              <a:rPr lang="ru-RU" i="1" dirty="0" smtClean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021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" y="922315"/>
            <a:ext cx="3295805" cy="1526002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9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2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098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1296" y="896234"/>
            <a:ext cx="5096378" cy="15434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16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Найдите 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ACO, если прямая CA  касается окружности в точке A, точка O — центр окружности, дуга AD окружности, заключённая внутри этого угла, равна 128°. Ответ дайте </a:t>
            </a: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градусах</a:t>
            </a:r>
            <a:r>
              <a:rPr lang="ru-RU" i="1" dirty="0" smtClean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370" y="3559809"/>
            <a:ext cx="8505303" cy="241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dirty="0" smtClean="0"/>
              <a:t>	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между касательной и радиусом, проведённым в точку касания, прямой: ∠OAC=90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∘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Центральный угол DOA равен угловой величине дуги, на которую он опирается, то есть ∠DOA=ᴗDA=128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Внешний угол треугольника равен сумме двух углов, не смежных с ним, ∠DOA=∠OAC+∠ACO,∠ACO=128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−90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=38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Ответ:38</a:t>
            </a:r>
            <a:r>
              <a:rPr lang="ru-RU" sz="1600" i="1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9612" y="2982327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021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" y="922315"/>
            <a:ext cx="3295805" cy="1526002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5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4813" y="888402"/>
            <a:ext cx="6043354" cy="1224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№2. </a:t>
            </a:r>
            <a:r>
              <a:rPr lang="ru-RU" i="1" dirty="0"/>
              <a:t>Хорда AB стягивает дугу окружности в 104°. Найдите угол ABC между этой хордой и касательной к окружности, проведённой через точку B. Ответ дайте в градусах</a:t>
            </a:r>
            <a:r>
              <a:rPr lang="ru-RU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021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7" y="897952"/>
            <a:ext cx="1646381" cy="1550608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7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/>
      <p:bldP spid="18" grpId="0"/>
      <p:bldP spid="23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995"/>
            <a:ext cx="9144000" cy="6953901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flipV="1">
            <a:off x="19050" y="-43912"/>
            <a:ext cx="9108000" cy="619125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24" y="-2674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Устные упражнения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с двумя скругленными соседними углами 10">
            <a:hlinkClick r:id="rId2" action="ppaction://hlinksldjump"/>
          </p:cNvPr>
          <p:cNvSpPr/>
          <p:nvPr/>
        </p:nvSpPr>
        <p:spPr>
          <a:xfrm>
            <a:off x="6635940" y="6262190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Содержание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>
            <a:hlinkClick r:id="rId3" action="ppaction://hlinkpres?slideindex=1&amp;slidetitle="/>
          </p:cNvPr>
          <p:cNvSpPr/>
          <p:nvPr/>
        </p:nvSpPr>
        <p:spPr>
          <a:xfrm>
            <a:off x="142612" y="6243814"/>
            <a:ext cx="2435419" cy="610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Плакаты</a:t>
            </a:r>
            <a:endParaRPr lang="ru-RU" sz="2400" b="1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flipV="1">
            <a:off x="3277650" y="565337"/>
            <a:ext cx="5891835" cy="792874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790" y="73194"/>
            <a:ext cx="15082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 </a:t>
            </a:r>
          </a:p>
        </p:txBody>
      </p:sp>
      <p:sp>
        <p:nvSpPr>
          <p:cNvPr id="23" name="Прямоугольник с двумя скругленными соседними углами 22">
            <a:hlinkClick r:id="rId4" action="ppaction://hlinksldjump"/>
          </p:cNvPr>
          <p:cNvSpPr/>
          <p:nvPr/>
        </p:nvSpPr>
        <p:spPr>
          <a:xfrm>
            <a:off x="7920883" y="21408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>
            <a:hlinkClick r:id="rId5" action="ppaction://hlinksldjump"/>
          </p:cNvPr>
          <p:cNvSpPr/>
          <p:nvPr/>
        </p:nvSpPr>
        <p:spPr>
          <a:xfrm>
            <a:off x="8276058" y="30506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Прямоугольник с двумя скругленными соседними углами 25">
            <a:hlinkClick r:id="rId6" action="ppaction://hlinksldjump"/>
          </p:cNvPr>
          <p:cNvSpPr/>
          <p:nvPr/>
        </p:nvSpPr>
        <p:spPr>
          <a:xfrm>
            <a:off x="8602763" y="39604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370" y="3255007"/>
            <a:ext cx="850530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/>
              <a:t>	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между хордой и касательной к окружности, проведённой из конца хорды, равен половине угловой величины дуги, которую стягивает эта хорда. </a:t>
            </a:r>
          </a:p>
          <a:p>
            <a:pPr>
              <a:lnSpc>
                <a:spcPct val="130000"/>
              </a:lnSpc>
            </a:pPr>
            <a:endParaRPr lang="ru-RU" sz="1600" dirty="0">
              <a:solidFill>
                <a:srgbClr val="644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∠CBA=0,5⋅ᴗAB=0,5⋅104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=52</a:t>
            </a:r>
            <a:r>
              <a:rPr lang="ru-RU" sz="1600" baseline="300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en-US" sz="800" dirty="0" smtClean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 52</a:t>
            </a:r>
            <a:r>
              <a:rPr lang="ru-RU" sz="1600" i="1" baseline="30000" dirty="0" smtClean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i="1" dirty="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44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644C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9612" y="2716856"/>
            <a:ext cx="167631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64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64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>
            <a:hlinkClick r:id="rId7" action="ppaction://hlinksldjump"/>
          </p:cNvPr>
          <p:cNvSpPr/>
          <p:nvPr/>
        </p:nvSpPr>
        <p:spPr>
          <a:xfrm>
            <a:off x="7600211" y="21407"/>
            <a:ext cx="355175" cy="4368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175">
                  <a:solidFill>
                    <a:srgbClr val="C00000">
                      <a:alpha val="68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400" dirty="0">
              <a:ln w="3175">
                <a:solidFill>
                  <a:srgbClr val="C00000">
                    <a:alpha val="68000"/>
                  </a:srgb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7" y="897952"/>
            <a:ext cx="1646381" cy="1550608"/>
          </a:xfrm>
          <a:prstGeom prst="rect">
            <a:avLst/>
          </a:prstGeom>
          <a:solidFill>
            <a:srgbClr val="FFF5D7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704813" y="888402"/>
            <a:ext cx="6043354" cy="1224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defRPr sz="1600">
                <a:solidFill>
                  <a:srgbClr val="644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№2. </a:t>
            </a:r>
            <a:r>
              <a:rPr lang="ru-RU" i="1" dirty="0"/>
              <a:t>Хорда AB стягивает дугу окружности в 104°. Найдите угол ABC между этой хордой и касательной к окружности, </a:t>
            </a:r>
            <a:r>
              <a:rPr lang="ru-RU" i="1" dirty="0" smtClean="0"/>
              <a:t>проведённой </a:t>
            </a:r>
            <a:r>
              <a:rPr lang="ru-RU" i="1" dirty="0"/>
              <a:t>через точку B. Ответ дайте в градусах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4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</TotalTime>
  <Words>2636</Words>
  <Application>Microsoft Office PowerPoint</Application>
  <PresentationFormat>Экран (4:3)</PresentationFormat>
  <Paragraphs>410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ВераВас</dc:creator>
  <cp:lastModifiedBy>User</cp:lastModifiedBy>
  <cp:revision>291</cp:revision>
  <dcterms:created xsi:type="dcterms:W3CDTF">2016-12-27T19:03:29Z</dcterms:created>
  <dcterms:modified xsi:type="dcterms:W3CDTF">2017-02-22T20:21:38Z</dcterms:modified>
</cp:coreProperties>
</file>