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58" r:id="rId3"/>
    <p:sldId id="280" r:id="rId4"/>
    <p:sldId id="281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82" r:id="rId14"/>
    <p:sldId id="285" r:id="rId15"/>
    <p:sldId id="283" r:id="rId16"/>
    <p:sldId id="286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87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28AA-50B1-4C5C-B3ED-39299185A08A}" type="datetimeFigureOut">
              <a:rPr lang="ru-RU" smtClean="0"/>
              <a:pPr/>
              <a:t>24.01.2017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FFFF-1D57-4CDE-A1DA-12F59B97D3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28AA-50B1-4C5C-B3ED-39299185A08A}" type="datetimeFigureOut">
              <a:rPr lang="ru-RU" smtClean="0"/>
              <a:pPr/>
              <a:t>24.01.2017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FFFF-1D57-4CDE-A1DA-12F59B97D3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28AA-50B1-4C5C-B3ED-39299185A08A}" type="datetimeFigureOut">
              <a:rPr lang="ru-RU" smtClean="0"/>
              <a:pPr/>
              <a:t>24.01.2017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FFFF-1D57-4CDE-A1DA-12F59B97D3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28AA-50B1-4C5C-B3ED-39299185A08A}" type="datetimeFigureOut">
              <a:rPr lang="ru-RU" smtClean="0"/>
              <a:pPr/>
              <a:t>24.01.2017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FFFF-1D57-4CDE-A1DA-12F59B97D3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28AA-50B1-4C5C-B3ED-39299185A08A}" type="datetimeFigureOut">
              <a:rPr lang="ru-RU" smtClean="0"/>
              <a:pPr/>
              <a:t>24.01.2017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FFFF-1D57-4CDE-A1DA-12F59B97D3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28AA-50B1-4C5C-B3ED-39299185A08A}" type="datetimeFigureOut">
              <a:rPr lang="ru-RU" smtClean="0"/>
              <a:pPr/>
              <a:t>24.01.2017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FFFF-1D57-4CDE-A1DA-12F59B97D3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28AA-50B1-4C5C-B3ED-39299185A08A}" type="datetimeFigureOut">
              <a:rPr lang="ru-RU" smtClean="0"/>
              <a:pPr/>
              <a:t>24.01.2017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FFFF-1D57-4CDE-A1DA-12F59B97D3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28AA-50B1-4C5C-B3ED-39299185A08A}" type="datetimeFigureOut">
              <a:rPr lang="ru-RU" smtClean="0"/>
              <a:pPr/>
              <a:t>24.01.2017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FFFF-1D57-4CDE-A1DA-12F59B97D3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28AA-50B1-4C5C-B3ED-39299185A08A}" type="datetimeFigureOut">
              <a:rPr lang="ru-RU" smtClean="0"/>
              <a:pPr/>
              <a:t>24.01.2017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FFFF-1D57-4CDE-A1DA-12F59B97D3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28AA-50B1-4C5C-B3ED-39299185A08A}" type="datetimeFigureOut">
              <a:rPr lang="ru-RU" smtClean="0"/>
              <a:pPr/>
              <a:t>24.01.2017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FFFF-1D57-4CDE-A1DA-12F59B97D3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28AA-50B1-4C5C-B3ED-39299185A08A}" type="datetimeFigureOut">
              <a:rPr lang="ru-RU" smtClean="0"/>
              <a:pPr/>
              <a:t>24.01.2017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05AFFFF-1D57-4CDE-A1DA-12F59B97D3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48028AA-50B1-4C5C-B3ED-39299185A08A}" type="datetimeFigureOut">
              <a:rPr lang="ru-RU" smtClean="0"/>
              <a:pPr/>
              <a:t>24.01.2017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05AFFFF-1D57-4CDE-A1DA-12F59B97D372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festival.1september.ru/" TargetMode="External"/><Relationship Id="rId2" Type="http://schemas.openxmlformats.org/officeDocument/2006/relationships/hyperlink" Target="http://www.myshared.ru/slide/851585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nsportal.ru/shkola/raznoe/library/2015/12/15/plan-konspekt-otkrytogo-uroka-matematiki-v-6-klasse-korrektsionnoy" TargetMode="External"/><Relationship Id="rId5" Type="http://schemas.openxmlformats.org/officeDocument/2006/relationships/hyperlink" Target="https://infourok.ru/" TargetMode="External"/><Relationship Id="rId4" Type="http://schemas.openxmlformats.org/officeDocument/2006/relationships/hyperlink" Target="http://nsportal.ru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3708400" y="4652963"/>
            <a:ext cx="4826000" cy="20161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3600" kern="10" spc="-36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100000">
                      <a:srgbClr val="761847"/>
                    </a:gs>
                  </a:gsLst>
                  <a:lin ang="5400000" scaled="1"/>
                </a:gra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УРОК</a:t>
            </a:r>
          </a:p>
        </p:txBody>
      </p:sp>
      <p:sp>
        <p:nvSpPr>
          <p:cNvPr id="4099" name="WordArt 3"/>
          <p:cNvSpPr>
            <a:spLocks noChangeArrowheads="1" noChangeShapeType="1" noTextEdit="1"/>
          </p:cNvSpPr>
          <p:nvPr/>
        </p:nvSpPr>
        <p:spPr bwMode="auto">
          <a:xfrm>
            <a:off x="971550" y="620713"/>
            <a:ext cx="6769100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ПО  МАТЕМАТИКЕ</a:t>
            </a:r>
          </a:p>
        </p:txBody>
      </p:sp>
      <p:sp>
        <p:nvSpPr>
          <p:cNvPr id="4100" name="WordArt 4"/>
          <p:cNvSpPr>
            <a:spLocks noChangeArrowheads="1" noChangeShapeType="1" noTextEdit="1"/>
          </p:cNvSpPr>
          <p:nvPr/>
        </p:nvSpPr>
        <p:spPr bwMode="auto">
          <a:xfrm>
            <a:off x="3203575" y="2924175"/>
            <a:ext cx="2589213" cy="657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5 КЛАСС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3357563"/>
            <a:ext cx="2871788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3789363"/>
            <a:ext cx="576262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94475" y="1714500"/>
            <a:ext cx="2192338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5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nimBg="1"/>
      <p:bldP spid="4099" grpId="0" animBg="1"/>
      <p:bldP spid="410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IMG_00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620713"/>
            <a:ext cx="4618038" cy="603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5219700" y="765175"/>
            <a:ext cx="33845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000" dirty="0">
                <a:solidFill>
                  <a:schemeClr val="bg1"/>
                </a:solidFill>
              </a:rPr>
              <a:t>В</a:t>
            </a:r>
            <a:r>
              <a:rPr lang="ru-RU" dirty="0">
                <a:solidFill>
                  <a:schemeClr val="bg1"/>
                </a:solidFill>
              </a:rPr>
              <a:t>ЫШЛА </a:t>
            </a:r>
            <a:r>
              <a:rPr lang="ru-RU" sz="4000" dirty="0">
                <a:solidFill>
                  <a:schemeClr val="bg1"/>
                </a:solidFill>
              </a:rPr>
              <a:t>Б</a:t>
            </a:r>
            <a:r>
              <a:rPr lang="ru-RU" dirty="0">
                <a:solidFill>
                  <a:schemeClr val="bg1"/>
                </a:solidFill>
              </a:rPr>
              <a:t>АБА – </a:t>
            </a:r>
            <a:r>
              <a:rPr lang="ru-RU" sz="4000" dirty="0">
                <a:solidFill>
                  <a:schemeClr val="bg1"/>
                </a:solidFill>
              </a:rPr>
              <a:t>Я</a:t>
            </a:r>
            <a:r>
              <a:rPr lang="ru-RU" dirty="0">
                <a:solidFill>
                  <a:schemeClr val="bg1"/>
                </a:solidFill>
              </a:rPr>
              <a:t>ГА,….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1" name="WordArt 29"/>
          <p:cNvSpPr>
            <a:spLocks noChangeArrowheads="1" noChangeShapeType="1" noTextEdit="1"/>
          </p:cNvSpPr>
          <p:nvPr/>
        </p:nvSpPr>
        <p:spPr bwMode="auto">
          <a:xfrm>
            <a:off x="468313" y="476250"/>
            <a:ext cx="8135937" cy="17287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ИСПЫТАНИЕ  БАБЫ - ЯГИ</a:t>
            </a:r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714348" y="3071810"/>
            <a:ext cx="72152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Calibri" pitchFamily="34" charset="0"/>
                <a:cs typeface="Times New Roman" pitchFamily="18" charset="0"/>
              </a:rPr>
              <a:t>     ЗАДАЧА    №  112   стр. 54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21" grpId="0" animBg="1"/>
      <p:bldP spid="153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G_0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250"/>
            <a:ext cx="5076825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4572000" y="620713"/>
            <a:ext cx="3384550" cy="112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000" b="1" dirty="0">
                <a:solidFill>
                  <a:schemeClr val="bg1"/>
                </a:solidFill>
              </a:rPr>
              <a:t>Р</a:t>
            </a:r>
            <a:r>
              <a:rPr lang="ru-RU" b="1" dirty="0">
                <a:solidFill>
                  <a:schemeClr val="bg1"/>
                </a:solidFill>
              </a:rPr>
              <a:t>АССКАЗАЛ</a:t>
            </a:r>
          </a:p>
          <a:p>
            <a:pPr>
              <a:spcBef>
                <a:spcPct val="50000"/>
              </a:spcBef>
            </a:pPr>
            <a:r>
              <a:rPr lang="ru-RU" b="1" dirty="0">
                <a:solidFill>
                  <a:schemeClr val="bg1"/>
                </a:solidFill>
              </a:rPr>
              <a:t> ЕЙ  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WordArt 2"/>
          <p:cNvSpPr>
            <a:spLocks noChangeArrowheads="1" noChangeShapeType="1" noTextEdit="1"/>
          </p:cNvSpPr>
          <p:nvPr/>
        </p:nvSpPr>
        <p:spPr bwMode="auto">
          <a:xfrm>
            <a:off x="500034" y="285728"/>
            <a:ext cx="8358246" cy="1412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ИСПЫТАНИЕ </a:t>
            </a:r>
          </a:p>
          <a:p>
            <a:pPr algn="ctr"/>
            <a:r>
              <a:rPr lang="ru-RU" sz="3600" b="1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БАБЫ - ЯГИ </a:t>
            </a:r>
          </a:p>
        </p:txBody>
      </p:sp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928662" y="1714488"/>
            <a:ext cx="7643866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57725" algn="l"/>
              </a:tabLst>
            </a:pPr>
            <a:r>
              <a:rPr kumimoji="0" lang="ru-RU" sz="4800" b="1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Сравните:</a:t>
            </a:r>
            <a:endParaRPr kumimoji="0" lang="ru-RU" sz="4800" b="1" i="0" u="none" strike="noStrike" cap="none" normalizeH="0" baseline="0" dirty="0" smtClean="0">
              <a:ln>
                <a:noFill/>
              </a:ln>
              <a:effectLst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657725" algn="l"/>
              </a:tabLst>
            </a:pP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Calibri" pitchFamily="34" charset="0"/>
                <a:cs typeface="Times New Roman" pitchFamily="18" charset="0"/>
              </a:rPr>
              <a:t>600 кг  *  1 т                             </a:t>
            </a:r>
            <a:endParaRPr kumimoji="0" lang="ru-RU" sz="48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57725" algn="l"/>
              </a:tabLst>
            </a:pP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Calibri" pitchFamily="34" charset="0"/>
                <a:cs typeface="Times New Roman" pitchFamily="18" charset="0"/>
              </a:rPr>
              <a:t>700 г  *     910 г                           </a:t>
            </a:r>
            <a:endParaRPr kumimoji="0" lang="ru-RU" sz="48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57725" algn="l"/>
              </a:tabLst>
            </a:pP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Calibri" pitchFamily="34" charset="0"/>
                <a:cs typeface="Times New Roman" pitchFamily="18" charset="0"/>
              </a:rPr>
              <a:t>200 кг  *  2 </a:t>
            </a:r>
            <a:r>
              <a:rPr kumimoji="0" lang="ru-RU" sz="48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ea typeface="Calibri" pitchFamily="34" charset="0"/>
                <a:cs typeface="Times New Roman" pitchFamily="18" charset="0"/>
              </a:rPr>
              <a:t>ц</a:t>
            </a:r>
            <a:endParaRPr kumimoji="0" lang="ru-RU" sz="48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57725" algn="l"/>
              </a:tabLst>
            </a:pP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Calibri" pitchFamily="34" charset="0"/>
                <a:cs typeface="Times New Roman" pitchFamily="18" charset="0"/>
              </a:rPr>
              <a:t>1 т    *   80 </a:t>
            </a:r>
            <a:r>
              <a:rPr kumimoji="0" lang="ru-RU" sz="48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ea typeface="Calibri" pitchFamily="34" charset="0"/>
                <a:cs typeface="Times New Roman" pitchFamily="18" charset="0"/>
              </a:rPr>
              <a:t>ц</a:t>
            </a:r>
            <a:endParaRPr kumimoji="0" lang="ru-RU" sz="48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57725" algn="l"/>
              </a:tabLst>
            </a:pP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Calibri" pitchFamily="34" charset="0"/>
                <a:cs typeface="Times New Roman" pitchFamily="18" charset="0"/>
              </a:rPr>
              <a:t>8 </a:t>
            </a:r>
            <a:r>
              <a:rPr kumimoji="0" lang="ru-RU" sz="48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ea typeface="Calibri" pitchFamily="34" charset="0"/>
                <a:cs typeface="Times New Roman" pitchFamily="18" charset="0"/>
              </a:rPr>
              <a:t>ц</a:t>
            </a: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Calibri" pitchFamily="34" charset="0"/>
                <a:cs typeface="Times New Roman" pitchFamily="18" charset="0"/>
              </a:rPr>
              <a:t>  *   6 кг</a:t>
            </a:r>
            <a:endParaRPr kumimoji="0" lang="ru-RU" sz="48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9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399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WordArt 2"/>
          <p:cNvSpPr>
            <a:spLocks noChangeArrowheads="1" noChangeShapeType="1" noTextEdit="1"/>
          </p:cNvSpPr>
          <p:nvPr/>
        </p:nvSpPr>
        <p:spPr bwMode="auto">
          <a:xfrm>
            <a:off x="395288" y="476250"/>
            <a:ext cx="8280400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 smtClean="0">
                <a:ln w="9525" cap="rnd">
                  <a:solidFill>
                    <a:srgbClr val="339966"/>
                  </a:solidFill>
                  <a:prstDash val="sysDot"/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ФИЗМИНУТКА</a:t>
            </a:r>
            <a:endParaRPr lang="ru-RU" sz="3600" i="1" kern="10" dirty="0">
              <a:ln w="9525" cap="rnd">
                <a:solidFill>
                  <a:srgbClr val="339966"/>
                </a:solidFill>
                <a:prstDash val="sysDot"/>
                <a:round/>
                <a:headEnd/>
                <a:tailEnd/>
              </a:ln>
              <a:solidFill>
                <a:srgbClr val="00FF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5123" name="Picture 3" descr="IMG_0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1928802"/>
            <a:ext cx="3024188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4" name="AutoShape 38"/>
          <p:cNvSpPr>
            <a:spLocks noChangeArrowheads="1"/>
          </p:cNvSpPr>
          <p:nvPr/>
        </p:nvSpPr>
        <p:spPr bwMode="auto">
          <a:xfrm rot="510243">
            <a:off x="465138" y="1665288"/>
            <a:ext cx="2663825" cy="1504950"/>
          </a:xfrm>
          <a:prstGeom prst="cloudCallout">
            <a:avLst>
              <a:gd name="adj1" fmla="val -16060"/>
              <a:gd name="adj2" fmla="val 20745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14376" name="AutoShape 40"/>
          <p:cNvSpPr>
            <a:spLocks noChangeArrowheads="1"/>
          </p:cNvSpPr>
          <p:nvPr/>
        </p:nvSpPr>
        <p:spPr bwMode="auto">
          <a:xfrm rot="510243">
            <a:off x="2263775" y="4487863"/>
            <a:ext cx="3024188" cy="1612900"/>
          </a:xfrm>
          <a:prstGeom prst="cloudCallout">
            <a:avLst>
              <a:gd name="adj1" fmla="val -91597"/>
              <a:gd name="adj2" fmla="val 44644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14349" name="AutoShape 13"/>
          <p:cNvSpPr>
            <a:spLocks noChangeArrowheads="1"/>
          </p:cNvSpPr>
          <p:nvPr/>
        </p:nvSpPr>
        <p:spPr bwMode="auto">
          <a:xfrm>
            <a:off x="9685338" y="260350"/>
            <a:ext cx="2951162" cy="1873250"/>
          </a:xfrm>
          <a:prstGeom prst="cloudCallout">
            <a:avLst>
              <a:gd name="adj1" fmla="val -51722"/>
              <a:gd name="adj2" fmla="val 28981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pic>
        <p:nvPicPr>
          <p:cNvPr id="14358" name="Picture 22" descr="j04339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35938" y="0"/>
            <a:ext cx="1008062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9" name="Picture 23" descr="j04339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981075"/>
            <a:ext cx="100806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0" name="Picture 24" descr="j04339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5963" y="2060575"/>
            <a:ext cx="1008062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1" name="Picture 25" descr="j04339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2997200"/>
            <a:ext cx="1008062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2" name="Picture 26" descr="j04339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3860800"/>
            <a:ext cx="100806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3" name="Picture 27" descr="j04339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150" y="4797425"/>
            <a:ext cx="100806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4" name="Picture 28" descr="j04339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5849938"/>
            <a:ext cx="1008062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5" name="Picture 29" descr="j04339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859607">
            <a:off x="8135938" y="5849938"/>
            <a:ext cx="1008062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6" name="Picture 30" descr="j04339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049210">
            <a:off x="6732588" y="4941888"/>
            <a:ext cx="1008062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7" name="Picture 31" descr="j04339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205796">
            <a:off x="5364162" y="3860801"/>
            <a:ext cx="1008063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8" name="Picture 32" descr="j04339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361115">
            <a:off x="4284662" y="2924176"/>
            <a:ext cx="1008063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9" name="Picture 33" descr="j04339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181524">
            <a:off x="2916237" y="2060576"/>
            <a:ext cx="1008063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70" name="Picture 34" descr="j04339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26024">
            <a:off x="1619251" y="1125537"/>
            <a:ext cx="1008062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71" name="Picture 35" descr="j04339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625289">
            <a:off x="323851" y="188912"/>
            <a:ext cx="1008062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72" name="AutoShape 36"/>
          <p:cNvSpPr>
            <a:spLocks noChangeArrowheads="1"/>
          </p:cNvSpPr>
          <p:nvPr/>
        </p:nvSpPr>
        <p:spPr bwMode="auto">
          <a:xfrm>
            <a:off x="-2700338" y="4149725"/>
            <a:ext cx="2374900" cy="1800225"/>
          </a:xfrm>
          <a:prstGeom prst="cloudCallout">
            <a:avLst>
              <a:gd name="adj1" fmla="val -67648"/>
              <a:gd name="adj2" fmla="val 31833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14375" name="AutoShape 39"/>
          <p:cNvSpPr>
            <a:spLocks noChangeArrowheads="1"/>
          </p:cNvSpPr>
          <p:nvPr/>
        </p:nvSpPr>
        <p:spPr bwMode="auto">
          <a:xfrm rot="510243">
            <a:off x="3630613" y="230188"/>
            <a:ext cx="2736850" cy="1504950"/>
          </a:xfrm>
          <a:prstGeom prst="cloudCallout">
            <a:avLst>
              <a:gd name="adj1" fmla="val -103481"/>
              <a:gd name="adj2" fmla="val -1704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14377" name="AutoShape 41"/>
          <p:cNvSpPr>
            <a:spLocks noChangeArrowheads="1"/>
          </p:cNvSpPr>
          <p:nvPr/>
        </p:nvSpPr>
        <p:spPr bwMode="auto">
          <a:xfrm rot="510243">
            <a:off x="5797550" y="2738438"/>
            <a:ext cx="2376488" cy="1144587"/>
          </a:xfrm>
          <a:prstGeom prst="cloudCallout">
            <a:avLst>
              <a:gd name="adj1" fmla="val -127273"/>
              <a:gd name="adj2" fmla="val 42097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14350" name="Oval 14"/>
          <p:cNvSpPr>
            <a:spLocks noChangeArrowheads="1"/>
          </p:cNvSpPr>
          <p:nvPr/>
        </p:nvSpPr>
        <p:spPr bwMode="auto">
          <a:xfrm>
            <a:off x="6804025" y="476250"/>
            <a:ext cx="1657350" cy="165576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6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4351" name="Oval 15"/>
          <p:cNvSpPr>
            <a:spLocks noChangeArrowheads="1"/>
          </p:cNvSpPr>
          <p:nvPr/>
        </p:nvSpPr>
        <p:spPr bwMode="auto">
          <a:xfrm>
            <a:off x="3779838" y="2420938"/>
            <a:ext cx="1728787" cy="17272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pic>
        <p:nvPicPr>
          <p:cNvPr id="14381" name="Picture 45" descr="мед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339388" y="260350"/>
            <a:ext cx="1619250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82" name="Picture 46" descr="ёж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lum bright="-6000"/>
          </a:blip>
          <a:srcRect/>
          <a:stretch>
            <a:fillRect/>
          </a:stretch>
        </p:blipFill>
        <p:spPr bwMode="auto">
          <a:xfrm>
            <a:off x="-1981200" y="4149725"/>
            <a:ext cx="1341437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84" name="AutoShape 48"/>
          <p:cNvSpPr>
            <a:spLocks noChangeArrowheads="1"/>
          </p:cNvSpPr>
          <p:nvPr/>
        </p:nvSpPr>
        <p:spPr bwMode="auto">
          <a:xfrm>
            <a:off x="2700338" y="2205038"/>
            <a:ext cx="4764087" cy="2876550"/>
          </a:xfrm>
          <a:prstGeom prst="cloudCallout">
            <a:avLst>
              <a:gd name="adj1" fmla="val -95833"/>
              <a:gd name="adj2" fmla="val 23255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pic>
        <p:nvPicPr>
          <p:cNvPr id="14383" name="Picture 47" descr="ёж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lum bright="-6000"/>
          </a:blip>
          <a:srcRect/>
          <a:stretch>
            <a:fillRect/>
          </a:stretch>
        </p:blipFill>
        <p:spPr bwMode="auto">
          <a:xfrm rot="-483351">
            <a:off x="3492500" y="2781300"/>
            <a:ext cx="1341438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85" name="Picture 49" descr="мед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32363" y="2349500"/>
            <a:ext cx="1955800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86" name="обл3732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обл.wav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950" y="63817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93" name="Picture 57" descr="2493def5ff67"/>
          <p:cNvPicPr>
            <a:picLocks noChangeAspect="1" noChangeArrowheads="1"/>
          </p:cNvPicPr>
          <p:nvPr/>
        </p:nvPicPr>
        <p:blipFill>
          <a:blip r:embed="rId7" cstate="print"/>
          <a:srcRect b="14920"/>
          <a:stretch>
            <a:fillRect/>
          </a:stretch>
        </p:blipFill>
        <p:spPr bwMode="auto">
          <a:xfrm rot="-1167255">
            <a:off x="1747838" y="2579688"/>
            <a:ext cx="2162175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94" name="Picture 58" descr="2493def5ff67"/>
          <p:cNvPicPr>
            <a:picLocks noChangeAspect="1" noChangeArrowheads="1"/>
          </p:cNvPicPr>
          <p:nvPr/>
        </p:nvPicPr>
        <p:blipFill>
          <a:blip r:embed="rId8" cstate="print"/>
          <a:srcRect b="15352"/>
          <a:stretch>
            <a:fillRect/>
          </a:stretch>
        </p:blipFill>
        <p:spPr bwMode="auto">
          <a:xfrm rot="-1167255">
            <a:off x="3135313" y="4232275"/>
            <a:ext cx="164465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95" name="Picture 59" descr="2493def5ff67"/>
          <p:cNvPicPr>
            <a:picLocks noChangeAspect="1" noChangeArrowheads="1"/>
          </p:cNvPicPr>
          <p:nvPr/>
        </p:nvPicPr>
        <p:blipFill>
          <a:blip r:embed="rId9" cstate="print"/>
          <a:srcRect b="12643"/>
          <a:stretch>
            <a:fillRect/>
          </a:stretch>
        </p:blipFill>
        <p:spPr bwMode="auto">
          <a:xfrm rot="1368888" flipH="1">
            <a:off x="4059238" y="4233863"/>
            <a:ext cx="1714500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96" name="Picture 60" descr="2493def5ff67"/>
          <p:cNvPicPr>
            <a:picLocks noChangeAspect="1" noChangeArrowheads="1"/>
          </p:cNvPicPr>
          <p:nvPr/>
        </p:nvPicPr>
        <p:blipFill>
          <a:blip r:embed="rId10" cstate="print"/>
          <a:srcRect b="12990"/>
          <a:stretch>
            <a:fillRect/>
          </a:stretch>
        </p:blipFill>
        <p:spPr bwMode="auto">
          <a:xfrm rot="1491115">
            <a:off x="6048375" y="2660650"/>
            <a:ext cx="2476500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97" name="Picture 61" descr="2493def5ff67"/>
          <p:cNvPicPr>
            <a:picLocks noChangeAspect="1" noChangeArrowheads="1"/>
          </p:cNvPicPr>
          <p:nvPr/>
        </p:nvPicPr>
        <p:blipFill>
          <a:blip r:embed="rId11" cstate="print"/>
          <a:srcRect b="7747"/>
          <a:stretch>
            <a:fillRect/>
          </a:stretch>
        </p:blipFill>
        <p:spPr bwMode="auto">
          <a:xfrm rot="538294">
            <a:off x="5662613" y="4437063"/>
            <a:ext cx="1265237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98" name="Picture 62" descr="2493def5ff6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-856815">
            <a:off x="4284663" y="1844675"/>
            <a:ext cx="1265237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3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4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4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4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4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4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4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4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4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122" presetID="7" presetClass="path" presetSubtype="0" repeatCount="300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5E-6 0.54537 L -0.63369 0.54537 L -0.63369 -3.7037E-6 L 5E-6 -3.7037E-6 Z " pathEditMode="relative" rAng="5400000" ptsTypes="FFFFF">
                                      <p:cBhvr>
                                        <p:cTn id="123" dur="20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" y="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125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129" presetID="35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136" presetID="4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239 0.33587 L -0.17396 -0.06227 C -0.11093 -0.15186 -0.01701 -0.19954 0.08056 -0.19954 C 0.19236 -0.19954 0.28177 -0.15186 0.34479 -0.06227 L 0.64584 0.33587 " pathEditMode="relative" rAng="0" ptsTypes="FffFF">
                                      <p:cBhvr>
                                        <p:cTn id="137" dur="30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" y="-2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1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0" fill="hold"/>
                                        <p:tgtEl>
                                          <p:spTgt spid="14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0" fill="hold"/>
                                        <p:tgtEl>
                                          <p:spTgt spid="14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14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0" fill="hold"/>
                                        <p:tgtEl>
                                          <p:spTgt spid="14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0" fill="hold"/>
                                        <p:tgtEl>
                                          <p:spTgt spid="14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0" fill="hold"/>
                                        <p:tgtEl>
                                          <p:spTgt spid="14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0" fill="hold"/>
                                        <p:tgtEl>
                                          <p:spTgt spid="14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157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49 -0.02871 L 0.13264 -0.01667 C 0.15799 -0.01482 0.18681 0.00162 0.21215 0.02778 C 0.2408 0.05741 0.25886 0.08935 0.26615 0.12153 L 0.30417 0.26898 " pathEditMode="relative" rAng="2270933" ptsTypes="FffFF">
                                      <p:cBhvr>
                                        <p:cTn id="158" dur="2000" fill="hold"/>
                                        <p:tgtEl>
                                          <p:spTgt spid="14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" y="1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160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49 0.01065 L -0.03125 0.15347 C -0.04149 0.18333 -0.06441 0.2169 -0.09184 0.24305 C -0.12326 0.27338 -0.15243 0.28842 -0.17812 0.2919 L -0.29635 0.31088 " pathEditMode="relative" rAng="8679121" ptsTypes="FffFF">
                                      <p:cBhvr>
                                        <p:cTn id="161" dur="2000" fill="hold"/>
                                        <p:tgtEl>
                                          <p:spTgt spid="14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" y="1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163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8 0.01343 L -0.09878 -0.025 C -0.11875 -0.03264 -0.14028 -0.05324 -0.15885 -0.08078 C -0.18003 -0.11203 -0.19184 -0.1412 -0.19566 -0.16898 L -0.21319 -0.29629 " pathEditMode="relative" rAng="2888534" ptsTypes="FffFF">
                                      <p:cBhvr>
                                        <p:cTn id="164" dur="2000" fill="hold"/>
                                        <p:tgtEl>
                                          <p:spTgt spid="143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" y="-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48000"/>
                            </p:stCondLst>
                            <p:childTnLst>
                              <p:par>
                                <p:cTn id="166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96296E-6 L 0.04566 -0.1199 C 0.05521 -0.14652 0.07482 -0.17268 0.09896 -0.19236 C 0.12639 -0.21481 0.15191 -0.22546 0.17361 -0.22477 L 0.27448 -0.22662 " pathEditMode="relative" rAng="-1901190" ptsTypes="FffFF">
                                      <p:cBhvr>
                                        <p:cTn id="167" dur="2000" fill="hold"/>
                                        <p:tgtEl>
                                          <p:spTgt spid="14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" y="-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50000"/>
                            </p:stCondLst>
                            <p:childTnLst>
                              <p:par>
                                <p:cTn id="169" presetID="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2000"/>
                                        <p:tgtEl>
                                          <p:spTgt spid="14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2000"/>
                                        <p:tgtEl>
                                          <p:spTgt spid="14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52000"/>
                            </p:stCondLst>
                            <p:childTnLst>
                              <p:par>
                                <p:cTn id="174" presetID="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" dur="1000"/>
                                        <p:tgtEl>
                                          <p:spTgt spid="14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1000"/>
                                        <p:tgtEl>
                                          <p:spTgt spid="14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53000"/>
                            </p:stCondLst>
                            <p:childTnLst>
                              <p:par>
                                <p:cTn id="179" presetID="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0" dur="3000"/>
                                        <p:tgtEl>
                                          <p:spTgt spid="14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3000"/>
                                        <p:tgtEl>
                                          <p:spTgt spid="14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56000"/>
                            </p:stCondLst>
                            <p:childTnLst>
                              <p:par>
                                <p:cTn id="184" presetID="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3000"/>
                                        <p:tgtEl>
                                          <p:spTgt spid="14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3000"/>
                                        <p:tgtEl>
                                          <p:spTgt spid="14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59000"/>
                            </p:stCondLst>
                            <p:childTnLst>
                              <p:par>
                                <p:cTn id="1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4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59500"/>
                            </p:stCondLst>
                            <p:childTnLst>
                              <p:par>
                                <p:cTn id="1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4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14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14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60500"/>
                            </p:stCondLst>
                            <p:childTnLst>
                              <p:par>
                                <p:cTn id="203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1000" fill="hold"/>
                                        <p:tgtEl>
                                          <p:spTgt spid="14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1000" fill="hold"/>
                                        <p:tgtEl>
                                          <p:spTgt spid="14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1000" fill="hold"/>
                                        <p:tgtEl>
                                          <p:spTgt spid="14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1000" fill="hold"/>
                                        <p:tgtEl>
                                          <p:spTgt spid="14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1000" fill="hold"/>
                                        <p:tgtEl>
                                          <p:spTgt spid="14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1000" fill="hold"/>
                                        <p:tgtEl>
                                          <p:spTgt spid="14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 nodeType="afterGroup">
                            <p:stCondLst>
                              <p:cond delay="61500"/>
                            </p:stCondLst>
                            <p:childTnLst>
                              <p:par>
                                <p:cTn id="2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14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14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62000"/>
                            </p:stCondLst>
                            <p:childTnLst>
                              <p:par>
                                <p:cTn id="22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14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14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86"/>
                </p:tgtEl>
              </p:cMediaNode>
            </p:audio>
          </p:childTnLst>
        </p:cTn>
      </p:par>
    </p:tnLst>
    <p:bldLst>
      <p:bldP spid="14374" grpId="0" animBg="1"/>
      <p:bldP spid="14374" grpId="1" animBg="1"/>
      <p:bldP spid="14376" grpId="0" animBg="1"/>
      <p:bldP spid="14376" grpId="1" animBg="1"/>
      <p:bldP spid="14349" grpId="0" animBg="1"/>
      <p:bldP spid="14372" grpId="0" animBg="1"/>
      <p:bldP spid="14375" grpId="0" animBg="1"/>
      <p:bldP spid="14375" grpId="1" animBg="1"/>
      <p:bldP spid="14377" grpId="0" animBg="1"/>
      <p:bldP spid="14377" grpId="1" animBg="1"/>
      <p:bldP spid="14350" grpId="0" animBg="1"/>
      <p:bldP spid="14350" grpId="1" animBg="1"/>
      <p:bldP spid="14350" grpId="2" animBg="1"/>
      <p:bldP spid="14351" grpId="0" animBg="1"/>
      <p:bldP spid="14351" grpId="1" animBg="1"/>
      <p:bldP spid="1438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IMG_00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92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5508625" y="1125538"/>
            <a:ext cx="2951163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 b="1" dirty="0">
                <a:solidFill>
                  <a:schemeClr val="bg1"/>
                </a:solidFill>
              </a:rPr>
              <a:t>К</a:t>
            </a:r>
            <a:r>
              <a:rPr lang="ru-RU" b="1" dirty="0">
                <a:solidFill>
                  <a:schemeClr val="bg1"/>
                </a:solidFill>
              </a:rPr>
              <a:t>ОНЬ  ПЕРЕМАХНУЛ  ЧЕРЕЗ …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WordArt 2"/>
          <p:cNvSpPr>
            <a:spLocks noChangeArrowheads="1" noChangeShapeType="1" noTextEdit="1"/>
          </p:cNvSpPr>
          <p:nvPr/>
        </p:nvSpPr>
        <p:spPr bwMode="auto">
          <a:xfrm>
            <a:off x="395288" y="333375"/>
            <a:ext cx="8280400" cy="1655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ИСПЫТАНИЕ ПЕРВОГО МОЛОДЦА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500166" y="2071678"/>
            <a:ext cx="66262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dirty="0" smtClean="0">
                <a:solidFill>
                  <a:schemeClr val="bg1"/>
                </a:solidFill>
              </a:rPr>
              <a:t>РЕШИТЕ   </a:t>
            </a:r>
            <a:r>
              <a:rPr lang="ru-RU" sz="3200" dirty="0">
                <a:solidFill>
                  <a:schemeClr val="bg1"/>
                </a:solidFill>
              </a:rPr>
              <a:t>ЗАДАЧУ: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71472" y="2928934"/>
            <a:ext cx="785818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1)  Надо проехать  -  500 км.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Проехал  - 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км.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Осталось проехать  -  100 км.</a:t>
            </a:r>
          </a:p>
          <a:p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arenR" startAt="2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Надо проехать  - 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км.</a:t>
            </a:r>
          </a:p>
          <a:p>
            <a:pPr marL="514350" indent="-514350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Проехал   -  200  км.</a:t>
            </a:r>
          </a:p>
          <a:p>
            <a:pPr marL="514350" indent="-514350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Осталось   проехать  -  400  км.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/>
      <p:bldP spid="18435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G_00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042988" y="5734050"/>
            <a:ext cx="67691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000" b="1" dirty="0">
                <a:solidFill>
                  <a:schemeClr val="bg1"/>
                </a:solidFill>
              </a:rPr>
              <a:t>С</a:t>
            </a:r>
            <a:r>
              <a:rPr lang="ru-RU" b="1" dirty="0">
                <a:solidFill>
                  <a:schemeClr val="bg1"/>
                </a:solidFill>
              </a:rPr>
              <a:t>ОРВАЛ </a:t>
            </a:r>
            <a:r>
              <a:rPr lang="ru-RU" sz="4000" b="1" dirty="0">
                <a:solidFill>
                  <a:schemeClr val="bg1"/>
                </a:solidFill>
              </a:rPr>
              <a:t>И</a:t>
            </a:r>
            <a:r>
              <a:rPr lang="ru-RU" b="1" dirty="0">
                <a:solidFill>
                  <a:schemeClr val="bg1"/>
                </a:solidFill>
              </a:rPr>
              <a:t>ВАН – ЦАРЕВИЧ 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WordArt 2"/>
          <p:cNvSpPr>
            <a:spLocks noChangeArrowheads="1" noChangeShapeType="1" noTextEdit="1"/>
          </p:cNvSpPr>
          <p:nvPr/>
        </p:nvSpPr>
        <p:spPr bwMode="auto">
          <a:xfrm>
            <a:off x="323850" y="188913"/>
            <a:ext cx="8351838" cy="8588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ИСПЫТАНИЕ ВТОРОГО МОЛОДЦА</a:t>
            </a:r>
          </a:p>
        </p:txBody>
      </p:sp>
      <p:sp>
        <p:nvSpPr>
          <p:cNvPr id="21507" name="WordArt 3"/>
          <p:cNvSpPr>
            <a:spLocks noChangeArrowheads="1" noChangeShapeType="1" noTextEdit="1"/>
          </p:cNvSpPr>
          <p:nvPr/>
        </p:nvSpPr>
        <p:spPr bwMode="auto">
          <a:xfrm>
            <a:off x="1142976" y="1643050"/>
            <a:ext cx="6929463" cy="7953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Arial"/>
                <a:cs typeface="Arial"/>
              </a:rPr>
              <a:t>САМОСТОЯТЕЛЬНАЯ  РАБОТА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2857496"/>
            <a:ext cx="8286808" cy="221457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785786" y="3214686"/>
            <a:ext cx="764389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                                                     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В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700 м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500 м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100 м                    800 кг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200 кг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100 кг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400 см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300 см + 200 см              400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300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+ 700 кг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900 мм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500 мм + 400 мм            900 г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800 г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100 г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animBg="1"/>
      <p:bldP spid="21507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WordArt 4"/>
          <p:cNvSpPr>
            <a:spLocks noChangeArrowheads="1" noChangeShapeType="1" noTextEdit="1"/>
          </p:cNvSpPr>
          <p:nvPr/>
        </p:nvSpPr>
        <p:spPr bwMode="auto">
          <a:xfrm>
            <a:off x="1071538" y="428604"/>
            <a:ext cx="7643866" cy="589915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ТЕМА    УРОКА   : </a:t>
            </a:r>
            <a:r>
              <a:rPr lang="ru-RU" sz="3600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 </a:t>
            </a:r>
            <a:endParaRPr lang="ru-RU" sz="3600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/>
            </a:endParaRPr>
          </a:p>
          <a:p>
            <a:pPr algn="ctr"/>
            <a:r>
              <a:rPr lang="ru-RU" sz="3600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Сложение    и    вычитание</a:t>
            </a:r>
          </a:p>
          <a:p>
            <a:pPr algn="ctr"/>
            <a:r>
              <a:rPr lang="ru-RU" sz="3600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круглых    сотен  </a:t>
            </a:r>
          </a:p>
          <a:p>
            <a:pPr algn="ctr"/>
            <a:r>
              <a:rPr lang="ru-RU" sz="3600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   и    десятков.</a:t>
            </a:r>
            <a:endParaRPr lang="ru-RU" sz="3600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841875"/>
            <a:ext cx="17145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MG_00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5"/>
            <a:ext cx="9144000" cy="680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WordArt 3"/>
          <p:cNvSpPr>
            <a:spLocks noChangeArrowheads="1" noChangeShapeType="1" noTextEdit="1"/>
          </p:cNvSpPr>
          <p:nvPr/>
        </p:nvSpPr>
        <p:spPr bwMode="auto">
          <a:xfrm>
            <a:off x="428596" y="476250"/>
            <a:ext cx="8320117" cy="17287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Arial"/>
                <a:cs typeface="Arial"/>
              </a:rPr>
              <a:t>ЛОГИЧЕСКАЯ  ПАУЗА </a:t>
            </a:r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357158" y="0"/>
            <a:ext cx="8501122" cy="2714644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lvl="0" algn="ctr"/>
            <a:r>
              <a:rPr lang="ru-RU" sz="3600" dirty="0" smtClean="0"/>
              <a:t>1. Продолжи ряд    </a:t>
            </a:r>
          </a:p>
          <a:p>
            <a:pPr lvl="0" algn="ctr"/>
            <a:r>
              <a:rPr lang="ru-RU" sz="3600" i="1" dirty="0" smtClean="0"/>
              <a:t>2, 4, 6, 8, …</a:t>
            </a:r>
            <a:endParaRPr lang="ru-RU" sz="3600" dirty="0" smtClean="0"/>
          </a:p>
          <a:p>
            <a:pPr algn="ctr"/>
            <a:r>
              <a:rPr lang="ru-RU" sz="3600" i="1" dirty="0" smtClean="0"/>
              <a:t>7, 14, 21….</a:t>
            </a:r>
            <a:endParaRPr lang="ru-RU" sz="3600" dirty="0" smtClean="0"/>
          </a:p>
          <a:p>
            <a:pPr algn="ctr"/>
            <a:r>
              <a:rPr lang="ru-RU" sz="3600" i="1" dirty="0" smtClean="0"/>
              <a:t>8, 16, 24,…</a:t>
            </a:r>
            <a:endParaRPr lang="ru-RU" sz="3600" dirty="0" smtClean="0"/>
          </a:p>
          <a:p>
            <a:r>
              <a:rPr lang="ru-RU" sz="2800" i="1" dirty="0" smtClean="0"/>
              <a:t> </a:t>
            </a:r>
            <a:endParaRPr lang="ru-RU" sz="2800" dirty="0" smtClean="0"/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357158" y="2786058"/>
            <a:ext cx="8501122" cy="4071942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i="1" dirty="0" smtClean="0"/>
              <a:t>2</a:t>
            </a:r>
            <a:r>
              <a:rPr lang="ru-RU" sz="2800" i="1" dirty="0" smtClean="0"/>
              <a:t>. Найди сумму такой пары чисел, чтобы </a:t>
            </a:r>
          </a:p>
          <a:p>
            <a:pPr algn="ctr"/>
            <a:r>
              <a:rPr lang="ru-RU" sz="2800" i="1" dirty="0" smtClean="0"/>
              <a:t>можно было простым </a:t>
            </a:r>
          </a:p>
          <a:p>
            <a:pPr algn="ctr"/>
            <a:r>
              <a:rPr lang="ru-RU" sz="2800" i="1" dirty="0" smtClean="0"/>
              <a:t>способом произвести вычисление:</a:t>
            </a:r>
            <a:endParaRPr lang="ru-RU" sz="2800" dirty="0" smtClean="0"/>
          </a:p>
          <a:p>
            <a:pPr algn="ctr"/>
            <a:r>
              <a:rPr lang="ru-RU" sz="2800" i="1" dirty="0" smtClean="0"/>
              <a:t>1+2+3+4+5+6+7+8+9+10</a:t>
            </a:r>
            <a:endParaRPr lang="ru-RU" sz="2800" dirty="0" smtClean="0"/>
          </a:p>
          <a:p>
            <a:r>
              <a:rPr lang="ru-RU" sz="2800" i="1" dirty="0" smtClean="0"/>
              <a:t> </a:t>
            </a:r>
            <a:endParaRPr lang="ru-RU" sz="2800" dirty="0" smtClean="0"/>
          </a:p>
          <a:p>
            <a:pPr algn="ctr"/>
            <a:r>
              <a:rPr lang="ru-RU" sz="2800" i="1" dirty="0" smtClean="0"/>
              <a:t> 3. Реши удобным способом: </a:t>
            </a:r>
            <a:endParaRPr lang="ru-RU" sz="2800" dirty="0" smtClean="0"/>
          </a:p>
          <a:p>
            <a:pPr algn="ctr"/>
            <a:r>
              <a:rPr lang="ru-RU" sz="2800" i="1" dirty="0" smtClean="0"/>
              <a:t>36+18+12 =</a:t>
            </a:r>
            <a:endParaRPr lang="ru-RU" sz="2800" dirty="0" smtClean="0"/>
          </a:p>
          <a:p>
            <a:pPr algn="ctr"/>
            <a:r>
              <a:rPr lang="ru-RU" sz="2800" i="1" dirty="0" smtClean="0"/>
              <a:t>47+35+3=</a:t>
            </a:r>
            <a:endParaRPr lang="ru-RU" sz="2800" dirty="0" smtClean="0"/>
          </a:p>
          <a:p>
            <a:pPr algn="ctr"/>
            <a:r>
              <a:rPr lang="ru-RU" sz="2800" i="1" dirty="0" smtClean="0"/>
              <a:t>24+37+16=</a:t>
            </a:r>
            <a:endParaRPr lang="ru-RU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animBg="1"/>
      <p:bldP spid="2355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WordArt 4"/>
          <p:cNvSpPr>
            <a:spLocks noChangeArrowheads="1" noChangeShapeType="1" noTextEdit="1"/>
          </p:cNvSpPr>
          <p:nvPr/>
        </p:nvSpPr>
        <p:spPr bwMode="auto">
          <a:xfrm>
            <a:off x="250825" y="476250"/>
            <a:ext cx="8137525" cy="144145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FFFF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ИСПЫТАНИЕ СИНЕГЛАЗКИ</a:t>
            </a: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357158" y="2714620"/>
            <a:ext cx="8356630" cy="360045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РЕШИТЕ   ЗАДАЧУ:</a:t>
            </a:r>
          </a:p>
          <a:p>
            <a:pPr algn="ctr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/>
              <a:t>                   Для приготовления пирога необходимо 1 кг муки; </a:t>
            </a:r>
          </a:p>
          <a:p>
            <a:r>
              <a:rPr lang="ru-RU" sz="2000" dirty="0" smtClean="0"/>
              <a:t>                   сахара на 700 грамм меньше, </a:t>
            </a:r>
          </a:p>
          <a:p>
            <a:r>
              <a:rPr lang="ru-RU" sz="2000" dirty="0" smtClean="0"/>
              <a:t>                  чем муки; а масла на 50 грамм больше, чем сахара. </a:t>
            </a:r>
          </a:p>
          <a:p>
            <a:r>
              <a:rPr lang="ru-RU" sz="2000" dirty="0" smtClean="0"/>
              <a:t>                  Сколько масла необходимо для приготовления пирога? </a:t>
            </a:r>
            <a:endParaRPr lang="ru-RU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animBg="1"/>
      <p:bldP spid="2458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G_00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1643050"/>
            <a:ext cx="3816350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 descr="IMG_0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04"/>
            <a:ext cx="360045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WordArt 4"/>
          <p:cNvSpPr>
            <a:spLocks noChangeArrowheads="1" noChangeShapeType="1" noTextEdit="1"/>
          </p:cNvSpPr>
          <p:nvPr/>
        </p:nvSpPr>
        <p:spPr bwMode="auto">
          <a:xfrm>
            <a:off x="755650" y="1412875"/>
            <a:ext cx="7777163" cy="233838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44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1"/>
                </a:gradFill>
                <a:latin typeface="Arial"/>
                <a:cs typeface="Arial"/>
              </a:rPr>
              <a:t>ИТОГ  УРОКА</a:t>
            </a:r>
          </a:p>
        </p:txBody>
      </p:sp>
      <p:sp>
        <p:nvSpPr>
          <p:cNvPr id="26629" name="WordArt 5"/>
          <p:cNvSpPr>
            <a:spLocks noChangeArrowheads="1" noChangeShapeType="1" noTextEdit="1"/>
          </p:cNvSpPr>
          <p:nvPr/>
        </p:nvSpPr>
        <p:spPr bwMode="auto">
          <a:xfrm>
            <a:off x="1214414" y="4365625"/>
            <a:ext cx="7715304" cy="1871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ДОМАШНЕЕ  ЗАДАНИЕ</a:t>
            </a:r>
          </a:p>
        </p:txBody>
      </p:sp>
      <p:pic>
        <p:nvPicPr>
          <p:cNvPr id="4" name="Picture 15" descr="FLOWER25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0325" y="2765425"/>
            <a:ext cx="140335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amond(in)">
                                      <p:cBhvr>
                                        <p:cTn id="14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animBg="1"/>
      <p:bldP spid="26628" grpId="1" animBg="1"/>
      <p:bldP spid="266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67544" y="276999"/>
            <a:ext cx="8136904" cy="6283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12696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Литература.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М.Н Перова, Москва 1999 г; «Методика преподавания математики в  коррекционной школе»;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Ф.Р.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Залялетдинова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, Москва 2007 г; «Нестандартные уроки математики в коррекционной школе»;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Книга для детей «Русские народные сказки »;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М.И.Моро, М.А.Бантовой, Г.В.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Бельтюковой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, Волгоград 2004 г; «Математика 3 класс, поурочные планы»;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М.В. Соловейчик, М.А.Козлова, Москва 2000 г; «Я иду на урок в начальную школу»;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Москва 2008 г; «Воспитание и обучение детей с нарушениями развития» № 1;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В.В.Эк., Москва, 1990 г; «Обучение математике учащихся младших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 классов вспомогательной школы»;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Материалы сети Интернет: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  <a:hlinkClick r:id="rId2"/>
              </a:rPr>
              <a:t>http://www.myshared.ru/slide/851585/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;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  <a:hlinkClick r:id="rId3"/>
              </a:rPr>
              <a:t>http://festival.1september.ru/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  <a:hlinkClick r:id="rId4"/>
              </a:rPr>
              <a:t>http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  <a:hlinkClick r:id="rId4"/>
              </a:rPr>
              <a:t>://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  <a:hlinkClick r:id="rId4"/>
              </a:rPr>
              <a:t>nsportal.ru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  <a:hlinkClick r:id="rId4"/>
              </a:rPr>
              <a:t>/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  <a:hlinkClick r:id="rId5"/>
              </a:rPr>
              <a:t>https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  <a:hlinkClick r:id="rId5"/>
              </a:rPr>
              <a:t>://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  <a:hlinkClick r:id="rId5"/>
              </a:rPr>
              <a:t>infourok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  <a:hlinkClick r:id="rId5"/>
              </a:rPr>
              <a:t>.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  <a:hlinkClick r:id="rId5"/>
              </a:rPr>
              <a:t>ru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  <a:hlinkClick r:id="rId5"/>
              </a:rPr>
              <a:t>/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;   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физминутка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 -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  <a:hlinkClick r:id="rId6"/>
              </a:rPr>
              <a:t>http://nsportal.ru/shkola/raznoe/library/2015/12/15/plan-konspekt-otkrytogo-uroka-matematiki-v-6-klasse-korrektsionnoy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WordArt 2"/>
          <p:cNvSpPr>
            <a:spLocks noChangeArrowheads="1" noChangeShapeType="1" noTextEdit="1"/>
          </p:cNvSpPr>
          <p:nvPr/>
        </p:nvSpPr>
        <p:spPr bwMode="auto">
          <a:xfrm>
            <a:off x="285720" y="0"/>
            <a:ext cx="8424863" cy="1800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99"/>
                </a:solidFill>
                <a:latin typeface="Arial"/>
                <a:cs typeface="Arial"/>
              </a:rPr>
              <a:t>       </a:t>
            </a:r>
            <a:r>
              <a:rPr lang="ru-RU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ЗАДАНИЕ    ОТ     СКАЗОЧНЫХ     </a:t>
            </a:r>
          </a:p>
          <a:p>
            <a:pPr algn="ctr"/>
            <a:r>
              <a:rPr lang="ru-RU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ГЕРОЕВ:</a:t>
            </a:r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9288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                 </a:t>
            </a:r>
            <a:r>
              <a:rPr lang="ru-RU" sz="2800" b="1" dirty="0" smtClean="0"/>
              <a:t>1.  Нарисуйте недостающую фигуру.</a:t>
            </a:r>
            <a:endParaRPr lang="ru-RU" sz="2800" dirty="0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571473" y="3000372"/>
          <a:ext cx="8143930" cy="3357585"/>
        </p:xfrm>
        <a:graphic>
          <a:graphicData uri="http://schemas.openxmlformats.org/drawingml/2006/table">
            <a:tbl>
              <a:tblPr/>
              <a:tblGrid>
                <a:gridCol w="2713994"/>
                <a:gridCol w="2714968"/>
                <a:gridCol w="2714968"/>
              </a:tblGrid>
              <a:tr h="95931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</a:rPr>
                        <a:t/>
                      </a:r>
                      <a:br>
                        <a:rPr lang="ru-RU" sz="1100">
                          <a:latin typeface="Calibri"/>
                        </a:rPr>
                      </a:b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931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</a:rPr>
                        <a:t/>
                      </a:r>
                      <a:br>
                        <a:rPr lang="ru-RU" sz="1100">
                          <a:latin typeface="Calibri"/>
                        </a:rPr>
                      </a:b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89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6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     </a:t>
                      </a:r>
                      <a:r>
                        <a:rPr lang="ru-RU" sz="66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66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?</a:t>
                      </a:r>
                      <a:endParaRPr lang="ru-RU" sz="6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496" name="AutoShape 16"/>
          <p:cNvSpPr>
            <a:spLocks noChangeArrowheads="1"/>
          </p:cNvSpPr>
          <p:nvPr/>
        </p:nvSpPr>
        <p:spPr bwMode="auto">
          <a:xfrm>
            <a:off x="7000892" y="5286388"/>
            <a:ext cx="774700" cy="59055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92" name="AutoShape 12"/>
          <p:cNvSpPr>
            <a:spLocks noChangeArrowheads="1"/>
          </p:cNvSpPr>
          <p:nvPr/>
        </p:nvSpPr>
        <p:spPr bwMode="auto">
          <a:xfrm>
            <a:off x="4357686" y="4143380"/>
            <a:ext cx="774700" cy="59055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9" name="AutoShape 9"/>
          <p:cNvSpPr>
            <a:spLocks noChangeArrowheads="1"/>
          </p:cNvSpPr>
          <p:nvPr/>
        </p:nvSpPr>
        <p:spPr bwMode="auto">
          <a:xfrm>
            <a:off x="1428728" y="3143248"/>
            <a:ext cx="774700" cy="59055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1428728" y="5357826"/>
            <a:ext cx="938213" cy="520700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6929454" y="4143380"/>
            <a:ext cx="938212" cy="520700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4214810" y="3143248"/>
            <a:ext cx="938212" cy="520700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93" name="AutoShape 13"/>
          <p:cNvSpPr>
            <a:spLocks noChangeArrowheads="1"/>
          </p:cNvSpPr>
          <p:nvPr/>
        </p:nvSpPr>
        <p:spPr bwMode="auto">
          <a:xfrm>
            <a:off x="1428728" y="4143380"/>
            <a:ext cx="798512" cy="590550"/>
          </a:xfrm>
          <a:prstGeom prst="flowChartConnector">
            <a:avLst/>
          </a:prstGeom>
          <a:solidFill>
            <a:srgbClr val="7030A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94" name="AutoShape 14"/>
          <p:cNvSpPr>
            <a:spLocks noChangeArrowheads="1"/>
          </p:cNvSpPr>
          <p:nvPr/>
        </p:nvSpPr>
        <p:spPr bwMode="auto">
          <a:xfrm>
            <a:off x="6929454" y="3143248"/>
            <a:ext cx="798512" cy="590550"/>
          </a:xfrm>
          <a:prstGeom prst="flowChartConnector">
            <a:avLst/>
          </a:prstGeom>
          <a:solidFill>
            <a:srgbClr val="7030A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97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0" y="0"/>
            <a:ext cx="888935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i="0" u="none" strike="noStrike" cap="none" normalizeH="0" baseline="0" dirty="0" smtClean="0">
                <a:ln>
                  <a:noFill/>
                </a:ln>
                <a:ea typeface="Calibri" pitchFamily="34" charset="0"/>
                <a:cs typeface="Times New Roman" pitchFamily="18" charset="0"/>
              </a:rPr>
              <a:t>2. Сколько в таблице однозначных чисел;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i="0" u="none" strike="noStrike" cap="none" normalizeH="0" baseline="0" dirty="0" smtClean="0">
                <a:ln>
                  <a:noFill/>
                </a:ln>
                <a:ea typeface="Calibri" pitchFamily="34" charset="0"/>
                <a:cs typeface="Times New Roman" pitchFamily="18" charset="0"/>
              </a:rPr>
              <a:t>двузначных чисел;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i="0" u="none" strike="noStrike" cap="none" normalizeH="0" baseline="0" dirty="0" smtClean="0">
                <a:ln>
                  <a:noFill/>
                </a:ln>
                <a:ea typeface="Calibri" pitchFamily="34" charset="0"/>
                <a:cs typeface="Times New Roman" pitchFamily="18" charset="0"/>
              </a:rPr>
              <a:t>трехзначных чисел;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i="0" u="none" strike="noStrike" cap="none" normalizeH="0" baseline="0" dirty="0" smtClean="0">
                <a:ln>
                  <a:noFill/>
                </a:ln>
                <a:ea typeface="Calibri" pitchFamily="34" charset="0"/>
                <a:cs typeface="Times New Roman" pitchFamily="18" charset="0"/>
              </a:rPr>
              <a:t>четырехзначных чисел?</a:t>
            </a:r>
            <a:endParaRPr kumimoji="0" lang="ru-RU" sz="3600" i="0" u="none" strike="noStrike" cap="none" normalizeH="0" baseline="0" dirty="0" smtClean="0">
              <a:ln>
                <a:noFill/>
              </a:ln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00034" y="2214554"/>
          <a:ext cx="8286808" cy="4214844"/>
        </p:xfrm>
        <a:graphic>
          <a:graphicData uri="http://schemas.openxmlformats.org/drawingml/2006/table">
            <a:tbl>
              <a:tblPr/>
              <a:tblGrid>
                <a:gridCol w="2071702"/>
                <a:gridCol w="2071702"/>
                <a:gridCol w="2071702"/>
                <a:gridCol w="2071702"/>
              </a:tblGrid>
              <a:tr h="105371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rgbClr val="FFFF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 5</a:t>
                      </a:r>
                      <a:endParaRPr lang="ru-RU" sz="4400" dirty="0">
                        <a:solidFill>
                          <a:srgbClr val="FFFF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rgbClr val="FFFF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11</a:t>
                      </a:r>
                      <a:endParaRPr lang="ru-RU" sz="4400" dirty="0">
                        <a:solidFill>
                          <a:srgbClr val="FFFF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 b="1">
                          <a:solidFill>
                            <a:srgbClr val="FFFF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213</a:t>
                      </a:r>
                      <a:endParaRPr lang="ru-RU" sz="4400">
                        <a:solidFill>
                          <a:srgbClr val="FFFF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 b="1">
                          <a:solidFill>
                            <a:srgbClr val="FFFF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978</a:t>
                      </a:r>
                      <a:endParaRPr lang="ru-RU" sz="4400">
                        <a:solidFill>
                          <a:srgbClr val="FFFF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371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 b="1">
                          <a:solidFill>
                            <a:srgbClr val="FFFF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1002</a:t>
                      </a:r>
                      <a:endParaRPr lang="ru-RU" sz="4400">
                        <a:solidFill>
                          <a:srgbClr val="FFFF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 b="1">
                          <a:solidFill>
                            <a:srgbClr val="FFFF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 6</a:t>
                      </a:r>
                      <a:endParaRPr lang="ru-RU" sz="4400">
                        <a:solidFill>
                          <a:srgbClr val="FFFF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rgbClr val="FFFF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365</a:t>
                      </a:r>
                      <a:endParaRPr lang="ru-RU" sz="4400" dirty="0">
                        <a:solidFill>
                          <a:srgbClr val="FFFF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rgbClr val="FFFF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 38</a:t>
                      </a:r>
                      <a:endParaRPr lang="ru-RU" sz="4400" dirty="0">
                        <a:solidFill>
                          <a:srgbClr val="FFFF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371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 b="1">
                          <a:solidFill>
                            <a:srgbClr val="FFFF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51</a:t>
                      </a:r>
                      <a:endParaRPr lang="ru-RU" sz="4400">
                        <a:solidFill>
                          <a:srgbClr val="FFFF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 b="1">
                          <a:solidFill>
                            <a:srgbClr val="FFFF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2597</a:t>
                      </a:r>
                      <a:endParaRPr lang="ru-RU" sz="4400">
                        <a:solidFill>
                          <a:srgbClr val="FFFF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 b="1">
                          <a:solidFill>
                            <a:srgbClr val="FFFF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 8</a:t>
                      </a:r>
                      <a:endParaRPr lang="ru-RU" sz="4400">
                        <a:solidFill>
                          <a:srgbClr val="FFFF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rgbClr val="FFFF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918</a:t>
                      </a:r>
                      <a:endParaRPr lang="ru-RU" sz="4400" dirty="0">
                        <a:solidFill>
                          <a:srgbClr val="FFFF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371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rgbClr val="FFFF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1456</a:t>
                      </a:r>
                      <a:endParaRPr lang="ru-RU" sz="4400" dirty="0">
                        <a:solidFill>
                          <a:srgbClr val="FFFF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 b="1">
                          <a:solidFill>
                            <a:srgbClr val="FFFF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99</a:t>
                      </a:r>
                      <a:endParaRPr lang="ru-RU" sz="4400">
                        <a:solidFill>
                          <a:srgbClr val="FFFF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 b="1">
                          <a:solidFill>
                            <a:srgbClr val="FFFF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16</a:t>
                      </a:r>
                      <a:endParaRPr lang="ru-RU" sz="4400">
                        <a:solidFill>
                          <a:srgbClr val="FFFF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rgbClr val="FFFF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  3</a:t>
                      </a:r>
                      <a:endParaRPr lang="ru-RU" sz="4400" dirty="0">
                        <a:solidFill>
                          <a:srgbClr val="FFFF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WordArt 3"/>
          <p:cNvSpPr>
            <a:spLocks noChangeArrowheads="1" noChangeShapeType="1" noTextEdit="1"/>
          </p:cNvSpPr>
          <p:nvPr/>
        </p:nvSpPr>
        <p:spPr bwMode="auto">
          <a:xfrm>
            <a:off x="323850" y="333375"/>
            <a:ext cx="82804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ПУТЕШЕСТВИЕ В СКАЗКУ </a:t>
            </a:r>
          </a:p>
        </p:txBody>
      </p:sp>
      <p:pic>
        <p:nvPicPr>
          <p:cNvPr id="12292" name="Picture 4" descr="IMG_0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628775"/>
            <a:ext cx="4897437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5572132" y="1785926"/>
            <a:ext cx="26638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В </a:t>
            </a:r>
            <a:r>
              <a:rPr lang="ru-RU" sz="1800" dirty="0">
                <a:solidFill>
                  <a:schemeClr val="bg1"/>
                </a:solidFill>
              </a:rPr>
              <a:t>НЕКОТОРОМ ЦАРСТВЕ 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animBg="1"/>
      <p:bldP spid="1229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WordArt 2"/>
          <p:cNvSpPr>
            <a:spLocks noChangeArrowheads="1" noChangeShapeType="1" noTextEdit="1"/>
          </p:cNvSpPr>
          <p:nvPr/>
        </p:nvSpPr>
        <p:spPr bwMode="auto">
          <a:xfrm>
            <a:off x="323850" y="260350"/>
            <a:ext cx="8424863" cy="1800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99"/>
                </a:solidFill>
                <a:latin typeface="Arial"/>
                <a:cs typeface="Arial"/>
              </a:rPr>
              <a:t>ИСПЫТАНИЕ   БАБУШКИ  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99"/>
                </a:solidFill>
                <a:latin typeface="Arial"/>
                <a:cs typeface="Arial"/>
              </a:rPr>
              <a:t>(УСТНЫЙ  СЧЁТ)</a:t>
            </a:r>
          </a:p>
        </p:txBody>
      </p:sp>
      <p:sp>
        <p:nvSpPr>
          <p:cNvPr id="20497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498" name="Rectangle 18"/>
          <p:cNvSpPr>
            <a:spLocks noChangeArrowheads="1"/>
          </p:cNvSpPr>
          <p:nvPr/>
        </p:nvSpPr>
        <p:spPr bwMode="auto">
          <a:xfrm>
            <a:off x="0" y="2285992"/>
            <a:ext cx="91440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1.Решите примеры.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 +100=               1000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500 =                      130  + 10 =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300 + 300=              300 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100 =                       430  + 30 =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400 + 100 =             500 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300 =                       930  + 30 =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500 + 200 =             700 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200 =                        310 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10 =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700 + 300 =                                                          900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500 =                      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2дес + 3дес =5дес=                5сот + 3сот = 8сот =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3дес + 6дес =9дес=                9сот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6сот = </a:t>
            </a:r>
            <a:r>
              <a:rPr kumimoji="0" lang="ru-RU" sz="2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3сот =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/>
      <p:bldP spid="2049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1" name="Picture 11" descr="IMG_0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928670"/>
            <a:ext cx="4008653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285720" y="1714488"/>
            <a:ext cx="471484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lang="ru-RU" sz="3600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2.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Расставь числа в   порядке возрастания: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  83, 338, 383, 388, 833,       838, 883.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70" decel="1000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70" decel="100000"/>
                                        <p:tgtEl>
                                          <p:spTgt spid="1945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IMG_0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88913"/>
            <a:ext cx="4968875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5867400" y="620713"/>
            <a:ext cx="280828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b="1" dirty="0">
                <a:solidFill>
                  <a:schemeClr val="bg1"/>
                </a:solidFill>
              </a:rPr>
              <a:t>Е</a:t>
            </a:r>
            <a:r>
              <a:rPr lang="ru-RU" b="1" dirty="0">
                <a:solidFill>
                  <a:schemeClr val="bg1"/>
                </a:solidFill>
              </a:rPr>
              <a:t>ХАЛ  ОН </a:t>
            </a:r>
          </a:p>
          <a:p>
            <a:pPr>
              <a:spcBef>
                <a:spcPct val="50000"/>
              </a:spcBef>
            </a:pPr>
            <a:r>
              <a:rPr lang="ru-RU" b="1" dirty="0">
                <a:solidFill>
                  <a:schemeClr val="bg1"/>
                </a:solidFill>
              </a:rPr>
              <a:t> ДОЛГО  ЛИ,  </a:t>
            </a:r>
          </a:p>
          <a:p>
            <a:pPr>
              <a:spcBef>
                <a:spcPct val="50000"/>
              </a:spcBef>
            </a:pPr>
            <a:r>
              <a:rPr lang="ru-RU" b="1" dirty="0">
                <a:solidFill>
                  <a:schemeClr val="bg1"/>
                </a:solidFill>
              </a:rPr>
              <a:t>КОРОТКО 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WordArt 2"/>
          <p:cNvSpPr>
            <a:spLocks noChangeArrowheads="1" noChangeShapeType="1" noTextEdit="1"/>
          </p:cNvSpPr>
          <p:nvPr/>
        </p:nvSpPr>
        <p:spPr bwMode="auto">
          <a:xfrm>
            <a:off x="428596" y="857232"/>
            <a:ext cx="8358246" cy="1412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ИСПЫТАНИЕ </a:t>
            </a:r>
          </a:p>
          <a:p>
            <a:pPr algn="ctr"/>
            <a:r>
              <a:rPr lang="ru-RU" sz="3600" b="1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БАБЫ - ЯГИ </a:t>
            </a: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3000372"/>
            <a:ext cx="91440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6600" b="1" dirty="0">
                <a:solidFill>
                  <a:srgbClr val="C00000"/>
                </a:solidFill>
              </a:rPr>
              <a:t>Решите примеры</a:t>
            </a:r>
          </a:p>
          <a:p>
            <a:pPr algn="ctr"/>
            <a:endParaRPr lang="ru-RU" sz="3200" b="1" dirty="0">
              <a:solidFill>
                <a:srgbClr val="3333FF"/>
              </a:solidFill>
            </a:endParaRPr>
          </a:p>
          <a:p>
            <a:pPr algn="ctr"/>
            <a:endParaRPr lang="ru-RU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/>
      <p:bldP spid="9220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128</TotalTime>
  <Words>612</Words>
  <Application>Microsoft Office PowerPoint</Application>
  <PresentationFormat>Экран (4:3)</PresentationFormat>
  <Paragraphs>126</Paragraphs>
  <Slides>25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Катя</cp:lastModifiedBy>
  <cp:revision>30</cp:revision>
  <dcterms:created xsi:type="dcterms:W3CDTF">2008-07-06T15:36:04Z</dcterms:created>
  <dcterms:modified xsi:type="dcterms:W3CDTF">2017-01-24T16:34:47Z</dcterms:modified>
</cp:coreProperties>
</file>