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4" r:id="rId3"/>
    <p:sldId id="265" r:id="rId4"/>
    <p:sldId id="266" r:id="rId5"/>
    <p:sldId id="275" r:id="rId6"/>
    <p:sldId id="269" r:id="rId7"/>
    <p:sldId id="276" r:id="rId8"/>
    <p:sldId id="270" r:id="rId9"/>
    <p:sldId id="271" r:id="rId10"/>
    <p:sldId id="263" r:id="rId11"/>
    <p:sldId id="268" r:id="rId12"/>
    <p:sldId id="267" r:id="rId13"/>
    <p:sldId id="272" r:id="rId14"/>
    <p:sldId id="273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DB7C7-63C7-47D2-995A-C7E203E6924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3DB38-5A21-4343-B593-636F1AC97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N:\&#1052;&#1072;&#1084;&#1072;\&#1044;&#1091;&#1076;&#1080;&#1085;&#1094;&#1077;&#1074;\&#1059;&#1088;&#1086;&#1082;_&#1054;&#1089;&#1085;&#1086;&#1074;&#1085;&#1086;&#1077;\&#1041;&#1054;\&#1041;&#1054;1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94;&#1077;&#1088;&#1072;&#1087;&#1072;&#1076;&#1091;&#1089;/&#1075;&#1080;&#1073;&#1088;&#1080;&#1076;%20&#1074;&#1080;&#1096;&#1085;&#1080;%20&#1080;%20&#1095;&#1077;&#1088;&#1077;&#1084;&#1091;&#1093;&#1080;.pptx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&#1082;&#1072;&#1088;&#1090;&#1086;&#1092;&#1077;&#1083;&#1100;/&#1089;&#1072;&#1088;&#1086;&#1074;&#1089;&#1082;&#1080;&#1081;%20&#1089;&#1086;&#1088;&#1090;%20&#1082;&#1072;&#1088;&#1090;&#1086;&#1092;&#1077;&#1083;&#1103;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N:\&#1052;&#1072;&#1084;&#1072;\&#1044;&#1091;&#1076;&#1080;&#1085;&#1094;&#1077;&#1074;\&#1059;&#1088;&#1086;&#1082;_&#1054;&#1089;&#1085;&#1086;&#1074;&#1085;&#1086;&#1077;\&#1041;&#1054;\12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&#1044;&#1091;&#1076;&#1080;&#1085;&#1094;&#1077;&#1074;_&#1059;&#1088;&#1086;&#1082;.ppt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N:\&#1052;&#1072;&#1084;&#1072;\&#1044;&#1091;&#1076;&#1080;&#1085;&#1094;&#1077;&#1074;\&#1059;&#1088;&#1086;&#1082;_&#1054;&#1089;&#1085;&#1086;&#1074;&#1085;&#1086;&#1077;\&#1041;&#1054;\&#1041;&#1054;%202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N:\&#1052;&#1072;&#1084;&#1072;\&#1044;&#1091;&#1076;&#1080;&#1085;&#1094;&#1077;&#1074;\&#1059;&#1088;&#1086;&#1082;_&#1054;&#1089;&#1085;&#1086;&#1074;&#1085;&#1086;&#1077;\&#1041;&#1054;\&#1041;&#1054;%203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N:\&#1052;&#1072;&#1084;&#1072;\&#1044;&#1091;&#1076;&#1080;&#1085;&#1094;&#1077;&#1074;\&#1059;&#1088;&#1086;&#1082;_&#1054;&#1089;&#1085;&#1086;&#1074;&#1085;&#1086;&#1077;\&#1041;&#1054;\&#1041;&#1054;%204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8786842" cy="197510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Злодей иль </a:t>
            </a:r>
            <a:r>
              <a:rPr lang="ru-RU" sz="6000" b="1" dirty="0" smtClean="0"/>
              <a:t>гений в жизни?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65313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Презентация подготовлена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И.И. Майборода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2016 год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Шеркалы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Таблица генетического кода</a:t>
            </a:r>
            <a:endParaRPr lang="ru-RU" sz="4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51520" y="1772816"/>
          <a:ext cx="4038632" cy="4807390"/>
        </p:xfrm>
        <a:graphic>
          <a:graphicData uri="http://schemas.openxmlformats.org/drawingml/2006/table">
            <a:tbl>
              <a:tblPr/>
              <a:tblGrid>
                <a:gridCol w="678894"/>
                <a:gridCol w="670211"/>
                <a:gridCol w="670211"/>
                <a:gridCol w="670211"/>
                <a:gridCol w="670211"/>
                <a:gridCol w="678894"/>
              </a:tblGrid>
              <a:tr h="939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Первое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Второе основание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Третье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90" marR="46990" marT="59014" marB="59014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16016" y="177281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77281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77281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177281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77281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177281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177281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6296" y="177281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177281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56376" y="177281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16416" y="177281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1772816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572000" y="2348880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652120" y="2348880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32240" y="2348880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812360" y="2348880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572000" y="2708920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12360" y="2708920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60232" y="2708920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2708920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Сер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804248" y="2348880"/>
            <a:ext cx="1080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804248" y="3140968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96136" y="3140968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Иле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3140968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11025 2.59259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11806 2.59259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25" grpId="0"/>
      <p:bldP spid="26" grpId="0"/>
      <p:bldP spid="27" grpId="0"/>
      <p:bldP spid="28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Порождение новых видов другими </a:t>
            </a:r>
            <a:endParaRPr lang="ru-RU" sz="4400" b="1" dirty="0"/>
          </a:p>
        </p:txBody>
      </p:sp>
      <p:pic>
        <p:nvPicPr>
          <p:cNvPr id="4" name="БО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13285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220072" y="2564904"/>
            <a:ext cx="3312368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Домен – Эукариоты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Царство – Растения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Отдел – Цветковые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Класс – Двудольные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Порядок – </a:t>
            </a:r>
            <a:r>
              <a:rPr lang="ru-RU" sz="2000" b="1" dirty="0" err="1" smtClean="0">
                <a:solidFill>
                  <a:schemeClr val="tx1"/>
                </a:solidFill>
              </a:rPr>
              <a:t>Букоцветные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Семейство – Берёзовые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Род - Ольха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Закон гомологических рядов</a:t>
            </a:r>
            <a:endParaRPr lang="ru-RU" b="1" dirty="0"/>
          </a:p>
        </p:txBody>
      </p:sp>
      <p:pic>
        <p:nvPicPr>
          <p:cNvPr id="7" name="Содержимое 6" descr="ольха сера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916832"/>
            <a:ext cx="3490066" cy="452596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5364088" y="6309320"/>
            <a:ext cx="3000396" cy="369332"/>
          </a:xfrm>
          <a:prstGeom prst="rect">
            <a:avLst/>
          </a:prstGeom>
          <a:solidFill>
            <a:srgbClr val="009999">
              <a:alpha val="23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Ольха серая</a:t>
            </a:r>
            <a:endParaRPr lang="ru-RU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2492896"/>
            <a:ext cx="3312368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Домен – Эукариоты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Царство – Растения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Отдел – Цветковые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Класс – Двудольные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Порядок – </a:t>
            </a:r>
            <a:r>
              <a:rPr lang="ru-RU" sz="2000" b="1" dirty="0" err="1" smtClean="0">
                <a:solidFill>
                  <a:schemeClr val="tx1"/>
                </a:solidFill>
              </a:rPr>
              <a:t>Букоцветные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Семейство – Берёзовые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Род - Берёза</a:t>
            </a:r>
          </a:p>
          <a:p>
            <a:pPr algn="ctr"/>
            <a:endParaRPr lang="ru-RU" dirty="0"/>
          </a:p>
        </p:txBody>
      </p:sp>
      <p:pic>
        <p:nvPicPr>
          <p:cNvPr id="6" name="Содержимое 5" descr="берёза вишнёва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276370" cy="452596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827584" y="6309320"/>
            <a:ext cx="3000396" cy="369332"/>
          </a:xfrm>
          <a:prstGeom prst="rect">
            <a:avLst/>
          </a:prstGeom>
          <a:solidFill>
            <a:srgbClr val="009999">
              <a:alpha val="23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Берёза вишнёвая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Создание новых сортов</a:t>
            </a:r>
            <a:endParaRPr lang="ru-RU" sz="5400" b="1" dirty="0"/>
          </a:p>
        </p:txBody>
      </p:sp>
      <p:pic>
        <p:nvPicPr>
          <p:cNvPr id="6" name="Содержимое 5">
            <a:hlinkClick r:id="rId2" action="ppaction://hlinkpres?slideindex=1&amp;slidetitle="/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899592" y="2276872"/>
            <a:ext cx="3189749" cy="4248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6" descr="картофель.jpg">
            <a:hlinkClick r:id="rId4" action="ppaction://hlinkpres?slideindex=1&amp;slidetitle=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16016" y="2348880"/>
            <a:ext cx="3996581" cy="3996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Томато</a:t>
            </a:r>
            <a:r>
              <a:rPr lang="ru-RU" sz="4400" b="1" dirty="0" smtClean="0"/>
              <a:t> - картофель</a:t>
            </a:r>
            <a:br>
              <a:rPr lang="ru-RU" sz="4400" b="1" dirty="0" smtClean="0"/>
            </a:br>
            <a:endParaRPr lang="ru-RU" sz="4400" b="1" dirty="0"/>
          </a:p>
        </p:txBody>
      </p:sp>
      <p:pic>
        <p:nvPicPr>
          <p:cNvPr id="4" name="1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1857364"/>
            <a:ext cx="800105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9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Злодеи и гении биологии</a:t>
            </a:r>
            <a:endParaRPr lang="ru-RU" sz="4400" b="1" dirty="0"/>
          </a:p>
        </p:txBody>
      </p:sp>
      <p:pic>
        <p:nvPicPr>
          <p:cNvPr id="9" name="Содержимое 8" descr="Трофим Денисович Лысенк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017309" cy="4525963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Николай Вавилов.jpg">
            <a:hlinkClick r:id="rId3" action="ppaction://hlinkpres?slideindex=1&amp;slidetitle=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772816"/>
            <a:ext cx="3661041" cy="452596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899592" y="6309320"/>
            <a:ext cx="3000396" cy="369332"/>
          </a:xfrm>
          <a:prstGeom prst="rect">
            <a:avLst/>
          </a:prstGeom>
          <a:solidFill>
            <a:srgbClr val="009999">
              <a:alpha val="23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Трофим Лысенко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6357958"/>
            <a:ext cx="3000396" cy="369332"/>
          </a:xfrm>
          <a:prstGeom prst="rect">
            <a:avLst/>
          </a:prstGeom>
          <a:solidFill>
            <a:srgbClr val="009999">
              <a:alpha val="23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Николай Вавилов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180" y="1122107"/>
            <a:ext cx="882903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НРАВСТВЕННЫЙ ВЫБОР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endParaRPr lang="ru-RU" sz="2400" dirty="0" smtClean="0"/>
          </a:p>
          <a:p>
            <a:pPr algn="ctr"/>
            <a:r>
              <a:rPr lang="ru-RU" sz="1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СОВЕСТЬ</a:t>
            </a:r>
          </a:p>
          <a:p>
            <a:pPr algn="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615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732424"/>
            <a:ext cx="75724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endParaRPr lang="ru-RU" sz="2400" dirty="0" smtClean="0"/>
          </a:p>
          <a:p>
            <a:pPr algn="just"/>
            <a:r>
              <a:rPr lang="ru-RU" sz="2800" dirty="0" smtClean="0"/>
              <a:t>Не боясь мучений и даже смерти, совершает настоящий человек свой нравственный выбор – тем самым заслуживает право на «белые одежды», чистым светом сияющие в откровении Иоанна Богослова.</a:t>
            </a:r>
          </a:p>
          <a:p>
            <a:pPr algn="r"/>
            <a:endParaRPr lang="ru-RU" sz="3200" dirty="0" smtClean="0"/>
          </a:p>
          <a:p>
            <a:pPr algn="r"/>
            <a:r>
              <a:rPr lang="ru-RU" sz="2800" dirty="0" smtClean="0"/>
              <a:t>В. Дудинцев</a:t>
            </a:r>
          </a:p>
          <a:p>
            <a:pPr algn="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615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Биология … Признак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28802"/>
            <a:ext cx="3643338" cy="785818"/>
          </a:xfrm>
          <a:prstGeom prst="rect">
            <a:avLst/>
          </a:prstGeom>
          <a:solidFill>
            <a:srgbClr val="009999">
              <a:alpha val="19000"/>
            </a:srgbClr>
          </a:solidFill>
          <a:ln>
            <a:solidFill>
              <a:srgbClr val="009999">
                <a:alpha val="14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Генетика 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496"/>
            <a:ext cx="4000528" cy="785818"/>
          </a:xfrm>
          <a:prstGeom prst="rect">
            <a:avLst/>
          </a:prstGeom>
          <a:solidFill>
            <a:srgbClr val="009999">
              <a:alpha val="19000"/>
            </a:srgbClr>
          </a:solidFill>
          <a:ln>
            <a:solidFill>
              <a:srgbClr val="009999">
                <a:alpha val="1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Наследственность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3857628"/>
            <a:ext cx="3643338" cy="785818"/>
          </a:xfrm>
          <a:prstGeom prst="rect">
            <a:avLst/>
          </a:prstGeom>
          <a:solidFill>
            <a:srgbClr val="009999">
              <a:alpha val="19000"/>
            </a:srgbClr>
          </a:solidFill>
          <a:ln>
            <a:solidFill>
              <a:srgbClr val="009999">
                <a:alpha val="1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Изменчивость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4857760"/>
            <a:ext cx="3643338" cy="785818"/>
          </a:xfrm>
          <a:prstGeom prst="rect">
            <a:avLst/>
          </a:prstGeom>
          <a:solidFill>
            <a:srgbClr val="009999">
              <a:alpha val="19000"/>
            </a:srgbClr>
          </a:solidFill>
          <a:ln>
            <a:solidFill>
              <a:srgbClr val="009999">
                <a:alpha val="1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Хромосомы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857892"/>
            <a:ext cx="3643338" cy="785818"/>
          </a:xfrm>
          <a:prstGeom prst="rect">
            <a:avLst/>
          </a:prstGeom>
          <a:solidFill>
            <a:srgbClr val="009999">
              <a:alpha val="19000"/>
            </a:srgbClr>
          </a:solidFill>
          <a:ln>
            <a:solidFill>
              <a:srgbClr val="009999">
                <a:alpha val="1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ДНК - Ген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Злодеи и гении биологии</a:t>
            </a:r>
            <a:endParaRPr lang="ru-RU" sz="4400" b="1" dirty="0"/>
          </a:p>
        </p:txBody>
      </p:sp>
      <p:pic>
        <p:nvPicPr>
          <p:cNvPr id="9" name="Содержимое 8" descr="Трофим Денисович Лысенк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017309" cy="4525963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Николай Вавило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661041" cy="452596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899592" y="6309320"/>
            <a:ext cx="3000396" cy="369332"/>
          </a:xfrm>
          <a:prstGeom prst="rect">
            <a:avLst/>
          </a:prstGeom>
          <a:solidFill>
            <a:srgbClr val="009999">
              <a:alpha val="23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Трофим Лысенко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6357958"/>
            <a:ext cx="3000396" cy="369332"/>
          </a:xfrm>
          <a:prstGeom prst="rect">
            <a:avLst/>
          </a:prstGeom>
          <a:solidFill>
            <a:srgbClr val="009999">
              <a:alpha val="23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Николай Вавилов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Мы пойдём на костёр …</a:t>
            </a:r>
            <a:endParaRPr lang="ru-RU" sz="4800" b="1" dirty="0"/>
          </a:p>
        </p:txBody>
      </p:sp>
      <p:pic>
        <p:nvPicPr>
          <p:cNvPr id="4" name="БО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85736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Группы крови</a:t>
            </a:r>
            <a:endParaRPr lang="ru-RU" sz="4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99792" y="2636912"/>
            <a:ext cx="35283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355976" y="2636912"/>
            <a:ext cx="1872208" cy="2088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99792" y="2636912"/>
            <a:ext cx="1584176" cy="2088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259632" y="2132856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3573016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2132856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2204864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1844824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1844824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4797152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2204864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3573016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4128" y="3501008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3501008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2636912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IV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2852936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III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31640" y="2780928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II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23928" y="5517232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764704"/>
            <a:ext cx="7616621" cy="609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Деление клетки - Митоз</a:t>
            </a:r>
            <a:endParaRPr lang="ru-RU" sz="4400" b="1" dirty="0"/>
          </a:p>
        </p:txBody>
      </p:sp>
      <p:pic>
        <p:nvPicPr>
          <p:cNvPr id="4" name="БО 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200024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ар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74695"/>
            <a:ext cx="7992887" cy="5994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Амитоз</a:t>
            </a:r>
            <a:endParaRPr lang="ru-RU" sz="4400" b="1" dirty="0"/>
          </a:p>
        </p:txBody>
      </p:sp>
      <p:pic>
        <p:nvPicPr>
          <p:cNvPr id="4" name="Содержимое 3" descr="150929104529_living_young_old_hands_624x351_getty_nocred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7687733" cy="432435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Мутации </a:t>
            </a:r>
            <a:endParaRPr lang="ru-RU" sz="4400" b="1" dirty="0"/>
          </a:p>
        </p:txBody>
      </p:sp>
      <p:pic>
        <p:nvPicPr>
          <p:cNvPr id="4" name="БО 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12566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2556</TotalTime>
  <Words>279</Words>
  <Application>Microsoft Office PowerPoint</Application>
  <PresentationFormat>Экран (4:3)</PresentationFormat>
  <Paragraphs>179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Злодей иль гений в жизни?</vt:lpstr>
      <vt:lpstr>Биология … Признак</vt:lpstr>
      <vt:lpstr>Злодеи и гении биологии</vt:lpstr>
      <vt:lpstr>Мы пойдём на костёр …</vt:lpstr>
      <vt:lpstr>Группы крови</vt:lpstr>
      <vt:lpstr>Деление клетки - Митоз</vt:lpstr>
      <vt:lpstr>Слайд 7</vt:lpstr>
      <vt:lpstr>Амитоз</vt:lpstr>
      <vt:lpstr>Мутации </vt:lpstr>
      <vt:lpstr>Таблица генетического кода</vt:lpstr>
      <vt:lpstr>Порождение новых видов другими </vt:lpstr>
      <vt:lpstr>Закон гомологических рядов</vt:lpstr>
      <vt:lpstr>Создание новых сортов</vt:lpstr>
      <vt:lpstr>Томато - картофель </vt:lpstr>
      <vt:lpstr>Злодеи и гении биологии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изменится облик человека через 2000 лет?</dc:title>
  <dc:creator>Anastasia</dc:creator>
  <cp:lastModifiedBy>ЕНВ</cp:lastModifiedBy>
  <cp:revision>70</cp:revision>
  <dcterms:created xsi:type="dcterms:W3CDTF">2012-02-29T13:35:56Z</dcterms:created>
  <dcterms:modified xsi:type="dcterms:W3CDTF">2016-03-10T02:21:31Z</dcterms:modified>
</cp:coreProperties>
</file>