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86" r:id="rId7"/>
    <p:sldId id="287" r:id="rId8"/>
    <p:sldId id="288" r:id="rId9"/>
    <p:sldId id="297" r:id="rId10"/>
    <p:sldId id="319" r:id="rId11"/>
    <p:sldId id="296" r:id="rId12"/>
    <p:sldId id="320" r:id="rId13"/>
    <p:sldId id="316" r:id="rId14"/>
    <p:sldId id="294" r:id="rId15"/>
    <p:sldId id="321" r:id="rId16"/>
    <p:sldId id="293" r:id="rId17"/>
    <p:sldId id="292" r:id="rId18"/>
    <p:sldId id="291" r:id="rId19"/>
    <p:sldId id="299" r:id="rId20"/>
    <p:sldId id="308" r:id="rId21"/>
    <p:sldId id="322" r:id="rId22"/>
    <p:sldId id="310" r:id="rId23"/>
    <p:sldId id="318" r:id="rId24"/>
    <p:sldId id="306" r:id="rId25"/>
    <p:sldId id="311" r:id="rId26"/>
    <p:sldId id="312" r:id="rId27"/>
    <p:sldId id="305" r:id="rId28"/>
    <p:sldId id="313" r:id="rId29"/>
    <p:sldId id="314" r:id="rId30"/>
    <p:sldId id="325" r:id="rId31"/>
    <p:sldId id="304" r:id="rId32"/>
    <p:sldId id="303" r:id="rId33"/>
    <p:sldId id="302" r:id="rId34"/>
    <p:sldId id="285" r:id="rId3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19"/>
    <a:srgbClr val="FDF58D"/>
    <a:srgbClr val="808080"/>
    <a:srgbClr val="FCFCFC"/>
    <a:srgbClr val="E8E8E8"/>
    <a:srgbClr val="FFD84B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9" autoAdjust="0"/>
    <p:restoredTop sz="94689" autoAdjust="0"/>
  </p:normalViewPr>
  <p:slideViewPr>
    <p:cSldViewPr>
      <p:cViewPr>
        <p:scale>
          <a:sx n="82" d="100"/>
          <a:sy n="82" d="100"/>
        </p:scale>
        <p:origin x="-1782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FA3B99-1443-4F3F-91A1-D7D5C6A57B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0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6ED5A6-4AB4-4EEE-B42A-71B8987F45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08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DCB20-D725-4404-9541-511913D7FA32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Layouts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103C03D4-937A-4EE9-B3B3-5E6604F7D99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2" grpId="4" animBg="1"/>
      <p:bldP spid="3112" grpId="5" animBg="1"/>
      <p:bldP spid="3112" grpId="6" animBg="1"/>
      <p:bldP spid="3112" grpId="7" animBg="1"/>
      <p:bldP spid="3113" grpId="0" animBg="1"/>
      <p:bldP spid="3113" grpId="1" animBg="1"/>
      <p:bldP spid="3113" grpId="2" animBg="1"/>
      <p:bldP spid="3113" grpId="3" animBg="1"/>
      <p:bldP spid="3113" grpId="4" animBg="1"/>
      <p:bldP spid="3113" grpId="5" animBg="1"/>
      <p:bldP spid="3113" grpId="6" animBg="1"/>
      <p:bldP spid="3113" grpId="7" animBg="1"/>
      <p:bldP spid="3114" grpId="0" animBg="1"/>
      <p:bldP spid="3114" grpId="1" animBg="1"/>
      <p:bldP spid="3114" grpId="2" animBg="1"/>
      <p:bldP spid="3114" grpId="3" animBg="1"/>
      <p:bldP spid="3114" grpId="4" animBg="1"/>
      <p:bldP spid="3114" grpId="5" animBg="1"/>
      <p:bldP spid="3114" grpId="6" animBg="1"/>
      <p:bldP spid="3114" grpId="7" animBg="1"/>
      <p:bldP spid="3115" grpId="0" animBg="1"/>
      <p:bldP spid="3115" grpId="1" animBg="1"/>
      <p:bldP spid="3115" grpId="2" animBg="1"/>
      <p:bldP spid="3115" grpId="3" animBg="1"/>
      <p:bldP spid="3115" grpId="4" animBg="1"/>
      <p:bldP spid="3115" grpId="5" animBg="1"/>
      <p:bldP spid="3115" grpId="6" animBg="1"/>
      <p:bldP spid="3115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72CF1-4D79-4965-AF4B-21A8470B8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2EA06-1AD7-4572-85AF-B6FCB9A42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3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5C7F9C-FA90-462B-8A90-D7D2D2C7E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6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30C608A-A69F-42F1-888F-21D141FBEF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52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D531F0-9E80-42C2-BB04-D689F364BB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03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6B6478-0340-4582-B13B-91A274D543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6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2CC961-F48E-40C6-84BF-9BA9BA7808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4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0A2A1-A431-4BCC-96BB-C0185DEA89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2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6A40A-3DB1-4D2A-A2D8-EF47900B0B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3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7B5FD-B718-4E4B-B955-8DC0A9CBB7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3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38392-1E0E-405F-9CDB-CEF14D717B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0D2C6-0227-4ED8-B5B3-0D1E33859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B761E-F645-4910-91C6-96D1F4C321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3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C4EB2-FB95-433E-8ADF-5A921EC823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1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CF544-F910-433A-8D1C-AE734335C6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0424C21-12F8-4D12-A82F-15AAFD4BF1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33" grpId="1" animBg="1"/>
      <p:bldP spid="1033" grpId="2" animBg="1"/>
      <p:bldP spid="1060" grpId="0" animBg="1"/>
      <p:bldP spid="1060" grpId="1" animBg="1"/>
      <p:bldP spid="1060" grpId="2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4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gif"/><Relationship Id="rId5" Type="http://schemas.openxmlformats.org/officeDocument/2006/relationships/image" Target="../media/image22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" Target="slide4.xml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gif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7.xm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0" y="2276872"/>
            <a:ext cx="6120680" cy="1470025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Интерактивный тест на дифференциацию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звуков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[</a:t>
            </a:r>
            <a:r>
              <a:rPr lang="ru-RU" sz="2800" dirty="0" smtClean="0">
                <a:solidFill>
                  <a:srgbClr val="0070C0"/>
                </a:solidFill>
              </a:rPr>
              <a:t>р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]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[</a:t>
            </a:r>
            <a:r>
              <a:rPr lang="ru-RU" sz="2800" dirty="0" err="1" smtClean="0">
                <a:solidFill>
                  <a:srgbClr val="00B050"/>
                </a:solidFill>
              </a:rPr>
              <a:t>рь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]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[</a:t>
            </a:r>
            <a: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  <a:t>л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]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[</a:t>
            </a:r>
            <a:r>
              <a:rPr lang="ru-RU" sz="2800" dirty="0" smtClean="0">
                <a:solidFill>
                  <a:srgbClr val="00B050"/>
                </a:solidFill>
                <a:cs typeface="Times New Roman" pitchFamily="18" charset="0"/>
              </a:rPr>
              <a:t>ль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]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3" name="Picture 5" descr="C:\Users\Маша\Desktop\ПРОЕКТ\4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27622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аша\Desktop\ПРОЕКТ\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1714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black">
          <a:xfrm>
            <a:off x="3491880" y="6093296"/>
            <a:ext cx="5256584" cy="64807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Маша\Desktop\ПРОЕКТ\картинки\0b0c55842c08cbd1fcc5b334cf7b5db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23717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black">
          <a:xfrm>
            <a:off x="3491880" y="5373216"/>
            <a:ext cx="5256584" cy="64807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 </a:t>
            </a:r>
            <a:r>
              <a:rPr lang="en-US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чтобы включить музыку.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Rondo_Alla_Turca.wav">
            <a:hlinkClick r:id="" action="ppaction://media"/>
          </p:cNvPr>
          <p:cNvPicPr>
            <a:picLocks noRot="1" noChangeAspect="1"/>
          </p:cNvPicPr>
          <p:nvPr>
            <a:wavAudioFile r:embed="rId1" name="Rondo_Alla_Turca.wav"/>
          </p:nvPr>
        </p:nvPicPr>
        <p:blipFill>
          <a:blip r:embed="rId6" cstate="print"/>
          <a:stretch>
            <a:fillRect/>
          </a:stretch>
        </p:blipFill>
        <p:spPr>
          <a:xfrm>
            <a:off x="4788024" y="5445224"/>
            <a:ext cx="576064" cy="504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146" name="Picture 2" descr="C:\Users\Маша\Desktop\ПРОЕКТ\зая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2880320" cy="193280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ша\Desktop\ПРОЕКТ\54bd420d1aa2c3f9cba1bfe1c237bd7c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2808312" cy="2160239"/>
          </a:xfrm>
          <a:prstGeom prst="rect">
            <a:avLst/>
          </a:prstGeom>
          <a:ln w="571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148" name="Picture 4" descr="C:\Users\Маша\Desktop\ПРОЕКТ\руч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2901702" cy="214286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Маша\Desktop\ПРОЕКТ\лук 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2808312" cy="1944216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4788024" y="1628801"/>
            <a:ext cx="2808312" cy="19442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4788024" y="1628801"/>
            <a:ext cx="2808312" cy="19442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/>
          <a:lstStyle/>
          <a:p>
            <a:pPr algn="ctr"/>
            <a:r>
              <a:rPr lang="ru-RU" sz="2400" i="1" dirty="0" smtClean="0"/>
              <a:t>Всё верно! Лук здесь лишний! </a:t>
            </a:r>
            <a:br>
              <a:rPr lang="ru-RU" sz="2400" i="1" dirty="0" smtClean="0"/>
            </a:br>
            <a:r>
              <a:rPr lang="ru-RU" sz="2400" i="1" dirty="0" smtClean="0"/>
              <a:t>Задание выполнено! </a:t>
            </a:r>
            <a:endParaRPr lang="en-US" sz="2400" i="1" dirty="0"/>
          </a:p>
        </p:txBody>
      </p:sp>
      <p:sp>
        <p:nvSpPr>
          <p:cNvPr id="16" name="TextBox 15"/>
          <p:cNvSpPr txBox="1"/>
          <p:nvPr/>
        </p:nvSpPr>
        <p:spPr>
          <a:xfrm rot="18820120">
            <a:off x="4499783" y="2206589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Лук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095568">
            <a:off x="1458435" y="1848352"/>
            <a:ext cx="1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B0F0"/>
                </a:solidFill>
              </a:rPr>
              <a:t>К</a:t>
            </a:r>
            <a:r>
              <a:rPr lang="ru-RU" sz="2800" b="1" dirty="0" smtClean="0">
                <a:solidFill>
                  <a:schemeClr val="tx2"/>
                </a:solidFill>
              </a:rPr>
              <a:t>р</a:t>
            </a:r>
            <a:r>
              <a:rPr lang="ru-RU" sz="2800" b="1" dirty="0" smtClean="0">
                <a:solidFill>
                  <a:srgbClr val="00B0F0"/>
                </a:solidFill>
              </a:rPr>
              <a:t>олик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9341901">
            <a:off x="1478507" y="3978993"/>
            <a:ext cx="1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</a:rPr>
              <a:t>Р</a:t>
            </a:r>
            <a:r>
              <a:rPr lang="ru-RU" sz="2800" b="1" dirty="0" smtClean="0">
                <a:solidFill>
                  <a:srgbClr val="00B0F0"/>
                </a:solidFill>
              </a:rPr>
              <a:t>учка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341901">
            <a:off x="4502845" y="3906986"/>
            <a:ext cx="1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</a:rPr>
              <a:t>Р</a:t>
            </a:r>
            <a:r>
              <a:rPr lang="ru-RU" sz="2800" b="1" dirty="0" smtClean="0">
                <a:solidFill>
                  <a:srgbClr val="00B0F0"/>
                </a:solidFill>
              </a:rPr>
              <a:t>оза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20" name="Rectangle 2">
            <a:hlinkClick r:id="rId6" action="ppaction://hlinksldjump"/>
          </p:cNvPr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0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5437"/>
            <a:ext cx="8229600" cy="1779233"/>
          </a:xfrm>
        </p:spPr>
        <p:txBody>
          <a:bodyPr/>
          <a:lstStyle/>
          <a:p>
            <a:pPr algn="ctr"/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4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№ 4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Посмотри на картинку и схемы, найди правильную схему!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C:\Users\Маша\Desktop\ПРОЕКТ\лопа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17741"/>
            <a:ext cx="3330728" cy="3747069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859061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Л</a:t>
            </a:r>
          </a:p>
        </p:txBody>
      </p:sp>
      <p:sp>
        <p:nvSpPr>
          <p:cNvPr id="7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94819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891582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Т</a:t>
            </a:r>
          </a:p>
        </p:txBody>
      </p:sp>
      <p:sp>
        <p:nvSpPr>
          <p:cNvPr id="9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88345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885108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70512" y="393205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892236" y="275942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Р</a:t>
            </a:r>
            <a:endParaRPr lang="ru-RU" dirty="0"/>
          </a:p>
        </p:txBody>
      </p:sp>
      <p:sp>
        <p:nvSpPr>
          <p:cNvPr id="13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395473" y="275942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4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898710" y="275942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5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401947" y="275942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891581" y="275942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17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94818" y="275942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8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855538" y="508518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19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370512" y="508518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0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885107" y="508518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1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388345" y="508518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2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894078" y="508518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23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400077" y="508518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339752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ответ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о">
            <a:hlinkClick r:id="" action="ppaction://hlinkshowjump?jump=previousslide"/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052736"/>
            <a:ext cx="7073439" cy="2232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C:\Users\Маша\Desktop\ПРОЕКТ\0b051d68e11ea98ddaf61eda4c469134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952328" cy="30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black">
          <a:xfrm>
            <a:off x="3275856" y="4005064"/>
            <a:ext cx="5760640" cy="201622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&lt;&lt;&lt;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Нажми на волшебный домик дедушки Гнома чтобы он помог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тебе ответить еще раз!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3275856" y="2708920"/>
            <a:ext cx="5581128" cy="1470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Это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неправильный ответ!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Маша\Desktop\ПРОЕКТ\картинки\0b0565fdd4dcb3899740a70f20c1ce1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2287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194" name="Picture 2" descr="C:\Users\Маша\Desktop\ПРОЕКТ\лопа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7" y="2117741"/>
            <a:ext cx="3341805" cy="3759531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59061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Л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394819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91582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Т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388345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885108" y="39320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70512" y="393205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black">
          <a:xfrm>
            <a:off x="4499992" y="2708920"/>
            <a:ext cx="3672408" cy="12961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Правильный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ответ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AutoShape 5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908720"/>
            <a:ext cx="7488832" cy="1008112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Отлично!</a:t>
            </a:r>
            <a:r>
              <a:rPr lang="ru-RU" sz="2400" i="1" dirty="0" smtClean="0">
                <a:solidFill>
                  <a:srgbClr val="FF0000"/>
                </a:solidFill>
              </a:rPr>
              <a:t/>
            </a:r>
            <a:br>
              <a:rPr lang="ru-RU" sz="2400" i="1" dirty="0" smtClean="0">
                <a:solidFill>
                  <a:srgbClr val="FF0000"/>
                </a:solidFill>
              </a:rPr>
            </a:br>
            <a:endParaRPr lang="ru-RU" sz="2400" b="1" i="1" dirty="0"/>
          </a:p>
        </p:txBody>
      </p:sp>
      <p:pic>
        <p:nvPicPr>
          <p:cNvPr id="28" name="Picture 2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22471" y="4005064"/>
            <a:ext cx="364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О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32939" y="4005064"/>
            <a:ext cx="35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43407" y="4005064"/>
            <a:ext cx="33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51519" y="4005064"/>
            <a:ext cx="33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7" name="Picture 2" descr="C:\Users\Маша\Desktop\ПРОЕКТ\4a52e0231388d7fd00a78caff6aa57f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593689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sz="2400" dirty="0"/>
              <a:t> </a:t>
            </a:r>
            <a:r>
              <a:rPr lang="ru-RU" sz="24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№ </a:t>
            </a:r>
            <a:r>
              <a:rPr lang="ru-RU" sz="2400" i="1" u="sng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5 </a:t>
            </a:r>
            <a:r>
              <a:rPr lang="ru-RU" sz="24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Определи</a:t>
            </a:r>
            <a:r>
              <a:rPr lang="ru-RU" sz="2400" dirty="0"/>
              <a:t>, какой </a:t>
            </a:r>
            <a:r>
              <a:rPr lang="ru-RU" sz="2400" dirty="0" smtClean="0"/>
              <a:t>звук </a:t>
            </a:r>
            <a:r>
              <a:rPr lang="en-US" sz="2400" dirty="0" smtClean="0"/>
              <a:t>[</a:t>
            </a:r>
            <a:r>
              <a:rPr lang="ru-RU" sz="2400" dirty="0" smtClean="0">
                <a:solidFill>
                  <a:srgbClr val="00B0F0"/>
                </a:solidFill>
              </a:rPr>
              <a:t>Л</a:t>
            </a:r>
            <a:r>
              <a:rPr lang="en-US" sz="2400" dirty="0" smtClean="0"/>
              <a:t>]</a:t>
            </a:r>
            <a:r>
              <a:rPr lang="ru-RU" sz="2400" dirty="0" smtClean="0"/>
              <a:t> </a:t>
            </a:r>
            <a:r>
              <a:rPr lang="ru-RU" sz="2400" dirty="0"/>
              <a:t>или </a:t>
            </a:r>
            <a:r>
              <a:rPr lang="en-US" sz="2400" dirty="0" smtClean="0"/>
              <a:t>[</a:t>
            </a:r>
            <a:r>
              <a:rPr lang="ru-RU" sz="2400" dirty="0" smtClean="0">
                <a:solidFill>
                  <a:srgbClr val="00B050"/>
                </a:solidFill>
              </a:rPr>
              <a:t>Л</a:t>
            </a:r>
            <a:r>
              <a:rPr lang="ru-RU" sz="2400" dirty="0" smtClean="0"/>
              <a:t>’</a:t>
            </a:r>
            <a:r>
              <a:rPr lang="en-US" sz="2400" dirty="0" smtClean="0"/>
              <a:t>]</a:t>
            </a:r>
            <a:r>
              <a:rPr lang="ru-RU" sz="2400" dirty="0" smtClean="0"/>
              <a:t> </a:t>
            </a:r>
            <a:r>
              <a:rPr lang="ru-RU" sz="2400" dirty="0"/>
              <a:t>в слове, каким по счёту он стоит?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9219" name="Picture 3" descr="C:\Users\Маша\Desktop\ПРОЕКТ\фиал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4671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2924175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74" y="2924175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99" y="2924174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24" y="2924175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49" y="2924175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15" y="2924175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313238" y="4149080"/>
            <a:ext cx="1152525" cy="792162"/>
          </a:xfrm>
          <a:prstGeom prst="rect">
            <a:avLst/>
          </a:prstGeom>
          <a:solidFill>
            <a:srgbClr val="B5E9C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[</a:t>
            </a:r>
            <a:r>
              <a:rPr lang="ru-RU" sz="2400" b="1" kern="0" dirty="0">
                <a:solidFill>
                  <a:srgbClr val="00B0F0"/>
                </a:solidFill>
                <a:latin typeface="Arial"/>
                <a:ea typeface="+mj-ea"/>
                <a:cs typeface="+mj-cs"/>
              </a:rPr>
              <a:t>Л</a:t>
            </a:r>
            <a:r>
              <a:rPr lang="en-US" sz="24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]</a:t>
            </a:r>
            <a:r>
              <a:rPr lang="ru-RU" sz="24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3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75039" y="4149080"/>
            <a:ext cx="1152525" cy="792162"/>
          </a:xfrm>
          <a:prstGeom prst="rect">
            <a:avLst/>
          </a:prstGeom>
          <a:solidFill>
            <a:srgbClr val="B5E9C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[</a:t>
            </a:r>
            <a:r>
              <a:rPr lang="ru-RU" sz="2400" b="1" kern="0" dirty="0">
                <a:solidFill>
                  <a:srgbClr val="00B050"/>
                </a:solidFill>
                <a:latin typeface="Arial"/>
                <a:ea typeface="+mj-ea"/>
                <a:cs typeface="+mj-cs"/>
              </a:rPr>
              <a:t>Л</a:t>
            </a:r>
            <a:r>
              <a:rPr lang="ru-RU" sz="24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’</a:t>
            </a:r>
            <a:r>
              <a:rPr lang="en-US" sz="24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]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black">
          <a:xfrm>
            <a:off x="1691680" y="4581128"/>
            <a:ext cx="1440160" cy="4320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Фиалка</a:t>
            </a:r>
            <a:endParaRPr kumimoji="0" lang="en-US" b="1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984" y="2996952"/>
            <a:ext cx="31290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2996952"/>
            <a:ext cx="3129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2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436096" y="2996952"/>
            <a:ext cx="3129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3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940152" y="2996952"/>
            <a:ext cx="3129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4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44208" y="2996952"/>
            <a:ext cx="31290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5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948264" y="2996952"/>
            <a:ext cx="31290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6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63888" y="55172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номер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о">
            <a:hlinkClick r:id="" action="ppaction://hlinkshowjump?jump=previousslide"/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052736"/>
            <a:ext cx="7073439" cy="2232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C:\Users\Маша\Desktop\ПРОЕКТ\0b051d68e11ea98ddaf61eda4c469134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952328" cy="30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black">
          <a:xfrm>
            <a:off x="3275856" y="4005064"/>
            <a:ext cx="5760640" cy="201622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&lt;&lt;&lt;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Нажми на волшебный домик дедушки Гнома чтобы он помог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тебе ответить еще раз!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3275856" y="2708920"/>
            <a:ext cx="5581128" cy="1470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Это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неправильный ответ!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Маша\Desktop\ПРОЕКТ\картинки\0b0565fdd4dcb3899740a70f20c1ce1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2287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524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C:\Users\Маша\Desktop\ПРОЕКТ\фиал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4671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388640" y="315166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Ф</a:t>
            </a:r>
            <a:endParaRPr lang="ru-RU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897795" y="315166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401032" y="315166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А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927434" y="3151660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А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904269" y="3151662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 smtClean="0">
                <a:solidFill>
                  <a:srgbClr val="0070C0"/>
                </a:solidFill>
              </a:rPr>
              <a:t>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6408613" y="31516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394558" y="3984439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897795" y="3984438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5401031" y="3984439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5905994" y="3984436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 smtClean="0">
                <a:solidFill>
                  <a:srgbClr val="0070C0"/>
                </a:solidFill>
              </a:rPr>
              <a:t>4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6911850" y="3974375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6409231" y="3984437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9" name="AutoShape 5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908720"/>
            <a:ext cx="7488832" cy="1008112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Всё верно!</a:t>
            </a:r>
            <a:r>
              <a:rPr lang="ru-RU" sz="2400" i="1" dirty="0" smtClean="0">
                <a:solidFill>
                  <a:srgbClr val="FF0000"/>
                </a:solidFill>
              </a:rPr>
              <a:t/>
            </a:r>
            <a:br>
              <a:rPr lang="ru-RU" sz="2400" i="1" dirty="0" smtClean="0">
                <a:solidFill>
                  <a:srgbClr val="FF0000"/>
                </a:solidFill>
              </a:rPr>
            </a:br>
            <a:endParaRPr lang="ru-RU" sz="2400" b="1" i="1" dirty="0"/>
          </a:p>
        </p:txBody>
      </p:sp>
      <p:pic>
        <p:nvPicPr>
          <p:cNvPr id="33" name="Picture 2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Маша\Desktop\ПРОЕКТ\4a52e0231388d7fd00a78caff6aa57f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25144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Заголовок 2"/>
          <p:cNvSpPr txBox="1">
            <a:spLocks/>
          </p:cNvSpPr>
          <p:nvPr/>
        </p:nvSpPr>
        <p:spPr bwMode="black">
          <a:xfrm>
            <a:off x="4067944" y="1988840"/>
            <a:ext cx="3672408" cy="12961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Правильный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ответ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 bwMode="black">
          <a:xfrm>
            <a:off x="1691680" y="4581128"/>
            <a:ext cx="1440160" cy="4320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Фиалка</a:t>
            </a:r>
            <a:endParaRPr kumimoji="0" lang="en-US" b="1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59368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84176"/>
          </a:xfrm>
        </p:spPr>
        <p:txBody>
          <a:bodyPr/>
          <a:lstStyle/>
          <a:p>
            <a:pPr algn="ctr"/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№ </a:t>
            </a:r>
            <a:r>
              <a:rPr lang="ru-RU" sz="2400" i="1" u="sng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6</a:t>
            </a:r>
            <a:r>
              <a:rPr lang="ru-RU" i="1" dirty="0"/>
              <a:t/>
            </a:r>
            <a:br>
              <a:rPr lang="ru-RU" i="1" dirty="0"/>
            </a:br>
            <a:r>
              <a:rPr lang="ru-RU" sz="2800" i="1" dirty="0" smtClean="0"/>
              <a:t> </a:t>
            </a:r>
            <a:r>
              <a:rPr lang="ru-RU" sz="2400" i="1" dirty="0"/>
              <a:t>Определи, какой звук </a:t>
            </a:r>
            <a:r>
              <a:rPr lang="en-US" sz="2400" i="1" dirty="0" smtClean="0"/>
              <a:t>[</a:t>
            </a:r>
            <a:r>
              <a:rPr lang="ru-RU" sz="2400" i="1" dirty="0" smtClean="0">
                <a:solidFill>
                  <a:srgbClr val="0070C0"/>
                </a:solidFill>
              </a:rPr>
              <a:t>Р</a:t>
            </a:r>
            <a:r>
              <a:rPr lang="en-US" sz="2400" i="1" dirty="0" smtClean="0"/>
              <a:t>]</a:t>
            </a:r>
            <a:r>
              <a:rPr lang="ru-RU" sz="2400" i="1" dirty="0" smtClean="0"/>
              <a:t> </a:t>
            </a:r>
            <a:r>
              <a:rPr lang="ru-RU" sz="2400" i="1" dirty="0"/>
              <a:t>или </a:t>
            </a:r>
            <a:r>
              <a:rPr lang="en-US" sz="2400" i="1" dirty="0" smtClean="0"/>
              <a:t>[</a:t>
            </a:r>
            <a:r>
              <a:rPr lang="ru-RU" sz="2400" i="1" dirty="0" smtClean="0">
                <a:solidFill>
                  <a:srgbClr val="00B050"/>
                </a:solidFill>
              </a:rPr>
              <a:t>Р</a:t>
            </a:r>
            <a:r>
              <a:rPr lang="ru-RU" sz="2400" i="1" dirty="0" smtClean="0"/>
              <a:t>’</a:t>
            </a:r>
            <a:r>
              <a:rPr lang="en-US" sz="2400" i="1" dirty="0"/>
              <a:t>]</a:t>
            </a:r>
            <a:r>
              <a:rPr lang="ru-RU" sz="2400" i="1" dirty="0"/>
              <a:t> в слове, каким по счёту он стоит?</a:t>
            </a:r>
            <a:br>
              <a:rPr lang="ru-RU" sz="2400" i="1" dirty="0"/>
            </a:br>
            <a:endParaRPr lang="ru-RU" sz="2400" dirty="0"/>
          </a:p>
        </p:txBody>
      </p:sp>
      <p:pic>
        <p:nvPicPr>
          <p:cNvPr id="10242" name="Picture 2" descr="C:\Users\Маша\Desktop\ПРОЕКТ\морков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1" y="1700808"/>
            <a:ext cx="28575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53975" y="2797799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55157" y="2797799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858394" y="2797799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64868" y="2797799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368105" y="280199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75295" y="279435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61631" y="2797798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870611" y="4149080"/>
            <a:ext cx="1152525" cy="792162"/>
          </a:xfrm>
          <a:prstGeom prst="rect">
            <a:avLst/>
          </a:prstGeom>
          <a:solidFill>
            <a:srgbClr val="B5E9C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[</a:t>
            </a:r>
            <a:r>
              <a:rPr lang="ru-RU" sz="2400" b="1" i="1" kern="0" dirty="0">
                <a:solidFill>
                  <a:srgbClr val="00B050"/>
                </a:solidFill>
                <a:latin typeface="Arial"/>
                <a:ea typeface="+mj-ea"/>
                <a:cs typeface="+mj-cs"/>
              </a:rPr>
              <a:t>Р</a:t>
            </a:r>
            <a:r>
              <a:rPr lang="ru-RU" sz="2400" b="1" i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’</a:t>
            </a:r>
            <a:r>
              <a:rPr lang="en-US" sz="2400" b="1" i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]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99135" y="4149080"/>
            <a:ext cx="1152525" cy="792162"/>
          </a:xfrm>
          <a:prstGeom prst="rect">
            <a:avLst/>
          </a:prstGeom>
          <a:solidFill>
            <a:srgbClr val="B5E9C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[</a:t>
            </a:r>
            <a:r>
              <a:rPr lang="ru-RU" sz="2400" b="1" i="1" kern="0" dirty="0">
                <a:solidFill>
                  <a:srgbClr val="0070C0"/>
                </a:solidFill>
                <a:latin typeface="Arial"/>
                <a:ea typeface="+mj-ea"/>
                <a:cs typeface="+mj-cs"/>
              </a:rPr>
              <a:t>Р</a:t>
            </a:r>
            <a:r>
              <a:rPr lang="en-US" sz="2400" b="1" i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]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2852936"/>
            <a:ext cx="31290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4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923928" y="2852936"/>
            <a:ext cx="3129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1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427984" y="2852936"/>
            <a:ext cx="31290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2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2852936"/>
            <a:ext cx="31290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3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2852936"/>
            <a:ext cx="31290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5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444208" y="2852936"/>
            <a:ext cx="31290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6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948264" y="2852936"/>
            <a:ext cx="312907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" action="ppaction://hlinkshowjump?jump=nextslide"/>
              </a:rPr>
              <a:t>7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 rot="20552679">
            <a:off x="2394052" y="4241040"/>
            <a:ext cx="2904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</a:t>
            </a:r>
          </a:p>
          <a:p>
            <a:r>
              <a:rPr lang="ru-RU" sz="1200" dirty="0" smtClean="0"/>
              <a:t>о</a:t>
            </a:r>
          </a:p>
          <a:p>
            <a:r>
              <a:rPr lang="ru-RU" sz="1200" dirty="0" smtClean="0"/>
              <a:t>р</a:t>
            </a:r>
          </a:p>
          <a:p>
            <a:r>
              <a:rPr lang="ru-RU" sz="1200" dirty="0" smtClean="0"/>
              <a:t>к</a:t>
            </a:r>
          </a:p>
          <a:p>
            <a:r>
              <a:rPr lang="ru-RU" sz="1200" dirty="0" smtClean="0"/>
              <a:t>о</a:t>
            </a:r>
          </a:p>
          <a:p>
            <a:r>
              <a:rPr lang="ru-RU" sz="1200" dirty="0" smtClean="0"/>
              <a:t>в</a:t>
            </a:r>
          </a:p>
          <a:p>
            <a:r>
              <a:rPr lang="ru-RU" sz="1200" dirty="0" err="1" smtClean="0"/>
              <a:t>ь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63888" y="55172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номер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8460432" cy="1944216"/>
          </a:xfrm>
        </p:spPr>
        <p:txBody>
          <a:bodyPr/>
          <a:lstStyle/>
          <a:p>
            <a:pPr algn="ctr"/>
            <a:r>
              <a:rPr lang="ru-RU" dirty="0" smtClean="0"/>
              <a:t>Неверный ответ!</a:t>
            </a:r>
            <a:br>
              <a:rPr lang="ru-RU" dirty="0" smtClean="0"/>
            </a:br>
            <a:r>
              <a:rPr lang="ru-RU" sz="2400" dirty="0" smtClean="0"/>
              <a:t>Нажми на клюв курицы – она поможет тебе вернуться и ответить еще раз!</a:t>
            </a:r>
            <a:endParaRPr lang="ru-RU" sz="2400" dirty="0"/>
          </a:p>
        </p:txBody>
      </p:sp>
      <p:pic>
        <p:nvPicPr>
          <p:cNvPr id="11267" name="Picture 3" descr="C:\Users\Маша\Desktop\ПРОЕКТ\0b05983aeca31f020e344109ff6a8245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8920"/>
            <a:ext cx="338437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908720"/>
            <a:ext cx="5904655" cy="648072"/>
          </a:xfrm>
        </p:spPr>
        <p:txBody>
          <a:bodyPr/>
          <a:lstStyle/>
          <a:p>
            <a:pPr algn="ctr"/>
            <a:r>
              <a:rPr lang="ru-RU" sz="4000" dirty="0" smtClean="0"/>
              <a:t>Как ты догадался?</a:t>
            </a:r>
            <a:endParaRPr lang="ru-RU" sz="4000" dirty="0"/>
          </a:p>
        </p:txBody>
      </p:sp>
      <p:pic>
        <p:nvPicPr>
          <p:cNvPr id="5" name="Picture 2" descr="C:\Users\Маша\Desktop\ПРОЕКТ\морков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1" y="1700808"/>
            <a:ext cx="28575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53975" y="28025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М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57212" y="28025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80391" y="28025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860448" y="28025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 smtClean="0">
                <a:solidFill>
                  <a:srgbClr val="0070C0"/>
                </a:solidFill>
              </a:rPr>
              <a:t>Р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63686" y="28025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К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377703" y="2802561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76256" y="2780928"/>
            <a:ext cx="503237" cy="50405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851920" y="400506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364446" y="400506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67683" y="400506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 smtClean="0">
                <a:solidFill>
                  <a:srgbClr val="0070C0"/>
                </a:solidFill>
              </a:rPr>
              <a:t>3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370920" y="400506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870867" y="400506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374104" y="4005063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80940" y="4005064"/>
            <a:ext cx="503237" cy="504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12291" name="Picture 3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аша\Desktop\ПРОЕКТ\картинки\0b060378ddaba4d46f49ec520bbeb5b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2376264" cy="9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Маша\Desktop\ПРОЕКТ\4a52e0231388d7fd00a78caff6aa57fb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3136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2"/>
          <p:cNvSpPr txBox="1">
            <a:spLocks/>
          </p:cNvSpPr>
          <p:nvPr/>
        </p:nvSpPr>
        <p:spPr bwMode="black">
          <a:xfrm>
            <a:off x="2123728" y="1556792"/>
            <a:ext cx="5904655" cy="6480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Все верно!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black">
          <a:xfrm>
            <a:off x="4860032" y="5013176"/>
            <a:ext cx="3096344" cy="6480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Это номер 3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extBox 25"/>
          <p:cNvSpPr txBox="1"/>
          <p:nvPr/>
        </p:nvSpPr>
        <p:spPr>
          <a:xfrm rot="20552679">
            <a:off x="2394052" y="4241040"/>
            <a:ext cx="2904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</a:t>
            </a:r>
          </a:p>
          <a:p>
            <a:r>
              <a:rPr lang="ru-RU" sz="1200" dirty="0" smtClean="0"/>
              <a:t>о</a:t>
            </a:r>
          </a:p>
          <a:p>
            <a:r>
              <a:rPr lang="ru-RU" sz="1200" dirty="0" smtClean="0"/>
              <a:t>р</a:t>
            </a:r>
          </a:p>
          <a:p>
            <a:r>
              <a:rPr lang="ru-RU" sz="1200" dirty="0" smtClean="0"/>
              <a:t>к</a:t>
            </a:r>
          </a:p>
          <a:p>
            <a:r>
              <a:rPr lang="ru-RU" sz="1200" dirty="0" smtClean="0"/>
              <a:t>о</a:t>
            </a:r>
          </a:p>
          <a:p>
            <a:r>
              <a:rPr lang="ru-RU" sz="1200" dirty="0" smtClean="0"/>
              <a:t>в</a:t>
            </a:r>
          </a:p>
          <a:p>
            <a:r>
              <a:rPr lang="ru-RU" sz="1200" dirty="0" err="1" smtClean="0"/>
              <a:t>ь</a:t>
            </a:r>
            <a:endParaRPr lang="ru-RU" sz="1200" dirty="0"/>
          </a:p>
        </p:txBody>
      </p:sp>
      <p:pic>
        <p:nvPicPr>
          <p:cNvPr id="1026" name="Picture 2" descr="C:\Users\Маша\Desktop\ПРОЕКТ\картинки\4c245362bce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60" y="2204864"/>
            <a:ext cx="21431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 descr="gn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" y="78467"/>
            <a:ext cx="2448000" cy="20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2123728" y="548680"/>
            <a:ext cx="6696744" cy="1296144"/>
          </a:xfrm>
        </p:spPr>
        <p:txBody>
          <a:bodyPr/>
          <a:lstStyle/>
          <a:p>
            <a:pPr algn="ctr"/>
            <a:r>
              <a:rPr lang="ru-RU" sz="20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№ 1</a:t>
            </a:r>
            <a:br>
              <a:rPr lang="ru-RU" sz="20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Посмотри на картинки. В какой группе картинок слова содержат звуки  [Л - Л’] ?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7357" name="AutoShape 13"/>
          <p:cNvSpPr>
            <a:spLocks noChangeArrowheads="1"/>
          </p:cNvSpPr>
          <p:nvPr/>
        </p:nvSpPr>
        <p:spPr bwMode="auto">
          <a:xfrm>
            <a:off x="1273175" y="1303338"/>
            <a:ext cx="6553200" cy="8667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C0C0C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11560" y="4221088"/>
            <a:ext cx="3778576" cy="1584176"/>
            <a:chOff x="755577" y="4574218"/>
            <a:chExt cx="4037027" cy="1584000"/>
          </a:xfrm>
        </p:grpSpPr>
        <p:pic>
          <p:nvPicPr>
            <p:cNvPr id="57368" name="Picture 24" descr="C:\Users\Маша\Desktop\ПРОЕКТ\лук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7" y="4574218"/>
              <a:ext cx="2088232" cy="1584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69" name="Picture 25" descr="C:\Users\Маша\Desktop\ПРОЕКТ\лисенок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1" r="4345"/>
            <a:stretch/>
          </p:blipFill>
          <p:spPr bwMode="auto">
            <a:xfrm>
              <a:off x="2847751" y="4574218"/>
              <a:ext cx="1944853" cy="1584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627784" y="2170113"/>
            <a:ext cx="3849590" cy="1834951"/>
            <a:chOff x="755577" y="2289940"/>
            <a:chExt cx="3744412" cy="1908000"/>
          </a:xfrm>
        </p:grpSpPr>
        <p:pic>
          <p:nvPicPr>
            <p:cNvPr id="57370" name="Picture 26" descr="C:\Users\Маша\Desktop\ПРОЕКТ\ракета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7" y="2289940"/>
              <a:ext cx="1872098" cy="1908000"/>
            </a:xfrm>
            <a:prstGeom prst="rect">
              <a:avLst/>
            </a:prstGeom>
            <a:noFill/>
            <a:ln w="38100">
              <a:solidFill>
                <a:schemeClr val="accent5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71" name="Picture 27" descr="C:\Users\Маша\Desktop\ПРОЕКТ\ласточка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675" y="2289940"/>
              <a:ext cx="1872314" cy="1908000"/>
            </a:xfrm>
            <a:prstGeom prst="rect">
              <a:avLst/>
            </a:prstGeom>
            <a:noFill/>
            <a:ln w="38100">
              <a:solidFill>
                <a:schemeClr val="accent5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572000" y="4221088"/>
            <a:ext cx="3852407" cy="1584175"/>
            <a:chOff x="4716016" y="4362646"/>
            <a:chExt cx="3995089" cy="1727513"/>
          </a:xfrm>
        </p:grpSpPr>
        <p:pic>
          <p:nvPicPr>
            <p:cNvPr id="57374" name="Picture 30" descr="C:\Users\Маша\Desktop\ПРОЕКТ\Лимон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362647"/>
              <a:ext cx="2050916" cy="1721593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75" name="Picture 31" descr="C:\Users\Маша\Desktop\ПРОЕКТ\шапка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565" y="4362646"/>
              <a:ext cx="2053540" cy="1727513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2339752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ответ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573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755576" y="908720"/>
            <a:ext cx="7632848" cy="1225302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i="1" u="sng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</a:t>
            </a:r>
            <a:r>
              <a:rPr lang="ru-RU" sz="2400" b="1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№ 7</a:t>
            </a:r>
            <a:endParaRPr lang="ru-RU" sz="2400" b="1" i="1" u="sng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 algn="ctr"/>
            <a:endParaRPr lang="ru-RU" sz="2400" b="1" i="1" dirty="0"/>
          </a:p>
          <a:p>
            <a:r>
              <a:rPr lang="ru-RU" sz="2400" b="1" i="1" dirty="0"/>
              <a:t>Звуки </a:t>
            </a:r>
            <a:r>
              <a:rPr lang="en-US" sz="2400" b="1" i="1" dirty="0" smtClean="0">
                <a:solidFill>
                  <a:schemeClr val="tx2"/>
                </a:solidFill>
              </a:rPr>
              <a:t>[</a:t>
            </a:r>
            <a:r>
              <a:rPr lang="ru-RU" sz="2400" b="1" i="1" dirty="0" smtClean="0">
                <a:solidFill>
                  <a:srgbClr val="00B050"/>
                </a:solidFill>
              </a:rPr>
              <a:t>Л</a:t>
            </a:r>
            <a:r>
              <a:rPr lang="ru-RU" sz="2400" b="1" i="1" kern="0" dirty="0" smtClean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’</a:t>
            </a:r>
            <a:r>
              <a:rPr lang="en-US" sz="2400" b="1" i="1" dirty="0" smtClean="0">
                <a:solidFill>
                  <a:schemeClr val="tx2"/>
                </a:solidFill>
              </a:rPr>
              <a:t>]</a:t>
            </a:r>
            <a:r>
              <a:rPr lang="ru-RU" sz="2400" b="1" i="1" dirty="0" smtClean="0"/>
              <a:t> </a:t>
            </a:r>
            <a:r>
              <a:rPr lang="ru-RU" sz="2400" b="1" i="1" dirty="0"/>
              <a:t>и </a:t>
            </a:r>
            <a:r>
              <a:rPr lang="en-US" sz="2400" b="1" i="1" dirty="0" smtClean="0">
                <a:solidFill>
                  <a:schemeClr val="tx2"/>
                </a:solidFill>
              </a:rPr>
              <a:t>[</a:t>
            </a:r>
            <a:r>
              <a:rPr lang="ru-RU" sz="2400" b="1" i="1" dirty="0" smtClean="0">
                <a:solidFill>
                  <a:srgbClr val="0070C0"/>
                </a:solidFill>
              </a:rPr>
              <a:t>Р</a:t>
            </a:r>
            <a:r>
              <a:rPr lang="en-US" sz="2400" b="1" i="1" dirty="0" smtClean="0">
                <a:solidFill>
                  <a:schemeClr val="tx2"/>
                </a:solidFill>
              </a:rPr>
              <a:t>]</a:t>
            </a:r>
            <a:r>
              <a:rPr lang="ru-RU" sz="2400" b="1" i="1" dirty="0" smtClean="0"/>
              <a:t> </a:t>
            </a:r>
            <a:r>
              <a:rPr lang="ru-RU" sz="2400" b="1" i="1" dirty="0"/>
              <a:t>относятся друг к другу, как …</a:t>
            </a: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95536" y="2708920"/>
            <a:ext cx="4048125" cy="1368152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99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sz="2400" b="1" dirty="0" smtClean="0">
                <a:hlinkClick r:id="" action="ppaction://hlinkshowjump?jump=nextslide"/>
              </a:rPr>
              <a:t>№ 1 </a:t>
            </a:r>
          </a:p>
          <a:p>
            <a:pPr algn="ctr" eaLnBrk="0" hangingPunct="0"/>
            <a:r>
              <a:rPr lang="ru-RU" sz="2400" b="1" dirty="0" smtClean="0">
                <a:hlinkClick r:id="" action="ppaction://hlinkshowjump?jump=nextslide"/>
              </a:rPr>
              <a:t>Парные </a:t>
            </a:r>
            <a:r>
              <a:rPr lang="ru-RU" sz="2400" b="1" dirty="0">
                <a:hlinkClick r:id="" action="ppaction://hlinkshowjump?jump=nextslide"/>
              </a:rPr>
              <a:t>согласные</a:t>
            </a:r>
            <a:endParaRPr lang="ru-RU" sz="2400" b="1" dirty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788024" y="2708920"/>
            <a:ext cx="4048125" cy="1440160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99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sz="2400" b="1" dirty="0" smtClean="0">
                <a:hlinkClick r:id="rId2" action="ppaction://hlinksldjump"/>
              </a:rPr>
              <a:t>№ 2 </a:t>
            </a:r>
          </a:p>
          <a:p>
            <a:pPr algn="ctr" eaLnBrk="0" hangingPunct="0"/>
            <a:r>
              <a:rPr lang="ru-RU" sz="2400" b="1" dirty="0" smtClean="0">
                <a:hlinkClick r:id="rId2" action="ppaction://hlinksldjump"/>
              </a:rPr>
              <a:t>Твёрдые </a:t>
            </a:r>
            <a:r>
              <a:rPr lang="ru-RU" sz="2400" b="1" dirty="0">
                <a:hlinkClick r:id="rId2" action="ppaction://hlinksldjump"/>
              </a:rPr>
              <a:t>– мягкие согласные</a:t>
            </a:r>
            <a:endParaRPr lang="ru-RU" sz="2400" b="1" dirty="0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95536" y="4365104"/>
            <a:ext cx="4032448" cy="1368152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99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sz="2400" b="1" dirty="0" smtClean="0">
                <a:hlinkClick r:id="" action="ppaction://hlinkshowjump?jump=nextslide"/>
              </a:rPr>
              <a:t>№ 3 </a:t>
            </a:r>
          </a:p>
          <a:p>
            <a:pPr algn="ctr" eaLnBrk="0" hangingPunct="0"/>
            <a:r>
              <a:rPr lang="ru-RU" sz="2400" b="1" dirty="0" smtClean="0">
                <a:hlinkClick r:id="" action="ppaction://hlinkshowjump?jump=nextslide"/>
              </a:rPr>
              <a:t>Ударные </a:t>
            </a:r>
            <a:r>
              <a:rPr lang="ru-RU" sz="2400" b="1" dirty="0">
                <a:hlinkClick r:id="" action="ppaction://hlinkshowjump?jump=nextslide"/>
              </a:rPr>
              <a:t>– безударные гласные</a:t>
            </a:r>
            <a:endParaRPr lang="ru-RU" sz="2400" b="1" dirty="0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4788024" y="4365104"/>
            <a:ext cx="4032448" cy="1368152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99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sz="2400" b="1" dirty="0" smtClean="0">
                <a:hlinkClick r:id="" action="ppaction://hlinkshowjump?jump=nextslide"/>
              </a:rPr>
              <a:t>№ 4 </a:t>
            </a:r>
          </a:p>
          <a:p>
            <a:pPr algn="ctr" eaLnBrk="0" hangingPunct="0"/>
            <a:r>
              <a:rPr lang="ru-RU" sz="2400" b="1" dirty="0" smtClean="0">
                <a:hlinkClick r:id="" action="ppaction://hlinkshowjump?jump=nextslide"/>
              </a:rPr>
              <a:t>Гласные-согласные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59492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номер ответа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о">
            <a:hlinkClick r:id="" action="ppaction://hlinkshowjump?jump=previousslide"/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052736"/>
            <a:ext cx="7073439" cy="2232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C:\Users\Маша\Desktop\ПРОЕКТ\0b051d68e11ea98ddaf61eda4c469134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952328" cy="30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black">
          <a:xfrm>
            <a:off x="3275856" y="4005064"/>
            <a:ext cx="5760640" cy="201622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&lt;&lt;&lt;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Нажми на волшебный домик дедушки Гнома чтобы он помог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тебе ответить еще раз!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3275856" y="2708920"/>
            <a:ext cx="5581128" cy="1470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Это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неправильный ответ!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Маша\Desktop\ПРОЕКТ\картинки\0b0565fdd4dcb3899740a70f20c1ce1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2287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/>
          <p:cNvSpPr>
            <a:spLocks noChangeArrowheads="1"/>
          </p:cNvSpPr>
          <p:nvPr/>
        </p:nvSpPr>
        <p:spPr bwMode="auto">
          <a:xfrm>
            <a:off x="1403648" y="980728"/>
            <a:ext cx="6463546" cy="15841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99FF99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 sz="2400" b="1" i="1" dirty="0"/>
          </a:p>
          <a:p>
            <a:pPr eaLnBrk="0" hangingPunct="0"/>
            <a:r>
              <a:rPr lang="ru-RU" sz="2800" b="1" i="1" dirty="0" smtClean="0"/>
              <a:t>Звуки </a:t>
            </a:r>
            <a:r>
              <a:rPr lang="en-US" sz="2800" b="1" i="1" dirty="0" smtClean="0"/>
              <a:t>[</a:t>
            </a:r>
            <a:r>
              <a:rPr lang="ru-RU" sz="2800" b="1" i="1" dirty="0" smtClean="0">
                <a:solidFill>
                  <a:srgbClr val="00B050"/>
                </a:solidFill>
              </a:rPr>
              <a:t>Л</a:t>
            </a:r>
            <a:r>
              <a:rPr lang="ru-RU" sz="2800" b="1" i="1" dirty="0" smtClean="0"/>
              <a:t> </a:t>
            </a:r>
            <a:r>
              <a:rPr lang="ru-RU" sz="2400" b="1" i="1" kern="0" dirty="0">
                <a:solidFill>
                  <a:srgbClr val="CC3300"/>
                </a:solidFill>
                <a:latin typeface="Arial"/>
              </a:rPr>
              <a:t>’ </a:t>
            </a:r>
            <a:r>
              <a:rPr lang="ru-RU" sz="2800" b="1" i="1" dirty="0" smtClean="0"/>
              <a:t>- </a:t>
            </a:r>
            <a:r>
              <a:rPr lang="ru-RU" sz="2800" b="1" i="1" dirty="0" smtClean="0">
                <a:solidFill>
                  <a:srgbClr val="0070C0"/>
                </a:solidFill>
              </a:rPr>
              <a:t>Р</a:t>
            </a:r>
            <a:r>
              <a:rPr lang="en-US" sz="2800" b="1" i="1" dirty="0" smtClean="0"/>
              <a:t>]</a:t>
            </a:r>
            <a:r>
              <a:rPr lang="ru-RU" sz="2800" b="1" i="1" dirty="0" smtClean="0"/>
              <a:t> </a:t>
            </a:r>
            <a:r>
              <a:rPr lang="ru-RU" sz="2800" b="1" dirty="0" smtClean="0"/>
              <a:t>– твердые – мягкие согласные</a:t>
            </a:r>
            <a:endParaRPr lang="ru-RU" sz="2800" b="1" dirty="0"/>
          </a:p>
          <a:p>
            <a:pPr algn="ctr" eaLnBrk="0" hangingPunct="0"/>
            <a:endParaRPr lang="ru-RU" sz="2400" b="1" i="1" dirty="0"/>
          </a:p>
        </p:txBody>
      </p:sp>
      <p:sp>
        <p:nvSpPr>
          <p:cNvPr id="72714" name="Rectangl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11560" y="3068638"/>
            <a:ext cx="8136904" cy="288064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99FF99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sz="4400" b="1" dirty="0" smtClean="0">
                <a:solidFill>
                  <a:srgbClr val="FF0066"/>
                </a:solidFill>
              </a:rPr>
              <a:t>ЭТО ПРАВИЛЬНЫЙ  </a:t>
            </a:r>
            <a:endParaRPr lang="ru-RU" sz="4400" b="1" dirty="0">
              <a:solidFill>
                <a:srgbClr val="FF0066"/>
              </a:solidFill>
            </a:endParaRPr>
          </a:p>
          <a:p>
            <a:pPr algn="ctr" eaLnBrk="0" hangingPunct="0"/>
            <a:r>
              <a:rPr lang="ru-RU" sz="4400" b="1" dirty="0" smtClean="0">
                <a:solidFill>
                  <a:srgbClr val="FF0066"/>
                </a:solidFill>
              </a:rPr>
              <a:t>ОТВЕТ!</a:t>
            </a:r>
            <a:endParaRPr lang="ru-RU" sz="4400" dirty="0">
              <a:solidFill>
                <a:srgbClr val="FF0066"/>
              </a:solidFill>
            </a:endParaRPr>
          </a:p>
        </p:txBody>
      </p:sp>
      <p:pic>
        <p:nvPicPr>
          <p:cNvPr id="20482" name="Picture 2" descr="C:\Users\Маша\Desktop\ПРОЕКТ\zvz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97377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ша\Desktop\ПРОЕКТ\картинки\zvz2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138857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ша\Desktop\ПРОЕКТ\zvz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37112"/>
            <a:ext cx="97377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75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411413" y="2420938"/>
            <a:ext cx="19446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</a:rPr>
              <a:t>правильно</a:t>
            </a:r>
          </a:p>
          <a:p>
            <a:pPr>
              <a:spcBef>
                <a:spcPct val="50000"/>
              </a:spcBef>
            </a:pPr>
            <a:r>
              <a:rPr lang="ru-RU" sz="2000" b="1" dirty="0"/>
              <a:t>                         неправильно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484438" y="2276475"/>
            <a:ext cx="1728787" cy="647700"/>
            <a:chOff x="3198" y="1752"/>
            <a:chExt cx="1179" cy="408"/>
          </a:xfrm>
        </p:grpSpPr>
        <p:sp>
          <p:nvSpPr>
            <p:cNvPr id="12296" name="Rectangle 8"/>
            <p:cNvSpPr>
              <a:spLocks noChangeArrowheads="1"/>
            </p:cNvSpPr>
            <p:nvPr/>
          </p:nvSpPr>
          <p:spPr bwMode="auto">
            <a:xfrm>
              <a:off x="3198" y="1752"/>
              <a:ext cx="1179" cy="40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606" y="1752"/>
              <a:ext cx="58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 smtClean="0"/>
                <a:t>за</a:t>
              </a:r>
              <a:endParaRPr lang="ru-RU" sz="3200" b="1" dirty="0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84438" y="3141663"/>
            <a:ext cx="1728787" cy="647700"/>
            <a:chOff x="3198" y="1752"/>
            <a:chExt cx="1179" cy="408"/>
          </a:xfrm>
        </p:grpSpPr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3198" y="1752"/>
              <a:ext cx="1179" cy="40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3606" y="1752"/>
              <a:ext cx="58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 err="1" smtClean="0"/>
                <a:t>са</a:t>
              </a:r>
              <a:endParaRPr lang="ru-RU" sz="3200" b="1" dirty="0"/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395288" y="2781300"/>
            <a:ext cx="1800225" cy="650875"/>
            <a:chOff x="249" y="1752"/>
            <a:chExt cx="1134" cy="410"/>
          </a:xfrm>
        </p:grpSpPr>
        <p:sp>
          <p:nvSpPr>
            <p:cNvPr id="12307" name="Rectangle 19"/>
            <p:cNvSpPr>
              <a:spLocks noChangeArrowheads="1"/>
            </p:cNvSpPr>
            <p:nvPr/>
          </p:nvSpPr>
          <p:spPr bwMode="auto">
            <a:xfrm>
              <a:off x="249" y="1752"/>
              <a:ext cx="1134" cy="40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99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8" name="Text Box 20"/>
            <p:cNvSpPr txBox="1">
              <a:spLocks noChangeArrowheads="1"/>
            </p:cNvSpPr>
            <p:nvPr/>
          </p:nvSpPr>
          <p:spPr bwMode="auto">
            <a:xfrm>
              <a:off x="249" y="1797"/>
              <a:ext cx="113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 err="1" smtClean="0"/>
                <a:t>Брон</a:t>
              </a:r>
              <a:r>
                <a:rPr lang="ru-RU" sz="3200" b="1" dirty="0" smtClean="0"/>
                <a:t> …</a:t>
              </a:r>
              <a:endParaRPr lang="ru-RU" sz="3200" b="1" dirty="0"/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467544" y="5085184"/>
            <a:ext cx="1873250" cy="652462"/>
            <a:chOff x="249" y="3203"/>
            <a:chExt cx="1180" cy="411"/>
          </a:xfrm>
        </p:grpSpPr>
        <p:sp>
          <p:nvSpPr>
            <p:cNvPr id="12310" name="Rectangle 22"/>
            <p:cNvSpPr>
              <a:spLocks noChangeArrowheads="1"/>
            </p:cNvSpPr>
            <p:nvPr/>
          </p:nvSpPr>
          <p:spPr bwMode="auto">
            <a:xfrm>
              <a:off x="249" y="3203"/>
              <a:ext cx="1089" cy="409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1" name="Text Box 23"/>
            <p:cNvSpPr txBox="1">
              <a:spLocks noChangeArrowheads="1"/>
            </p:cNvSpPr>
            <p:nvPr/>
          </p:nvSpPr>
          <p:spPr bwMode="auto">
            <a:xfrm>
              <a:off x="249" y="3249"/>
              <a:ext cx="11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 err="1"/>
                <a:t>Воло</a:t>
              </a:r>
              <a:r>
                <a:rPr lang="ru-RU" sz="3200" b="1" dirty="0"/>
                <a:t> …</a:t>
              </a:r>
            </a:p>
          </p:txBody>
        </p:sp>
      </p:grp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411413" y="4868863"/>
            <a:ext cx="187325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неправильно</a:t>
            </a:r>
          </a:p>
          <a:p>
            <a:pPr>
              <a:spcBef>
                <a:spcPct val="50000"/>
              </a:spcBef>
            </a:pPr>
            <a:endParaRPr lang="ru-RU" sz="1200" b="1"/>
          </a:p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0000"/>
                </a:solidFill>
              </a:rPr>
              <a:t>правильно</a:t>
            </a:r>
            <a:r>
              <a:rPr lang="ru-RU" sz="2000" b="1"/>
              <a:t> 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484438" y="5589588"/>
            <a:ext cx="1800225" cy="628650"/>
            <a:chOff x="3288" y="3067"/>
            <a:chExt cx="862" cy="363"/>
          </a:xfrm>
        </p:grpSpPr>
        <p:sp>
          <p:nvSpPr>
            <p:cNvPr id="12312" name="Rectangle 24"/>
            <p:cNvSpPr>
              <a:spLocks noChangeArrowheads="1"/>
            </p:cNvSpPr>
            <p:nvPr/>
          </p:nvSpPr>
          <p:spPr bwMode="auto">
            <a:xfrm>
              <a:off x="3288" y="3067"/>
              <a:ext cx="862" cy="36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3" name="Text Box 25"/>
            <p:cNvSpPr txBox="1">
              <a:spLocks noChangeArrowheads="1"/>
            </p:cNvSpPr>
            <p:nvPr/>
          </p:nvSpPr>
          <p:spPr bwMode="auto">
            <a:xfrm>
              <a:off x="3470" y="3067"/>
              <a:ext cx="54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/>
                <a:t>сы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2484438" y="4797425"/>
            <a:ext cx="1800225" cy="644525"/>
            <a:chOff x="3288" y="3566"/>
            <a:chExt cx="862" cy="363"/>
          </a:xfrm>
        </p:grpSpPr>
        <p:sp>
          <p:nvSpPr>
            <p:cNvPr id="12315" name="Rectangle 27"/>
            <p:cNvSpPr>
              <a:spLocks noChangeArrowheads="1"/>
            </p:cNvSpPr>
            <p:nvPr/>
          </p:nvSpPr>
          <p:spPr bwMode="auto">
            <a:xfrm>
              <a:off x="3288" y="3566"/>
              <a:ext cx="862" cy="36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6" name="Text Box 28"/>
            <p:cNvSpPr txBox="1">
              <a:spLocks noChangeArrowheads="1"/>
            </p:cNvSpPr>
            <p:nvPr/>
          </p:nvSpPr>
          <p:spPr bwMode="auto">
            <a:xfrm>
              <a:off x="3470" y="3566"/>
              <a:ext cx="54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/>
                <a:t>зы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6659563" y="2708275"/>
            <a:ext cx="1800225" cy="650875"/>
            <a:chOff x="385" y="2251"/>
            <a:chExt cx="1134" cy="410"/>
          </a:xfrm>
        </p:grpSpPr>
        <p:sp>
          <p:nvSpPr>
            <p:cNvPr id="12327" name="Rectangle 39"/>
            <p:cNvSpPr>
              <a:spLocks noChangeArrowheads="1"/>
            </p:cNvSpPr>
            <p:nvPr/>
          </p:nvSpPr>
          <p:spPr bwMode="auto">
            <a:xfrm>
              <a:off x="385" y="2251"/>
              <a:ext cx="1134" cy="408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FFCC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28" name="Text Box 40"/>
            <p:cNvSpPr txBox="1">
              <a:spLocks noChangeArrowheads="1"/>
            </p:cNvSpPr>
            <p:nvPr/>
          </p:nvSpPr>
          <p:spPr bwMode="auto">
            <a:xfrm>
              <a:off x="385" y="2296"/>
              <a:ext cx="113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/>
                <a:t>… </a:t>
              </a:r>
              <a:r>
                <a:rPr lang="ru-RU" sz="3200" b="1" dirty="0" err="1"/>
                <a:t>рьги</a:t>
              </a:r>
              <a:endParaRPr lang="ru-RU" sz="3200" b="1" dirty="0"/>
            </a:p>
          </p:txBody>
        </p:sp>
      </p:grp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4500563" y="2420938"/>
            <a:ext cx="19431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0000"/>
                </a:solidFill>
              </a:rPr>
              <a:t>правильно</a:t>
            </a:r>
          </a:p>
          <a:p>
            <a:pPr>
              <a:spcBef>
                <a:spcPct val="50000"/>
              </a:spcBef>
            </a:pPr>
            <a:endParaRPr lang="ru-RU" sz="1200" b="1"/>
          </a:p>
          <a:p>
            <a:pPr>
              <a:spcBef>
                <a:spcPct val="50000"/>
              </a:spcBef>
            </a:pPr>
            <a:r>
              <a:rPr lang="ru-RU" sz="2000" b="1"/>
              <a:t>неправильно</a:t>
            </a: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4572000" y="2276475"/>
            <a:ext cx="1728788" cy="647700"/>
            <a:chOff x="3198" y="1752"/>
            <a:chExt cx="1179" cy="408"/>
          </a:xfrm>
        </p:grpSpPr>
        <p:sp>
          <p:nvSpPr>
            <p:cNvPr id="12321" name="Rectangle 33"/>
            <p:cNvSpPr>
              <a:spLocks noChangeArrowheads="1"/>
            </p:cNvSpPr>
            <p:nvPr/>
          </p:nvSpPr>
          <p:spPr bwMode="auto">
            <a:xfrm>
              <a:off x="3198" y="1752"/>
              <a:ext cx="1179" cy="408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22" name="Text Box 34"/>
            <p:cNvSpPr txBox="1">
              <a:spLocks noChangeArrowheads="1"/>
            </p:cNvSpPr>
            <p:nvPr/>
          </p:nvSpPr>
          <p:spPr bwMode="auto">
            <a:xfrm>
              <a:off x="3606" y="1752"/>
              <a:ext cx="58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/>
                <a:t>се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4572000" y="3141663"/>
            <a:ext cx="1728788" cy="647700"/>
            <a:chOff x="3198" y="1752"/>
            <a:chExt cx="1179" cy="408"/>
          </a:xfrm>
        </p:grpSpPr>
        <p:sp>
          <p:nvSpPr>
            <p:cNvPr id="12332" name="Rectangle 44"/>
            <p:cNvSpPr>
              <a:spLocks noChangeArrowheads="1"/>
            </p:cNvSpPr>
            <p:nvPr/>
          </p:nvSpPr>
          <p:spPr bwMode="auto">
            <a:xfrm>
              <a:off x="3198" y="1752"/>
              <a:ext cx="1179" cy="408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33" name="Text Box 45"/>
            <p:cNvSpPr txBox="1">
              <a:spLocks noChangeArrowheads="1"/>
            </p:cNvSpPr>
            <p:nvPr/>
          </p:nvSpPr>
          <p:spPr bwMode="auto">
            <a:xfrm>
              <a:off x="3606" y="1752"/>
              <a:ext cx="58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/>
                <a:t>зе</a:t>
              </a:r>
            </a:p>
          </p:txBody>
        </p:sp>
      </p:grpSp>
      <p:sp>
        <p:nvSpPr>
          <p:cNvPr id="12340" name="Text Box 52"/>
          <p:cNvSpPr txBox="1">
            <a:spLocks noChangeArrowheads="1"/>
          </p:cNvSpPr>
          <p:nvPr/>
        </p:nvSpPr>
        <p:spPr bwMode="auto">
          <a:xfrm>
            <a:off x="4572000" y="4868863"/>
            <a:ext cx="1871663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неправильно</a:t>
            </a:r>
          </a:p>
          <a:p>
            <a:pPr>
              <a:spcBef>
                <a:spcPct val="50000"/>
              </a:spcBef>
            </a:pPr>
            <a:endParaRPr lang="ru-RU" sz="1200" b="1"/>
          </a:p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0000"/>
                </a:solidFill>
              </a:rPr>
              <a:t>правильно</a:t>
            </a:r>
          </a:p>
        </p:txBody>
      </p: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4643438" y="4797425"/>
            <a:ext cx="1728787" cy="647700"/>
            <a:chOff x="3198" y="1752"/>
            <a:chExt cx="1179" cy="408"/>
          </a:xfrm>
        </p:grpSpPr>
        <p:sp>
          <p:nvSpPr>
            <p:cNvPr id="12338" name="Rectangle 50"/>
            <p:cNvSpPr>
              <a:spLocks noChangeArrowheads="1"/>
            </p:cNvSpPr>
            <p:nvPr/>
          </p:nvSpPr>
          <p:spPr bwMode="auto">
            <a:xfrm>
              <a:off x="3198" y="1752"/>
              <a:ext cx="1179" cy="408"/>
            </a:xfrm>
            <a:prstGeom prst="rect">
              <a:avLst/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39" name="Text Box 51"/>
            <p:cNvSpPr txBox="1">
              <a:spLocks noChangeArrowheads="1"/>
            </p:cNvSpPr>
            <p:nvPr/>
          </p:nvSpPr>
          <p:spPr bwMode="auto">
            <a:xfrm>
              <a:off x="3606" y="1752"/>
              <a:ext cx="58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/>
                <a:t>зи</a:t>
              </a: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4643438" y="5589588"/>
            <a:ext cx="1728787" cy="647700"/>
            <a:chOff x="3198" y="1752"/>
            <a:chExt cx="1179" cy="408"/>
          </a:xfrm>
        </p:grpSpPr>
        <p:sp>
          <p:nvSpPr>
            <p:cNvPr id="12335" name="Rectangle 47"/>
            <p:cNvSpPr>
              <a:spLocks noChangeArrowheads="1"/>
            </p:cNvSpPr>
            <p:nvPr/>
          </p:nvSpPr>
          <p:spPr bwMode="auto">
            <a:xfrm>
              <a:off x="3198" y="1752"/>
              <a:ext cx="1179" cy="408"/>
            </a:xfrm>
            <a:prstGeom prst="rect">
              <a:avLst/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36" name="Text Box 48"/>
            <p:cNvSpPr txBox="1">
              <a:spLocks noChangeArrowheads="1"/>
            </p:cNvSpPr>
            <p:nvPr/>
          </p:nvSpPr>
          <p:spPr bwMode="auto">
            <a:xfrm>
              <a:off x="3606" y="1752"/>
              <a:ext cx="58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/>
                <a:t>си</a:t>
              </a: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6732240" y="5085184"/>
            <a:ext cx="1800225" cy="650875"/>
            <a:chOff x="385" y="2251"/>
            <a:chExt cx="1134" cy="410"/>
          </a:xfrm>
        </p:grpSpPr>
        <p:sp>
          <p:nvSpPr>
            <p:cNvPr id="12346" name="Rectangle 58"/>
            <p:cNvSpPr>
              <a:spLocks noChangeArrowheads="1"/>
            </p:cNvSpPr>
            <p:nvPr/>
          </p:nvSpPr>
          <p:spPr bwMode="auto">
            <a:xfrm>
              <a:off x="385" y="2251"/>
              <a:ext cx="1134" cy="408"/>
            </a:xfrm>
            <a:prstGeom prst="rect">
              <a:avLst/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47" name="Text Box 59"/>
            <p:cNvSpPr txBox="1">
              <a:spLocks noChangeArrowheads="1"/>
            </p:cNvSpPr>
            <p:nvPr/>
          </p:nvSpPr>
          <p:spPr bwMode="auto">
            <a:xfrm>
              <a:off x="385" y="2296"/>
              <a:ext cx="113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 dirty="0"/>
                <a:t>… </a:t>
              </a:r>
              <a:r>
                <a:rPr lang="ru-RU" sz="3200" b="1" dirty="0" err="1"/>
                <a:t>лач</a:t>
              </a:r>
              <a:endParaRPr lang="ru-RU" sz="3200" b="1" dirty="0"/>
            </a:p>
          </p:txBody>
        </p:sp>
      </p:grpSp>
      <p:sp>
        <p:nvSpPr>
          <p:cNvPr id="42" name="Заголовок 2"/>
          <p:cNvSpPr>
            <a:spLocks noGrp="1"/>
          </p:cNvSpPr>
          <p:nvPr>
            <p:ph type="title"/>
          </p:nvPr>
        </p:nvSpPr>
        <p:spPr>
          <a:xfrm>
            <a:off x="539552" y="980728"/>
            <a:ext cx="7571184" cy="432048"/>
          </a:xfrm>
        </p:spPr>
        <p:txBody>
          <a:bodyPr/>
          <a:lstStyle/>
          <a:p>
            <a:pPr lvl="0" algn="ctr"/>
            <a:r>
              <a:rPr lang="en-US" sz="2400" i="1" kern="1200" dirty="0" smtClean="0">
                <a:solidFill>
                  <a:srgbClr val="7030A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en-US" sz="2400" i="1" kern="1200" dirty="0" smtClean="0">
                <a:solidFill>
                  <a:srgbClr val="7030A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i="1" u="sng" kern="1200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Вопрос № 8</a:t>
            </a:r>
            <a:r>
              <a:rPr lang="ru-RU" sz="2400" i="1" kern="1200" dirty="0">
                <a:solidFill>
                  <a:srgbClr val="7030A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400" i="1" kern="1200" dirty="0">
                <a:solidFill>
                  <a:srgbClr val="7030A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400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i="1" kern="1200" dirty="0">
                <a:solidFill>
                  <a:srgbClr val="7030A0"/>
                </a:solidFill>
                <a:latin typeface="Arial" charset="0"/>
                <a:ea typeface="+mn-ea"/>
                <a:cs typeface="Arial" charset="0"/>
              </a:rPr>
              <a:t>Прочитай части слов. Какой слог пропущен?</a:t>
            </a:r>
            <a:br>
              <a:rPr lang="ru-RU" sz="2400" i="1" kern="1200" dirty="0">
                <a:solidFill>
                  <a:srgbClr val="7030A0"/>
                </a:solidFill>
                <a:latin typeface="Arial" charset="0"/>
                <a:ea typeface="+mn-ea"/>
                <a:cs typeface="Arial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black">
          <a:xfrm>
            <a:off x="1979712" y="6309320"/>
            <a:ext cx="5256584" cy="54868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Когда завершишь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задание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123728" y="39330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Выбирай ответы щелкнув по ним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571184" cy="936104"/>
          </a:xfrm>
        </p:spPr>
        <p:txBody>
          <a:bodyPr/>
          <a:lstStyle/>
          <a:p>
            <a:pPr lvl="0" algn="ctr"/>
            <a:r>
              <a:rPr lang="ru-RU" sz="2400" i="1" u="sng" kern="1200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Вопрос № </a:t>
            </a:r>
            <a:r>
              <a:rPr lang="ru-RU" sz="2400" i="1" u="sng" kern="1200" dirty="0"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9</a:t>
            </a:r>
            <a: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  <a:t>Прочитай. Найди </a:t>
            </a:r>
            <a:r>
              <a:rPr lang="ru-RU" sz="2400" i="1" kern="1200" dirty="0" smtClean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  <a:t>предложение, которое </a:t>
            </a:r>
            <a: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  <a:t>нужно исправить.</a:t>
            </a:r>
            <a:br>
              <a:rPr lang="ru-RU" sz="2400" i="1" kern="1200" dirty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69635" y="2215500"/>
            <a:ext cx="4321175" cy="1008063"/>
          </a:xfrm>
          <a:prstGeom prst="wedgeRoundRectCallout">
            <a:avLst>
              <a:gd name="adj1" fmla="val -39824"/>
              <a:gd name="adj2" fmla="val 40079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i="1" dirty="0" smtClean="0">
                <a:hlinkClick r:id="" action="ppaction://hlinkshowjump?jump=nextslide"/>
              </a:rPr>
              <a:t>Я упал в лужу</a:t>
            </a:r>
            <a:endParaRPr lang="ru-RU" sz="2400" b="1" i="1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681939" y="3122178"/>
            <a:ext cx="4321175" cy="1008063"/>
          </a:xfrm>
          <a:prstGeom prst="wedgeRoundRectCallout">
            <a:avLst>
              <a:gd name="adj1" fmla="val -39824"/>
              <a:gd name="adj2" fmla="val 40079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i="1" dirty="0" smtClean="0">
                <a:hlinkClick r:id="" action="ppaction://hlinkshowjump?jump=nextslide"/>
              </a:rPr>
              <a:t>В лесу растут грибы</a:t>
            </a:r>
            <a:endParaRPr lang="ru-RU" sz="2400" b="1" i="1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79512" y="4375505"/>
            <a:ext cx="4321175" cy="1008063"/>
          </a:xfrm>
          <a:prstGeom prst="wedgeRoundRectCallout">
            <a:avLst>
              <a:gd name="adj1" fmla="val -39824"/>
              <a:gd name="adj2" fmla="val 40079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ru-RU" sz="2400" b="1" i="1" dirty="0">
                <a:solidFill>
                  <a:srgbClr val="000000"/>
                </a:solidFill>
                <a:hlinkClick r:id="rId2" action="ppaction://hlinksldjump"/>
              </a:rPr>
              <a:t>В пруду жил лак</a:t>
            </a:r>
            <a:endParaRPr lang="ru-RU" sz="2400" b="1" i="1" dirty="0">
              <a:solidFill>
                <a:srgbClr val="000000"/>
              </a:solidFill>
            </a:endParaRPr>
          </a:p>
        </p:txBody>
      </p:sp>
      <p:sp>
        <p:nvSpPr>
          <p:cNvPr id="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644008" y="5085184"/>
            <a:ext cx="4321175" cy="1008063"/>
          </a:xfrm>
          <a:prstGeom prst="wedgeRoundRectCallout">
            <a:avLst>
              <a:gd name="adj1" fmla="val -39824"/>
              <a:gd name="adj2" fmla="val 40079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i="1" dirty="0" smtClean="0">
                <a:hlinkClick r:id="" action="ppaction://hlinkshowjump?jump=nextslide"/>
              </a:rPr>
              <a:t>В вазе стоит роза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56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683567" y="1052736"/>
            <a:ext cx="7920881" cy="1800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99FF99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 sz="2400" b="1" dirty="0">
              <a:solidFill>
                <a:srgbClr val="FF0066"/>
              </a:solidFill>
            </a:endParaRPr>
          </a:p>
          <a:p>
            <a:pPr algn="ctr" eaLnBrk="0" hangingPunct="0"/>
            <a:r>
              <a:rPr lang="ru-RU" sz="2400" b="1" dirty="0" smtClean="0">
                <a:solidFill>
                  <a:srgbClr val="FF0066"/>
                </a:solidFill>
              </a:rPr>
              <a:t>Неверный ответ!</a:t>
            </a:r>
          </a:p>
          <a:p>
            <a:pPr algn="ctr" eaLnBrk="0" hangingPunct="0"/>
            <a:r>
              <a:rPr lang="ru-RU" sz="2400" b="1" dirty="0" smtClean="0">
                <a:solidFill>
                  <a:srgbClr val="FF0066"/>
                </a:solidFill>
              </a:rPr>
              <a:t>В этом предложении нет ошибок.</a:t>
            </a:r>
            <a:endParaRPr lang="ru-RU" sz="2800" b="1" dirty="0">
              <a:solidFill>
                <a:srgbClr val="FF0066"/>
              </a:solidFill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467544" y="3068638"/>
            <a:ext cx="8352606" cy="2736626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57150">
            <a:solidFill>
              <a:srgbClr val="99FF99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sz="4400" b="1" dirty="0" smtClean="0"/>
              <a:t>            </a:t>
            </a:r>
            <a:r>
              <a:rPr lang="ru-RU" sz="3600" b="1" dirty="0" smtClean="0"/>
              <a:t>Попробуй ответить еще раз</a:t>
            </a:r>
          </a:p>
          <a:p>
            <a:pPr algn="ctr" eaLnBrk="0" hangingPunct="0"/>
            <a:r>
              <a:rPr lang="ru-RU" sz="3600" b="1" dirty="0" smtClean="0"/>
              <a:t>           </a:t>
            </a:r>
            <a:r>
              <a:rPr lang="en-US" sz="3600" b="1" dirty="0" smtClean="0"/>
              <a:t>&lt; </a:t>
            </a:r>
            <a:r>
              <a:rPr lang="ru-RU" sz="3600" b="1" dirty="0" smtClean="0"/>
              <a:t>Нажав на гусеницу</a:t>
            </a:r>
            <a:endParaRPr lang="ru-RU" sz="3600" b="1" dirty="0"/>
          </a:p>
        </p:txBody>
      </p:sp>
      <p:pic>
        <p:nvPicPr>
          <p:cNvPr id="5" name="Picture 5" descr="C:\Users\Маша\Desktop\ПРОЕКТ\45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7622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323528" y="1340768"/>
            <a:ext cx="8512175" cy="13681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99FF99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 sz="2400" b="1" dirty="0">
              <a:solidFill>
                <a:srgbClr val="FF0066"/>
              </a:solidFill>
            </a:endParaRPr>
          </a:p>
          <a:p>
            <a:pPr algn="ctr" eaLnBrk="0" hangingPunct="0"/>
            <a:r>
              <a:rPr lang="ru-RU" sz="3200" b="1" dirty="0" smtClean="0">
                <a:solidFill>
                  <a:srgbClr val="FF0066"/>
                </a:solidFill>
              </a:rPr>
              <a:t>Молодец</a:t>
            </a:r>
            <a:r>
              <a:rPr lang="ru-RU" sz="3200" b="1" dirty="0">
                <a:solidFill>
                  <a:srgbClr val="FF0066"/>
                </a:solidFill>
              </a:rPr>
              <a:t>! </a:t>
            </a:r>
          </a:p>
          <a:p>
            <a:pPr eaLnBrk="0" hangingPunct="0"/>
            <a:endParaRPr lang="ru-RU" sz="3200" dirty="0"/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3528" y="3284984"/>
            <a:ext cx="8512175" cy="2295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99FF99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 sz="2400" b="1" dirty="0">
              <a:solidFill>
                <a:srgbClr val="FF0066"/>
              </a:solidFill>
            </a:endParaRPr>
          </a:p>
          <a:p>
            <a:pPr algn="ctr" eaLnBrk="0" hangingPunct="0"/>
            <a:r>
              <a:rPr lang="ru-RU" sz="4000" b="1" dirty="0"/>
              <a:t>Это предложение </a:t>
            </a:r>
          </a:p>
          <a:p>
            <a:pPr algn="ctr" eaLnBrk="0" hangingPunct="0"/>
            <a:r>
              <a:rPr lang="ru-RU" sz="4000" b="1" dirty="0"/>
              <a:t>нужно исправить!</a:t>
            </a:r>
            <a:r>
              <a:rPr lang="ru-RU" sz="3200" b="1" dirty="0"/>
              <a:t> </a:t>
            </a:r>
          </a:p>
          <a:p>
            <a:pPr eaLnBrk="0" hangingPunct="0"/>
            <a:endParaRPr lang="ru-RU" sz="3200" dirty="0"/>
          </a:p>
        </p:txBody>
      </p:sp>
      <p:pic>
        <p:nvPicPr>
          <p:cNvPr id="18434" name="Picture 2" descr="C:\Users\Маша\Desktop\ПРОЕКТ\zvz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C:\Users\Маша\Desktop\ПРОЕКТ\zvz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908720"/>
            <a:ext cx="7848872" cy="1008112"/>
          </a:xfrm>
        </p:spPr>
        <p:txBody>
          <a:bodyPr/>
          <a:lstStyle/>
          <a:p>
            <a:pPr algn="ctr"/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Найди </a:t>
            </a:r>
            <a:r>
              <a:rPr lang="ru-RU" sz="2000" i="1" dirty="0"/>
              <a:t>правильно записанное предложение</a:t>
            </a:r>
            <a:r>
              <a:rPr lang="ru-RU" sz="2000" i="1" dirty="0" smtClean="0"/>
              <a:t>.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>Посади луковицу в горшок</a:t>
            </a:r>
            <a:r>
              <a:rPr lang="ru-RU" sz="2000" i="1" dirty="0"/>
              <a:t/>
            </a:r>
            <a:br>
              <a:rPr lang="ru-RU" sz="2000" i="1" dirty="0"/>
            </a:br>
            <a:endParaRPr lang="ru-RU" sz="2000" dirty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403648" y="1916832"/>
            <a:ext cx="2952750" cy="1871662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>
                <a:hlinkClick r:id="" action="ppaction://hlinkshowjump?jump=nextslide"/>
              </a:rPr>
              <a:t>Посади </a:t>
            </a:r>
            <a:r>
              <a:rPr lang="ru-RU" dirty="0" err="1" smtClean="0">
                <a:hlinkClick r:id="" action="ppaction://hlinkshowjump?jump=nextslide"/>
              </a:rPr>
              <a:t>руковицу</a:t>
            </a:r>
            <a:r>
              <a:rPr lang="ru-RU" dirty="0" smtClean="0">
                <a:hlinkClick r:id="" action="ppaction://hlinkshowjump?jump=nextslide"/>
              </a:rPr>
              <a:t> в горшок</a:t>
            </a:r>
            <a:endParaRPr lang="ru-RU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572000" y="1916832"/>
            <a:ext cx="2952750" cy="1871662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>
                <a:hlinkClick r:id="" action="ppaction://hlinkshowjump?jump=nextslide"/>
              </a:rPr>
              <a:t>Посади луковицу в </a:t>
            </a:r>
            <a:r>
              <a:rPr lang="ru-RU" dirty="0" err="1" smtClean="0">
                <a:hlinkClick r:id="" action="ppaction://hlinkshowjump?jump=nextslide"/>
              </a:rPr>
              <a:t>голшок</a:t>
            </a:r>
            <a:endParaRPr lang="ru-RU" dirty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03648" y="3933056"/>
            <a:ext cx="2952750" cy="1871662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>
                <a:hlinkClick r:id="rId2" action="ppaction://hlinksldjump"/>
              </a:rPr>
              <a:t>Посади луковицу в горшок</a:t>
            </a:r>
            <a:endParaRPr lang="ru-RU" dirty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572000" y="3933056"/>
            <a:ext cx="2952750" cy="1871662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>
                <a:hlinkClick r:id="" action="ppaction://hlinkshowjump?jump=nextslide"/>
              </a:rPr>
              <a:t>Посади </a:t>
            </a:r>
            <a:r>
              <a:rPr lang="ru-RU" dirty="0" err="1" smtClean="0">
                <a:hlinkClick r:id="" action="ppaction://hlinkshowjump?jump=nextslide"/>
              </a:rPr>
              <a:t>гуковицу</a:t>
            </a:r>
            <a:r>
              <a:rPr lang="ru-RU" dirty="0" smtClean="0">
                <a:hlinkClick r:id="" action="ppaction://hlinkshowjump?jump=nextslide"/>
              </a:rPr>
              <a:t> в </a:t>
            </a:r>
            <a:r>
              <a:rPr lang="ru-RU" dirty="0" err="1" smtClean="0">
                <a:hlinkClick r:id="" action="ppaction://hlinkshowjump?jump=nextslide"/>
              </a:rPr>
              <a:t>гохшок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10547" y="548680"/>
            <a:ext cx="219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  <a:cs typeface="Arial" charset="0"/>
              </a:rPr>
              <a:t>Вопрос № 10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39752" y="59492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ответ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899592" y="1268760"/>
            <a:ext cx="7488832" cy="4608512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57150">
            <a:solidFill>
              <a:srgbClr val="99FF99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 sz="4000" b="1" dirty="0" smtClean="0">
              <a:solidFill>
                <a:srgbClr val="FF0066"/>
              </a:solidFill>
            </a:endParaRPr>
          </a:p>
          <a:p>
            <a:pPr algn="ctr" eaLnBrk="0" hangingPunct="0"/>
            <a:endParaRPr lang="en-US" sz="4000" b="1" dirty="0" smtClean="0">
              <a:solidFill>
                <a:srgbClr val="FF0066"/>
              </a:solidFill>
            </a:endParaRPr>
          </a:p>
          <a:p>
            <a:pPr algn="ctr" eaLnBrk="0" hangingPunct="0"/>
            <a:endParaRPr lang="en-US" sz="4000" b="1" dirty="0" smtClean="0">
              <a:solidFill>
                <a:srgbClr val="FF0066"/>
              </a:solidFill>
            </a:endParaRPr>
          </a:p>
          <a:p>
            <a:pPr algn="ctr" eaLnBrk="0" hangingPunct="0"/>
            <a:endParaRPr lang="en-US" sz="4000" b="1" dirty="0" smtClean="0">
              <a:solidFill>
                <a:srgbClr val="FF0066"/>
              </a:solidFill>
            </a:endParaRPr>
          </a:p>
          <a:p>
            <a:pPr algn="ctr" eaLnBrk="0" hangingPunct="0"/>
            <a:endParaRPr lang="ru-RU" sz="4000" b="1" dirty="0" smtClean="0">
              <a:solidFill>
                <a:srgbClr val="FF0066"/>
              </a:solidFill>
            </a:endParaRPr>
          </a:p>
          <a:p>
            <a:pPr algn="ctr" eaLnBrk="0" hangingPunct="0"/>
            <a:endParaRPr lang="ru-RU" sz="4000" b="1" dirty="0" smtClean="0">
              <a:solidFill>
                <a:srgbClr val="FF0066"/>
              </a:solidFill>
            </a:endParaRPr>
          </a:p>
          <a:p>
            <a:pPr algn="ctr" eaLnBrk="0" hangingPunct="0"/>
            <a:r>
              <a:rPr lang="ru-RU" sz="4000" b="1" dirty="0" smtClean="0">
                <a:solidFill>
                  <a:srgbClr val="FF0066"/>
                </a:solidFill>
                <a:latin typeface="Gabriola" pitchFamily="82" charset="0"/>
              </a:rPr>
              <a:t>Звездочка поможет тебе</a:t>
            </a:r>
            <a:r>
              <a:rPr lang="ru-RU" sz="4000" b="1" dirty="0" smtClean="0">
                <a:solidFill>
                  <a:srgbClr val="FF0066"/>
                </a:solidFill>
              </a:rPr>
              <a:t>!</a:t>
            </a:r>
            <a:endParaRPr lang="ru-RU" sz="4000" b="1" dirty="0">
              <a:solidFill>
                <a:srgbClr val="FF0066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899592" y="1340768"/>
            <a:ext cx="76328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4400" b="1" dirty="0" smtClean="0"/>
          </a:p>
          <a:p>
            <a:pPr algn="ctr">
              <a:spcBef>
                <a:spcPct val="50000"/>
              </a:spcBef>
            </a:pPr>
            <a:r>
              <a:rPr lang="ru-RU" sz="4400" b="1" dirty="0" smtClean="0"/>
              <a:t>В </a:t>
            </a:r>
            <a:r>
              <a:rPr lang="ru-RU" sz="4400" b="1" dirty="0"/>
              <a:t>этом предложении допущены ошибки</a:t>
            </a:r>
            <a:r>
              <a:rPr lang="ru-RU" sz="4400" b="1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ru-RU" sz="2400" b="1" i="1" dirty="0" smtClean="0"/>
              <a:t>Найди правильно записанное предложение</a:t>
            </a:r>
            <a:r>
              <a:rPr lang="ru-RU" sz="4400" b="1" i="1" dirty="0" smtClean="0"/>
              <a:t>.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38629" y="1556792"/>
            <a:ext cx="3643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sz="3200" b="1" dirty="0" smtClean="0">
                <a:solidFill>
                  <a:srgbClr val="FF0066"/>
                </a:solidFill>
              </a:rPr>
              <a:t>Неверный ответ!</a:t>
            </a:r>
          </a:p>
        </p:txBody>
      </p:sp>
      <p:pic>
        <p:nvPicPr>
          <p:cNvPr id="6" name="Picture 3" descr="C:\Users\Маша\Desktop\ПРОЕКТ\картинки\zvz20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886000"/>
            <a:ext cx="138857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28703" y="6093296"/>
            <a:ext cx="3289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sz="3200" b="1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Impact" pitchFamily="34" charset="0"/>
              </a:rPr>
              <a:t>Нажми на меня</a:t>
            </a:r>
            <a:r>
              <a:rPr lang="en-US" sz="3200" b="1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Impact" pitchFamily="34" charset="0"/>
              </a:rPr>
              <a:t>  &gt;</a:t>
            </a:r>
            <a:endParaRPr lang="ru-RU" sz="3200" b="1" i="1" u="sng" dirty="0" smtClean="0">
              <a:solidFill>
                <a:schemeClr val="accent4">
                  <a:lumMod val="50000"/>
                  <a:lumOff val="50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0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827584" y="908720"/>
            <a:ext cx="7560840" cy="4896544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 w="57150">
            <a:solidFill>
              <a:srgbClr val="99FF99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 sz="4400" b="1" dirty="0" smtClean="0">
              <a:solidFill>
                <a:srgbClr val="FF0066"/>
              </a:solidFill>
            </a:endParaRPr>
          </a:p>
          <a:p>
            <a:pPr algn="ctr" eaLnBrk="0" hangingPunct="0"/>
            <a:r>
              <a:rPr lang="ru-RU" sz="4400" b="1" dirty="0" smtClean="0">
                <a:solidFill>
                  <a:srgbClr val="FF0066"/>
                </a:solidFill>
              </a:rPr>
              <a:t>ЭТО </a:t>
            </a:r>
            <a:r>
              <a:rPr lang="ru-RU" sz="4400" b="1" dirty="0">
                <a:solidFill>
                  <a:srgbClr val="FF0066"/>
                </a:solidFill>
              </a:rPr>
              <a:t>ПРАВИЛЬНЫЙ  </a:t>
            </a:r>
          </a:p>
          <a:p>
            <a:pPr algn="ctr" eaLnBrk="0" hangingPunct="0"/>
            <a:r>
              <a:rPr lang="ru-RU" sz="4400" b="1" dirty="0" smtClean="0">
                <a:solidFill>
                  <a:srgbClr val="FF0066"/>
                </a:solidFill>
              </a:rPr>
              <a:t>ОТВЕТ </a:t>
            </a:r>
            <a:r>
              <a:rPr lang="ru-RU" sz="4400" b="1" dirty="0">
                <a:solidFill>
                  <a:srgbClr val="FF0066"/>
                </a:solidFill>
              </a:rPr>
              <a:t>!</a:t>
            </a:r>
            <a:endParaRPr lang="ru-RU" sz="4400" dirty="0">
              <a:solidFill>
                <a:srgbClr val="FF0066"/>
              </a:solidFill>
            </a:endParaRPr>
          </a:p>
        </p:txBody>
      </p:sp>
      <p:pic>
        <p:nvPicPr>
          <p:cNvPr id="17411" name="Picture 3" descr="C:\Users\Маша\Desktop\ПРОЕКТ\zvz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4"/>
            <a:ext cx="1441184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Маша\Desktop\ПРОЕКТ\0b06d8dbed9a0f3f848f061109d2d68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62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n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" y="78467"/>
            <a:ext cx="2448000" cy="20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C:\Users\Маша\Desktop\ПРОЕКТ\883323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3744416" cy="4032448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476672"/>
            <a:ext cx="6203032" cy="1296144"/>
          </a:xfrm>
        </p:spPr>
        <p:txBody>
          <a:bodyPr/>
          <a:lstStyle/>
          <a:p>
            <a:pPr algn="ctr"/>
            <a:r>
              <a:rPr lang="ru-RU" sz="2800" dirty="0" smtClean="0"/>
              <a:t>Это неправильный ответ!</a:t>
            </a:r>
            <a:endParaRPr lang="en-US" sz="28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black">
          <a:xfrm>
            <a:off x="2411760" y="5877272"/>
            <a:ext cx="5688632" cy="7920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 попугая Кешу чтобы попробовать 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ответить еще раз!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251520" y="980728"/>
            <a:ext cx="8496300" cy="1657350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i="1" u="sng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</a:t>
            </a:r>
            <a:r>
              <a:rPr lang="ru-RU" sz="2400" b="1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№ 11</a:t>
            </a:r>
            <a:endParaRPr lang="ru-RU" sz="2400" b="1" i="1" u="sng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Прочитай и отгадай загадки.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В названии какой отгадки мы слышим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два звука </a:t>
            </a:r>
            <a:r>
              <a:rPr lang="en-US" sz="2000" b="1" i="1" dirty="0" smtClean="0">
                <a:solidFill>
                  <a:srgbClr val="0070C0"/>
                </a:solidFill>
              </a:rPr>
              <a:t>[</a:t>
            </a:r>
            <a:r>
              <a:rPr lang="ru-RU" sz="2000" b="1" i="1" dirty="0" smtClean="0">
                <a:solidFill>
                  <a:srgbClr val="0070C0"/>
                </a:solidFill>
              </a:rPr>
              <a:t>Р</a:t>
            </a:r>
            <a:r>
              <a:rPr lang="en-US" sz="2000" b="1" i="1" dirty="0" smtClean="0">
                <a:solidFill>
                  <a:srgbClr val="0070C0"/>
                </a:solidFill>
              </a:rPr>
              <a:t>]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467544" y="2924944"/>
            <a:ext cx="3888432" cy="1224409"/>
          </a:xfrm>
          <a:prstGeom prst="wedgeRoundRectCallout">
            <a:avLst>
              <a:gd name="adj1" fmla="val 25116"/>
              <a:gd name="adj2" fmla="val 49894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000" b="1" i="1" dirty="0" smtClean="0">
                <a:hlinkClick r:id="" action="ppaction://hlinkshowjump?jump=nextslide"/>
              </a:rPr>
              <a:t>Едет конь стальной,</a:t>
            </a:r>
          </a:p>
          <a:p>
            <a:pPr algn="ctr"/>
            <a:r>
              <a:rPr lang="ru-RU" sz="2000" b="1" i="1" dirty="0" smtClean="0">
                <a:hlinkClick r:id="" action="ppaction://hlinkshowjump?jump=nextslide"/>
              </a:rPr>
              <a:t>Рычит,</a:t>
            </a:r>
          </a:p>
          <a:p>
            <a:pPr algn="ctr"/>
            <a:r>
              <a:rPr lang="ru-RU" sz="2000" b="1" i="1" dirty="0" smtClean="0">
                <a:hlinkClick r:id="" action="ppaction://hlinkshowjump?jump=nextslide"/>
              </a:rPr>
              <a:t>Сзади плуги волочит…</a:t>
            </a:r>
            <a:endParaRPr lang="ru-RU" sz="2000" b="1" i="1" dirty="0"/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2483768" y="4869160"/>
            <a:ext cx="3888432" cy="1224136"/>
          </a:xfrm>
          <a:prstGeom prst="wedgeRoundRectCallout">
            <a:avLst>
              <a:gd name="adj1" fmla="val -31231"/>
              <a:gd name="adj2" fmla="val -36134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 dirty="0" smtClean="0"/>
          </a:p>
          <a:p>
            <a:r>
              <a:rPr lang="ru-RU" sz="2000" b="1" dirty="0" smtClean="0">
                <a:hlinkClick r:id="rId2" action="ppaction://hlinksldjump"/>
              </a:rPr>
              <a:t>Не </a:t>
            </a:r>
            <a:r>
              <a:rPr lang="ru-RU" sz="2000" b="1" dirty="0">
                <a:hlinkClick r:id="rId2" action="ppaction://hlinksldjump"/>
              </a:rPr>
              <a:t>огонь, а жжется.</a:t>
            </a:r>
            <a:br>
              <a:rPr lang="ru-RU" sz="2000" b="1" dirty="0">
                <a:hlinkClick r:id="rId2" action="ppaction://hlinksldjump"/>
              </a:rPr>
            </a:br>
            <a:endParaRPr lang="ru-RU" sz="2000" b="1" i="1" dirty="0"/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4499992" y="2924944"/>
            <a:ext cx="4032448" cy="1224136"/>
          </a:xfrm>
          <a:prstGeom prst="wedgeRoundRectCallout">
            <a:avLst>
              <a:gd name="adj1" fmla="val 22912"/>
              <a:gd name="adj2" fmla="val -46250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 dirty="0" smtClean="0"/>
          </a:p>
          <a:p>
            <a:r>
              <a:rPr lang="ru-RU" b="1" dirty="0" smtClean="0">
                <a:hlinkClick r:id="rId3" action="ppaction://hlinksldjump"/>
              </a:rPr>
              <a:t>Сам </a:t>
            </a:r>
            <a:r>
              <a:rPr lang="ru-RU" b="1" dirty="0">
                <a:hlinkClick r:id="rId3" action="ppaction://hlinksldjump"/>
              </a:rPr>
              <a:t>мал, незаметно хожу,</a:t>
            </a:r>
            <a:br>
              <a:rPr lang="ru-RU" b="1" dirty="0">
                <a:hlinkClick r:id="rId3" action="ppaction://hlinksldjump"/>
              </a:rPr>
            </a:br>
            <a:r>
              <a:rPr lang="ru-RU" b="1" dirty="0">
                <a:hlinkClick r:id="rId3" action="ppaction://hlinksldjump"/>
              </a:rPr>
              <a:t>Но больше себя ношу.</a:t>
            </a:r>
            <a:r>
              <a:rPr lang="ru-RU" b="1" dirty="0"/>
              <a:t/>
            </a:r>
            <a:br>
              <a:rPr lang="ru-RU" b="1" dirty="0"/>
            </a:b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1490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ответ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1979712" y="6309320"/>
            <a:ext cx="5256584" cy="54868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Когда завершишь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задание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 action="ppaction://hlinksldjump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37079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4338" name="Picture 2" descr="C:\Users\Маша\Desktop\ПРОЕКТ\тракт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679026" cy="4212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AutoShape 5"/>
          <p:cNvSpPr txBox="1">
            <a:spLocks noChangeArrowheads="1"/>
          </p:cNvSpPr>
          <p:nvPr/>
        </p:nvSpPr>
        <p:spPr bwMode="auto">
          <a:xfrm>
            <a:off x="827584" y="908720"/>
            <a:ext cx="7488832" cy="1008112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kern="0" noProof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Абсолютно верно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 rot="18028774">
            <a:off x="1002807" y="3251035"/>
            <a:ext cx="257372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4000" b="1" dirty="0" smtClean="0">
                <a:solidFill>
                  <a:srgbClr val="00B0F0"/>
                </a:solidFill>
              </a:rPr>
              <a:t>Т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4000" b="1" dirty="0" smtClean="0">
                <a:solidFill>
                  <a:srgbClr val="00B0F0"/>
                </a:solidFill>
              </a:rPr>
              <a:t>акто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3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29000"/>
            <a:ext cx="1441184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black">
          <a:xfrm>
            <a:off x="1907704" y="6021288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Звездочка поможет тебе. Нажми на неё </a:t>
            </a:r>
            <a:r>
              <a:rPr lang="en-US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&gt;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 descr="C:\Users\Маша\Desktop\ПРОЕКТ\картинки\zvz20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3256"/>
            <a:ext cx="138857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lang="en-US" b="1" kern="10">
                <a:solidFill>
                  <a:srgbClr val="FFFFFF"/>
                </a:solidFill>
                <a:latin typeface="Arial"/>
                <a:cs typeface="Arial"/>
              </a:rPr>
              <a:t>Text </a:t>
            </a:r>
            <a:r>
              <a:rPr lang="en-US" b="1" kern="10" smtClean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362" name="Picture 2" descr="C:\Users\Маша\Desktop\ПРОЕКТ\мураве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/>
          <p:cNvSpPr txBox="1">
            <a:spLocks noChangeArrowheads="1"/>
          </p:cNvSpPr>
          <p:nvPr/>
        </p:nvSpPr>
        <p:spPr bwMode="auto">
          <a:xfrm>
            <a:off x="755576" y="980728"/>
            <a:ext cx="7488832" cy="1296144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z="3600" b="1" i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ru-RU" sz="2800" b="1" i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 моем имени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только один звук  </a:t>
            </a:r>
            <a:r>
              <a:rPr lang="en-US" sz="2800" b="1" i="1" dirty="0" smtClean="0">
                <a:solidFill>
                  <a:srgbClr val="0070C0"/>
                </a:solidFill>
              </a:rPr>
              <a:t>[</a:t>
            </a:r>
            <a:r>
              <a:rPr lang="ru-RU" sz="2800" b="1" i="1" dirty="0" smtClean="0">
                <a:solidFill>
                  <a:srgbClr val="0070C0"/>
                </a:solidFill>
              </a:rPr>
              <a:t>Р</a:t>
            </a:r>
            <a:r>
              <a:rPr lang="en-US" sz="2800" b="1" i="1" dirty="0" smtClean="0">
                <a:solidFill>
                  <a:srgbClr val="0070C0"/>
                </a:solidFill>
              </a:rPr>
              <a:t>]</a:t>
            </a:r>
            <a:r>
              <a:rPr lang="ru-RU" sz="2800" b="1" i="1" dirty="0" smtClean="0">
                <a:solidFill>
                  <a:srgbClr val="0070C0"/>
                </a:solidFill>
              </a:rPr>
              <a:t>.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lvl="0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Попробуй</a:t>
            </a:r>
            <a:r>
              <a:rPr lang="ru-RU" sz="2800" b="1" i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еще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раз!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 rot="18500948">
            <a:off x="4793199" y="3943838"/>
            <a:ext cx="257372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4000" b="1" dirty="0" smtClean="0">
                <a:solidFill>
                  <a:srgbClr val="00B0F0"/>
                </a:solidFill>
              </a:rPr>
              <a:t>Му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4000" b="1" dirty="0" smtClean="0">
                <a:solidFill>
                  <a:srgbClr val="00B0F0"/>
                </a:solidFill>
              </a:rPr>
              <a:t>авей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black">
          <a:xfrm>
            <a:off x="1907704" y="6021288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Звездочка поможет тебе. Нажми на неё </a:t>
            </a:r>
            <a:r>
              <a:rPr lang="en-US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&gt;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 descr="C:\Users\Маша\Desktop\ПРОЕКТ\картинки\zvz20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3256"/>
            <a:ext cx="138857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d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386" name="Picture 2" descr="C:\Users\Маша\Desktop\ПРОЕКТ\крапи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488370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0219908">
            <a:off x="1943696" y="2967605"/>
            <a:ext cx="257372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4000" b="1" dirty="0" smtClean="0">
                <a:solidFill>
                  <a:srgbClr val="00B0F0"/>
                </a:solidFill>
              </a:rPr>
              <a:t>К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4000" b="1" dirty="0" smtClean="0">
                <a:solidFill>
                  <a:srgbClr val="00B0F0"/>
                </a:solidFill>
              </a:rPr>
              <a:t>апива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AutoShape 5"/>
          <p:cNvSpPr txBox="1">
            <a:spLocks noChangeArrowheads="1"/>
          </p:cNvSpPr>
          <p:nvPr/>
        </p:nvSpPr>
        <p:spPr bwMode="auto">
          <a:xfrm>
            <a:off x="755576" y="980728"/>
            <a:ext cx="7488832" cy="1296144"/>
          </a:xfrm>
          <a:prstGeom prst="wedgeRoundRectCallout">
            <a:avLst>
              <a:gd name="adj1" fmla="val -44824"/>
              <a:gd name="adj2" fmla="val 30843"/>
              <a:gd name="adj3" fmla="val 1666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1587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z="3600" b="1" i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ru-RU" sz="2800" b="1" i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 моем имени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только один звук  </a:t>
            </a:r>
            <a:r>
              <a:rPr lang="en-US" sz="2800" b="1" i="1" dirty="0" smtClean="0">
                <a:solidFill>
                  <a:srgbClr val="0070C0"/>
                </a:solidFill>
              </a:rPr>
              <a:t>[</a:t>
            </a:r>
            <a:r>
              <a:rPr lang="ru-RU" sz="2800" b="1" i="1" dirty="0" smtClean="0">
                <a:solidFill>
                  <a:srgbClr val="0070C0"/>
                </a:solidFill>
              </a:rPr>
              <a:t>Р</a:t>
            </a:r>
            <a:r>
              <a:rPr lang="en-US" sz="2800" b="1" i="1" dirty="0" smtClean="0">
                <a:solidFill>
                  <a:srgbClr val="0070C0"/>
                </a:solidFill>
              </a:rPr>
              <a:t>]</a:t>
            </a:r>
            <a:r>
              <a:rPr lang="ru-RU" sz="2800" b="1" i="1" dirty="0" smtClean="0">
                <a:solidFill>
                  <a:srgbClr val="0070C0"/>
                </a:solidFill>
              </a:rPr>
              <a:t>.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lvl="0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Попробуй</a:t>
            </a:r>
            <a:r>
              <a:rPr lang="ru-RU" sz="2800" b="1" i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еще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раз!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1907704" y="6021288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Звездочка поможет тебе. Нажми на неё </a:t>
            </a:r>
            <a:r>
              <a:rPr lang="en-US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&gt;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C:\Users\Маша\Desktop\ПРОЕКТ\картинки\zvz20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3256"/>
            <a:ext cx="138857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dir="u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552" y="1124744"/>
            <a:ext cx="5112568" cy="3456383"/>
          </a:xfrm>
        </p:spPr>
        <p:txBody>
          <a:bodyPr/>
          <a:lstStyle/>
          <a:p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Все задания выполнены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! </a:t>
            </a:r>
            <a:endParaRPr lang="en-US" sz="2800" dirty="0"/>
          </a:p>
        </p:txBody>
      </p:sp>
      <p:pic>
        <p:nvPicPr>
          <p:cNvPr id="13314" name="Picture 2" descr="C:\Users\Маша\Desktop\ПРОЕКТ\0b0577b713c1220833bd6070be5ed54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2857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Маша\Desktop\ПРОЕКТ\0b06283106b78bf3a0cb41258f6ca44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08920"/>
            <a:ext cx="22669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endshow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завершить тест.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-0.14385 C 0.01598 -0.15102 0.01789 -0.1561 0.02101 -0.16235 C 0.02257 -0.16905 0.02414 -0.17576 0.02605 -0.18247 C 0.03004 -0.21091 0.02778 -0.21901 0.01719 -0.2382 C 0.01615 -0.24028 0.0158 -0.24306 0.01459 -0.24491 C 0.01216 -0.24861 0.00851 -0.25023 0.00573 -0.25347 C -0.00052 -0.26064 -0.00955 -0.2722 -0.01823 -0.27521 C -0.02448 -0.27752 -0.03107 -0.27821 -0.03732 -0.28029 C -0.05573 -0.27937 -0.06875 -0.27937 -0.08541 -0.27521 C -0.09184 -0.27359 -0.09809 -0.27127 -0.10434 -0.2685 C -0.10694 -0.26734 -0.11198 -0.26526 -0.11198 -0.26526 C -0.11458 -0.26318 -0.11736 -0.26249 -0.11961 -0.26017 C -0.12257 -0.25717 -0.1243 -0.25254 -0.12708 -0.25 C -0.12968 -0.24768 -0.13472 -0.24329 -0.13472 -0.24329 C -0.1401 -0.23265 -0.14479 -0.22155 -0.15 -0.21114 C -0.15694 -0.18362 -0.14705 -0.14708 -0.15902 -0.12349 C -0.16232 -0.10916 -0.17152 -0.10014 -0.17916 -0.08996 C -0.18298 -0.09065 -0.1868 -0.09065 -0.19062 -0.09158 C -0.19323 -0.09227 -0.19809 -0.09482 -0.19809 -0.09482 C -0.20052 -0.09805 -0.20364 -0.10014 -0.20573 -0.10337 C -0.20955 -0.10823 -0.21545 -0.12465 -0.21718 -0.12696 C -0.22361 -0.13575 -0.22083 -0.13113 -0.22586 -0.14038 C -0.22864 -0.15217 -0.23402 -0.16096 -0.23993 -0.17067 C -0.24166 -0.18247 -0.24392 -0.182 -0.24861 -0.19102 C -0.25208 -0.19773 -0.25191 -0.20213 -0.25625 -0.20791 C -0.25746 -0.21623 -0.25902 -0.22271 -0.26284 -0.22988 C -0.26545 -0.24075 -0.26163 -0.22803 -0.2677 -0.23982 C -0.27465 -0.25324 -0.27934 -0.2685 -0.28784 -0.28029 C -0.2901 -0.28862 -0.29323 -0.28908 -0.29809 -0.29394 C -0.31684 -0.31198 -0.33055 -0.321 -0.35382 -0.32585 C -0.39826 -0.32423 -0.39548 -0.33117 -0.42343 -0.30897 C -0.42743 -0.30203 -0.4368 -0.28376 -0.44236 -0.27867 C -0.44514 -0.27127 -0.44774 -0.26341 -0.45121 -0.2567 C -0.45382 -0.2426 -0.45468 -0.22756 -0.45625 -0.21299 C -0.45503 -0.18432 -0.45104 -0.15633 -0.43854 -0.13205 C -0.43628 -0.11979 -0.43836 -0.12719 -0.42968 -0.1117 C -0.42448 -0.10245 -0.42448 -0.08996 -0.41701 -0.08302 C -0.41059 -0.06637 -0.39913 -0.04856 -0.38784 -0.03746 C -0.38246 -0.02266 -0.38923 -0.03769 -0.38038 -0.02752 C -0.37656 -0.02312 -0.37395 -0.01526 -0.37014 -0.01064 C -0.36163 -0.00023 -0.35139 0.0074 -0.34236 0.01642 C -0.33559 0.02336 -0.33055 0.03284 -0.32205 0.03654 C -0.3177 0.04094 -0.31458 0.04602 -0.30937 0.04834 C -0.30191 0.05551 -0.29427 0.06175 -0.28663 0.06869 C -0.27777 0.07678 -0.26927 0.0895 -0.25902 0.0939 C -0.25295 0.09922 -0.246 0.10107 -0.23993 0.10569 C -0.23229 0.11124 -0.22534 0.11818 -0.21718 0.12096 C -0.20955 0.1309 -0.19444 0.13668 -0.1842 0.14108 C -0.17986 0.14293 -0.17586 0.14593 -0.17152 0.14801 C -0.16892 0.14894 -0.16389 0.15125 -0.16389 0.15125 C -0.1552 0.15911 -0.16614 0.1501 -0.15139 0.15634 C -0.14982 0.15703 -0.14878 0.15911 -0.14757 0.15981 C -0.13941 0.1642 -0.1302 0.16628 -0.12222 0.17137 C -0.10416 0.1834 -0.0868 0.19658 -0.06892 0.20861 C -0.0592 0.21485 -0.05052 0.22711 -0.03975 0.23034 C -0.03437 0.23543 -0.0283 0.2396 -0.02343 0.24561 C -0.0184 0.25232 -0.01232 0.26087 -0.00573 0.26434 C -0.00486 0.26642 -0.00434 0.2692 -0.00312 0.27082 C -0.00208 0.27244 -0.00017 0.27244 0.0007 0.27429 C 0.00243 0.27729 0.0033 0.28076 0.00452 0.28446 C 0.00643 0.29556 0.01042 0.31291 0.00452 0.32331 C -0.00086 0.33233 -0.00277 0.33326 -0.00937 0.33835 C -0.01857 0.35454 -0.03559 0.36124 -0.05 0.36355 C -0.06458 0.37003 -0.08038 0.36957 -0.09548 0.37026 C -0.1151 0.36911 -0.13211 0.36587 -0.15139 0.36194 C -0.15746 0.35754 -0.16406 0.35916 -0.17014 0.355 C -0.175 0.35176 -0.18073 0.34898 -0.18559 0.34505 C -0.19045 0.34089 -0.19427 0.33673 -0.1993 0.33349 C -0.20798 0.32193 -0.21875 0.31291 -0.22708 0.30134 C -0.23229 0.28192 -0.23784 0.26966 -0.23993 0.24908 C -0.23906 0.22849 -0.23941 0.2093 -0.23472 0.1901 C -0.2335 0.17114 -0.23194 0.14871 -0.22708 0.13113 C -0.22482 0.11263 -0.22361 0.0939 -0.22205 0.0754 C -0.22309 0.05204 -0.22205 0.02244 -0.22864 -0.00046 C -0.23802 -0.03376 -0.25538 -0.05689 -0.27534 -0.08002 C -0.28455 -0.09019 -0.29548 -0.10291 -0.30694 -0.10846 C -0.32239 -0.12419 -0.34375 -0.12488 -0.36267 -0.12696 C -0.39878 -0.12604 -0.41961 -0.12396 -0.45121 -0.12026 C -0.4618 -0.11771 -0.47118 -0.1117 -0.48159 -0.10846 C -0.48611 -0.10384 -0.4901 -0.1006 -0.49548 -0.09829 C -0.5 -0.09412 -0.50416 -0.09065 -0.50937 -0.08811 C -0.51458 -0.0814 -0.52066 -0.07793 -0.52586 -0.07123 C -0.52934 -0.06683 -0.53211 -0.06175 -0.53593 -0.05781 C -0.53767 -0.0562 -0.53958 -0.05458 -0.54114 -0.05273 C -0.54566 -0.04764 -0.55503 -0.03746 -0.55503 -0.03746 C -0.55764 -0.02706 -0.55399 -0.03723 -0.56007 -0.03076 C -0.56128 -0.02937 -0.56163 -0.02729 -0.56267 -0.02567 C -0.56684 -0.01942 -0.57135 -0.01364 -0.57534 -0.00717 C -0.58333 0.00602 -0.58906 0.02128 -0.59809 0.0333 C -0.59965 0.03978 -0.60295 0.04279 -0.60573 0.04834 C -0.60972 0.05597 -0.61198 0.0636 -0.61701 0.07031 C -0.61961 0.08442 -0.62743 0.09806 -0.62847 0.11263 C -0.62882 0.11772 -0.62847 0.12257 -0.62847 0.12766 " pathEditMode="relative" ptsTypes="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509120"/>
            <a:ext cx="8229600" cy="1296144"/>
          </a:xfrm>
        </p:spPr>
        <p:txBody>
          <a:bodyPr/>
          <a:lstStyle/>
          <a:p>
            <a:pPr algn="ctr"/>
            <a:r>
              <a:rPr lang="ru-RU" dirty="0" smtClean="0"/>
              <a:t>Отлично!</a:t>
            </a:r>
            <a:br>
              <a:rPr lang="ru-RU" dirty="0" smtClean="0"/>
            </a:br>
            <a:r>
              <a:rPr lang="ru-RU" dirty="0" smtClean="0"/>
              <a:t>Ответ правильный!</a:t>
            </a:r>
            <a:endParaRPr lang="en-US" dirty="0"/>
          </a:p>
        </p:txBody>
      </p:sp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9417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998662" y="1336953"/>
            <a:ext cx="4992736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8662" y="3717032"/>
            <a:ext cx="499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dirty="0" smtClean="0">
                <a:solidFill>
                  <a:srgbClr val="0070C0"/>
                </a:solidFill>
                <a:cs typeface="Times New Roman" pitchFamily="18" charset="0"/>
              </a:rPr>
              <a:t>      </a:t>
            </a:r>
            <a:r>
              <a:rPr lang="en-US" sz="4000" dirty="0" smtClean="0">
                <a:solidFill>
                  <a:srgbClr val="0070C0"/>
                </a:solidFill>
                <a:cs typeface="Times New Roman" pitchFamily="18" charset="0"/>
              </a:rPr>
              <a:t>[</a:t>
            </a:r>
            <a:r>
              <a:rPr lang="ru-RU" sz="4000" dirty="0" smtClean="0">
                <a:solidFill>
                  <a:srgbClr val="0070C0"/>
                </a:solidFill>
                <a:cs typeface="Times New Roman" pitchFamily="18" charset="0"/>
              </a:rPr>
              <a:t>л</a:t>
            </a:r>
            <a:r>
              <a:rPr lang="en-US" sz="4000" dirty="0" smtClean="0">
                <a:solidFill>
                  <a:srgbClr val="0070C0"/>
                </a:solidFill>
                <a:cs typeface="Times New Roman" pitchFamily="18" charset="0"/>
              </a:rPr>
              <a:t>]</a:t>
            </a:r>
            <a:r>
              <a:rPr lang="ru-RU" sz="4000" dirty="0" smtClean="0">
                <a:solidFill>
                  <a:srgbClr val="0070C0"/>
                </a:solidFill>
                <a:cs typeface="Times New Roman" pitchFamily="18" charset="0"/>
              </a:rPr>
              <a:t> 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4000" dirty="0" smtClean="0">
                <a:solidFill>
                  <a:srgbClr val="00B050"/>
                </a:solidFill>
                <a:cs typeface="Times New Roman" pitchFamily="18" charset="0"/>
              </a:rPr>
              <a:t>[</a:t>
            </a:r>
            <a:r>
              <a:rPr lang="ru-RU" sz="4000" dirty="0" smtClean="0">
                <a:solidFill>
                  <a:srgbClr val="00B050"/>
                </a:solidFill>
                <a:cs typeface="Times New Roman" pitchFamily="18" charset="0"/>
              </a:rPr>
              <a:t>ль</a:t>
            </a:r>
            <a:r>
              <a:rPr lang="en-US" sz="4000" dirty="0" smtClean="0">
                <a:solidFill>
                  <a:srgbClr val="00B050"/>
                </a:solidFill>
                <a:cs typeface="Times New Roman" pitchFamily="18" charset="0"/>
              </a:rPr>
              <a:t>]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4099" name="Picture 3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Маша\Desktop\ПРОЕКТ\zvz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69269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</a:rPr>
              <a:t>Л</a:t>
            </a:r>
            <a:r>
              <a:rPr lang="ru-RU" sz="2800" b="1" dirty="0" smtClean="0">
                <a:solidFill>
                  <a:srgbClr val="00B0F0"/>
                </a:solidFill>
              </a:rPr>
              <a:t>ук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69269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</a:rPr>
              <a:t>Л</a:t>
            </a:r>
            <a:r>
              <a:rPr lang="ru-RU" sz="2800" b="1" dirty="0" smtClean="0">
                <a:solidFill>
                  <a:srgbClr val="00B0F0"/>
                </a:solidFill>
              </a:rPr>
              <a:t>иса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r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25438"/>
            <a:ext cx="8640960" cy="927100"/>
          </a:xfrm>
        </p:spPr>
        <p:txBody>
          <a:bodyPr/>
          <a:lstStyle/>
          <a:p>
            <a:pPr algn="ctr"/>
            <a:r>
              <a:rPr lang="ru-RU" sz="20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№ 2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Посмотри на картинки.</a:t>
            </a:r>
            <a:br>
              <a:rPr lang="ru-RU" sz="2000" dirty="0" smtClean="0"/>
            </a:br>
            <a:r>
              <a:rPr lang="ru-RU" sz="2000" dirty="0" smtClean="0"/>
              <a:t>В какой группе картинок слова содержат звук [</a:t>
            </a:r>
            <a:r>
              <a:rPr lang="ru-RU" sz="2000" dirty="0" smtClean="0">
                <a:solidFill>
                  <a:srgbClr val="0070C0"/>
                </a:solidFill>
              </a:rPr>
              <a:t>Р</a:t>
            </a:r>
            <a:r>
              <a:rPr lang="ru-RU" sz="2000" dirty="0" smtClean="0"/>
              <a:t>] ?</a:t>
            </a:r>
            <a:endParaRPr lang="en-US" sz="20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267744" y="3861048"/>
            <a:ext cx="4608512" cy="1778963"/>
            <a:chOff x="1187623" y="4077073"/>
            <a:chExt cx="4424846" cy="1576234"/>
          </a:xfrm>
        </p:grpSpPr>
        <p:pic>
          <p:nvPicPr>
            <p:cNvPr id="60428" name="Picture 12" descr="C:\Users\Маша\Desktop\ПРОЕКТ\рак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3" y="4077075"/>
              <a:ext cx="2232000" cy="1576232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9" name="Picture 13" descr="C:\Users\Маша\Desktop\ПРОЕКТ\рыба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643" y="4077073"/>
              <a:ext cx="2232826" cy="1576233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2339752" y="1700808"/>
            <a:ext cx="4536504" cy="1778963"/>
            <a:chOff x="395536" y="2564904"/>
            <a:chExt cx="4536504" cy="1778963"/>
          </a:xfrm>
        </p:grpSpPr>
        <p:pic>
          <p:nvPicPr>
            <p:cNvPr id="60430" name="Picture 14" descr="C:\Users\Маша\Desktop\ПРОЕКТ\лошадь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564904"/>
              <a:ext cx="2268000" cy="1778963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32" name="Picture 16" descr="C:\Users\Маша\Desktop\ПРОЕКТ\шмель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536" y="2564904"/>
              <a:ext cx="2268504" cy="1778963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2339752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ответ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n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" y="78467"/>
            <a:ext cx="2448000" cy="20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764704"/>
            <a:ext cx="6203032" cy="1296144"/>
          </a:xfrm>
        </p:spPr>
        <p:txBody>
          <a:bodyPr/>
          <a:lstStyle/>
          <a:p>
            <a:pPr algn="ctr"/>
            <a:r>
              <a:rPr lang="ru-RU" sz="2800" dirty="0" smtClean="0"/>
              <a:t>Это неправильный ответ!</a:t>
            </a:r>
            <a:endParaRPr lang="en-US" sz="2800" dirty="0"/>
          </a:p>
        </p:txBody>
      </p:sp>
      <p:pic>
        <p:nvPicPr>
          <p:cNvPr id="5124" name="Picture 4" descr="http://stat16.privet.ru/lr/0b06beea733072b898ca886ce9a1558c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87048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black">
          <a:xfrm>
            <a:off x="1475656" y="5805264"/>
            <a:ext cx="6984776" cy="7920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ОСТОРОЖНО - Дикие пчёлы!!!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Скорее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 Мишку чтобы 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ответить еще раз!</a:t>
            </a:r>
          </a:p>
        </p:txBody>
      </p:sp>
    </p:spTree>
    <p:extLst>
      <p:ext uri="{BB962C8B-B14F-4D97-AF65-F5344CB8AC3E}">
        <p14:creationId xmlns:p14="http://schemas.microsoft.com/office/powerpoint/2010/main" val="39751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509120"/>
            <a:ext cx="8229600" cy="1296144"/>
          </a:xfrm>
        </p:spPr>
        <p:txBody>
          <a:bodyPr/>
          <a:lstStyle/>
          <a:p>
            <a:pPr algn="ctr"/>
            <a:r>
              <a:rPr lang="ru-RU" dirty="0" smtClean="0"/>
              <a:t>Это правильный ответ!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Здорово!</a:t>
            </a:r>
            <a:endParaRPr lang="en-US" dirty="0"/>
          </a:p>
        </p:txBody>
      </p:sp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44" y="3717032"/>
            <a:ext cx="4516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cs typeface="Times New Roman" pitchFamily="18" charset="0"/>
              </a:rPr>
              <a:t>[</a:t>
            </a:r>
            <a:r>
              <a:rPr lang="ru-RU" sz="4000" dirty="0">
                <a:solidFill>
                  <a:srgbClr val="0070C0"/>
                </a:solidFill>
                <a:cs typeface="Times New Roman" pitchFamily="18" charset="0"/>
              </a:rPr>
              <a:t>р</a:t>
            </a:r>
            <a:r>
              <a:rPr lang="en-US" sz="4000" dirty="0" smtClean="0">
                <a:solidFill>
                  <a:srgbClr val="0070C0"/>
                </a:solidFill>
                <a:cs typeface="Times New Roman" pitchFamily="18" charset="0"/>
              </a:rPr>
              <a:t>]</a:t>
            </a:r>
            <a:endParaRPr lang="ru-RU" sz="4000" dirty="0">
              <a:solidFill>
                <a:srgbClr val="00B05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359577" y="1700809"/>
            <a:ext cx="4424846" cy="1778963"/>
            <a:chOff x="1187623" y="4077073"/>
            <a:chExt cx="4424846" cy="1576234"/>
          </a:xfrm>
        </p:grpSpPr>
        <p:pic>
          <p:nvPicPr>
            <p:cNvPr id="7" name="Picture 12" descr="C:\Users\Маша\Desktop\ПРОЕКТ\ра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3" y="4077075"/>
              <a:ext cx="2232000" cy="1576232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3" descr="C:\Users\Маша\Desktop\ПРОЕКТ\рыба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643" y="4077073"/>
              <a:ext cx="2232826" cy="1576233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Маша\Desktop\ПРОЕКТ\4a52e0231388d7fd00a78caff6aa57f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ша\Desktop\ПРОЕКТ\1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068960"/>
            <a:ext cx="13430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3563888" y="6165304"/>
            <a:ext cx="5256584" cy="5040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Нажми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" action="ppaction://hlinkshowjump?jump=nextslide"/>
              </a:rPr>
              <a:t>здесь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чтобы продолжить.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105273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</a:rPr>
              <a:t>Р</a:t>
            </a:r>
            <a:r>
              <a:rPr lang="ru-RU" sz="2800" b="1" dirty="0" smtClean="0">
                <a:solidFill>
                  <a:srgbClr val="00B0F0"/>
                </a:solidFill>
              </a:rPr>
              <a:t>ак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1052736"/>
            <a:ext cx="1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</a:rPr>
              <a:t>Р</a:t>
            </a:r>
            <a:r>
              <a:rPr lang="ru-RU" sz="2800" b="1" dirty="0" smtClean="0">
                <a:solidFill>
                  <a:srgbClr val="00B0F0"/>
                </a:solidFill>
              </a:rPr>
              <a:t>ыба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5" y="27003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en-US" b="1" kern="10" dirty="0">
                <a:solidFill>
                  <a:srgbClr val="FFFFFF"/>
                </a:solidFill>
                <a:latin typeface="Arial"/>
                <a:cs typeface="Arial"/>
              </a:rPr>
              <a:t>Your Text Here</a:t>
            </a:r>
            <a:endParaRPr lang="ru-RU" b="1" kern="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363272" cy="1519386"/>
          </a:xfrm>
        </p:spPr>
        <p:txBody>
          <a:bodyPr/>
          <a:lstStyle/>
          <a:p>
            <a:pPr algn="ctr"/>
            <a:r>
              <a:rPr lang="ru-RU" sz="2000" i="1" u="sng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Вопрос  № 3 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/>
              <a:t>Посмотри </a:t>
            </a:r>
            <a:r>
              <a:rPr lang="ru-RU" sz="2000" dirty="0"/>
              <a:t>на картинки.</a:t>
            </a:r>
            <a:br>
              <a:rPr lang="ru-RU" sz="2000" dirty="0"/>
            </a:br>
            <a:r>
              <a:rPr lang="ru-RU" sz="2000" dirty="0"/>
              <a:t>Какая картинка </a:t>
            </a:r>
            <a:r>
              <a:rPr lang="ru-RU" sz="2000" dirty="0" smtClean="0"/>
              <a:t>лишняя по наличию звуков 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[</a:t>
            </a:r>
            <a:r>
              <a:rPr lang="ru-RU" sz="2000" dirty="0">
                <a:solidFill>
                  <a:srgbClr val="0070C0"/>
                </a:solidFill>
              </a:rPr>
              <a:t>р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]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–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[</a:t>
            </a:r>
            <a:r>
              <a:rPr lang="ru-RU" sz="2000" dirty="0">
                <a:solidFill>
                  <a:srgbClr val="0070C0"/>
                </a:solidFill>
                <a:cs typeface="Times New Roman" pitchFamily="18" charset="0"/>
              </a:rPr>
              <a:t>л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]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?</a:t>
            </a:r>
            <a:endParaRPr lang="ru-RU" sz="2000" dirty="0"/>
          </a:p>
        </p:txBody>
      </p:sp>
      <p:pic>
        <p:nvPicPr>
          <p:cNvPr id="6146" name="Picture 2" descr="C:\Users\Маша\Desktop\ПРОЕКТ\заяц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2880320" cy="193280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ша\Desktop\ПРОЕКТ\54bd420d1aa2c3f9cba1bfe1c237bd7c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2808312" cy="2160239"/>
          </a:xfrm>
          <a:prstGeom prst="rect">
            <a:avLst/>
          </a:prstGeom>
          <a:ln w="571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148" name="Picture 4" descr="C:\Users\Маша\Desktop\ПРОЕКТ\ручка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2901702" cy="214286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Маша\Desktop\ПРОЕКТ\лук ов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2808312" cy="1944216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9752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Выбери ответ щелкнув по нему левой кнопкой «мышки»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о">
            <a:hlinkClick r:id="" action="ppaction://hlinkshowjump?jump=previousslide"/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052736"/>
            <a:ext cx="7073439" cy="2232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C:\Users\Маша\Desktop\ПРОЕКТ\0b051d68e11ea98ddaf61eda4c469134.gif">
            <a:hlinkClick r:id="" action="ppaction://hlinkshowjump?jump=previousslide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952328" cy="30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black">
          <a:xfrm>
            <a:off x="3275856" y="4005064"/>
            <a:ext cx="5760640" cy="201622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&lt;&lt;&lt;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Нажми на волшебный домик дедушки Гнома чтобы он помог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тебе ответить еще раз!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3275856" y="2708920"/>
            <a:ext cx="5581128" cy="1470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Это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неправильный ответ!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Маша\Desktop\ПРОЕКТ\картинки\0b0565fdd4dcb3899740a70f20c1ce1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2287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ект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</Template>
  <TotalTime>1170</TotalTime>
  <Words>758</Words>
  <Application>Microsoft Office PowerPoint</Application>
  <PresentationFormat>Экран (4:3)</PresentationFormat>
  <Paragraphs>257</Paragraphs>
  <Slides>34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Проект</vt:lpstr>
      <vt:lpstr>Интерактивный тест на дифференциацию звуков [р] , [рь] – [л], [ль]</vt:lpstr>
      <vt:lpstr>Вопрос № 1  Посмотри на картинки. В какой группе картинок слова содержат звуки  [Л - Л’] ?</vt:lpstr>
      <vt:lpstr>Это неправильный ответ!</vt:lpstr>
      <vt:lpstr>Отлично! Ответ правильный!</vt:lpstr>
      <vt:lpstr>Вопрос № 2  Посмотри на картинки. В какой группе картинок слова содержат звук [Р] ?</vt:lpstr>
      <vt:lpstr>Это неправильный ответ!</vt:lpstr>
      <vt:lpstr>Это правильный ответ! Здорово!</vt:lpstr>
      <vt:lpstr>Вопрос  № 3  Посмотри на картинки. Какая картинка лишняя по наличию звуков  [р]– [л]?</vt:lpstr>
      <vt:lpstr>Презентация PowerPoint</vt:lpstr>
      <vt:lpstr>Всё верно! Лук здесь лишний!  Задание выполнено! </vt:lpstr>
      <vt:lpstr> Вопрос № 4  Посмотри на картинку и схемы, найди правильную схему! </vt:lpstr>
      <vt:lpstr>Презентация PowerPoint</vt:lpstr>
      <vt:lpstr>Отлично! </vt:lpstr>
      <vt:lpstr>   Вопрос № 5   Определи, какой звук [Л] или [Л’] в слове, каким по счёту он стоит? </vt:lpstr>
      <vt:lpstr>Презентация PowerPoint</vt:lpstr>
      <vt:lpstr>Всё верно! </vt:lpstr>
      <vt:lpstr> Вопрос № 6  Определи, какой звук [Р] или [Р’] в слове, каким по счёту он стоит? </vt:lpstr>
      <vt:lpstr>Неверный ответ! Нажми на клюв курицы – она поможет тебе вернуться и ответить еще раз!</vt:lpstr>
      <vt:lpstr>Как ты догадался?</vt:lpstr>
      <vt:lpstr>Презентация PowerPoint</vt:lpstr>
      <vt:lpstr>Презентация PowerPoint</vt:lpstr>
      <vt:lpstr>Презентация PowerPoint</vt:lpstr>
      <vt:lpstr> Вопрос № 8  Прочитай части слов. Какой слог пропущен? </vt:lpstr>
      <vt:lpstr>Вопрос № 9  Прочитай. Найди предложение, которое нужно исправить. </vt:lpstr>
      <vt:lpstr>Презентация PowerPoint</vt:lpstr>
      <vt:lpstr>Презентация PowerPoint</vt:lpstr>
      <vt:lpstr> Найди правильно записанное предложение.  Посади луковицу в горшок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Все задания выполнены!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 на дифференциацию звуков [р] , [рь] – [л], [ль]</dc:title>
  <dc:creator>Елена Куликова</dc:creator>
  <dc:description>Елена Куликова</dc:description>
  <cp:lastModifiedBy>Маша</cp:lastModifiedBy>
  <cp:revision>289</cp:revision>
  <dcterms:created xsi:type="dcterms:W3CDTF">2013-04-16T13:03:28Z</dcterms:created>
  <dcterms:modified xsi:type="dcterms:W3CDTF">2013-04-30T10:29:19Z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000800ea0c0000000000010243100207f6000400038000</vt:lpwstr>
  </property>
</Properties>
</file>