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217" r:id="rId1"/>
  </p:sldMasterIdLst>
  <p:notesMasterIdLst>
    <p:notesMasterId r:id="rId33"/>
  </p:notesMasterIdLst>
  <p:sldIdLst>
    <p:sldId id="256" r:id="rId2"/>
    <p:sldId id="261" r:id="rId3"/>
    <p:sldId id="260" r:id="rId4"/>
    <p:sldId id="258" r:id="rId5"/>
    <p:sldId id="259" r:id="rId6"/>
    <p:sldId id="263" r:id="rId7"/>
    <p:sldId id="270" r:id="rId8"/>
    <p:sldId id="271" r:id="rId9"/>
    <p:sldId id="262" r:id="rId10"/>
    <p:sldId id="272" r:id="rId11"/>
    <p:sldId id="285" r:id="rId12"/>
    <p:sldId id="286" r:id="rId13"/>
    <p:sldId id="287" r:id="rId14"/>
    <p:sldId id="288" r:id="rId15"/>
    <p:sldId id="281" r:id="rId16"/>
    <p:sldId id="268" r:id="rId17"/>
    <p:sldId id="274" r:id="rId18"/>
    <p:sldId id="267" r:id="rId19"/>
    <p:sldId id="275" r:id="rId20"/>
    <p:sldId id="291" r:id="rId21"/>
    <p:sldId id="265" r:id="rId22"/>
    <p:sldId id="277" r:id="rId23"/>
    <p:sldId id="292" r:id="rId24"/>
    <p:sldId id="283" r:id="rId25"/>
    <p:sldId id="284" r:id="rId26"/>
    <p:sldId id="293" r:id="rId27"/>
    <p:sldId id="278" r:id="rId28"/>
    <p:sldId id="279" r:id="rId29"/>
    <p:sldId id="294" r:id="rId30"/>
    <p:sldId id="269" r:id="rId31"/>
    <p:sldId id="282" r:id="rId32"/>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Средний стиль 2 — акцент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Средний стиль 2 — акцент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364" autoAdjust="0"/>
    <p:restoredTop sz="94660"/>
  </p:normalViewPr>
  <p:slideViewPr>
    <p:cSldViewPr snapToGrid="0">
      <p:cViewPr varScale="1">
        <p:scale>
          <a:sx n="79" d="100"/>
          <a:sy n="79" d="100"/>
        </p:scale>
        <p:origin x="222"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oleObject" Target="file:///C:\Users\&#1045;&#1083;&#1077;&#1085;&#1072;\Desktop\&#1056;&#1077;&#1084;&#1086;&#1085;&#1090;%20&#1087;&#1083;&#1072;&#1085;&#1096;&#1077;&#1090;&#1086;&#1074;%20&#1062;&#1044;&#1050;&#1041;%20&#1086;&#1090;%20&#1071;&#1075;&#1086;&#1076;&#1082;&#1080;&#1085;&#1086;&#1081;.xls"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2">
                <a:lumMod val="50000"/>
              </a:schemeClr>
            </a:solidFill>
            <a:ln>
              <a:solidFill>
                <a:schemeClr val="tx2">
                  <a:lumMod val="20000"/>
                  <a:lumOff val="80000"/>
                </a:schemeClr>
              </a:solidFill>
            </a:ln>
            <a:effectLst/>
          </c:spPr>
          <c:invertIfNegative val="0"/>
          <c:cat>
            <c:numRef>
              <c:f>Лист1!$A$3:$A$10</c:f>
              <c:numCache>
                <c:formatCode>General</c:formatCode>
                <c:ptCount val="8"/>
                <c:pt idx="0">
                  <c:v>1804</c:v>
                </c:pt>
                <c:pt idx="1">
                  <c:v>1927</c:v>
                </c:pt>
                <c:pt idx="2">
                  <c:v>1959</c:v>
                </c:pt>
                <c:pt idx="3">
                  <c:v>1974</c:v>
                </c:pt>
                <c:pt idx="4">
                  <c:v>1987</c:v>
                </c:pt>
                <c:pt idx="5">
                  <c:v>1999</c:v>
                </c:pt>
                <c:pt idx="6">
                  <c:v>2012</c:v>
                </c:pt>
                <c:pt idx="7">
                  <c:v>2048</c:v>
                </c:pt>
              </c:numCache>
            </c:numRef>
          </c:cat>
          <c:val>
            <c:numRef>
              <c:f>Лист1!$B$3:$B$10</c:f>
              <c:numCache>
                <c:formatCode>General</c:formatCode>
                <c:ptCount val="8"/>
                <c:pt idx="0">
                  <c:v>1</c:v>
                </c:pt>
                <c:pt idx="1">
                  <c:v>2</c:v>
                </c:pt>
                <c:pt idx="2">
                  <c:v>3</c:v>
                </c:pt>
                <c:pt idx="3">
                  <c:v>4</c:v>
                </c:pt>
                <c:pt idx="4">
                  <c:v>5</c:v>
                </c:pt>
                <c:pt idx="5">
                  <c:v>7</c:v>
                </c:pt>
                <c:pt idx="6">
                  <c:v>7.5</c:v>
                </c:pt>
                <c:pt idx="7">
                  <c:v>9</c:v>
                </c:pt>
              </c:numCache>
            </c:numRef>
          </c:val>
        </c:ser>
        <c:dLbls>
          <c:showLegendKey val="0"/>
          <c:showVal val="0"/>
          <c:showCatName val="0"/>
          <c:showSerName val="0"/>
          <c:showPercent val="0"/>
          <c:showBubbleSize val="0"/>
        </c:dLbls>
        <c:gapWidth val="219"/>
        <c:overlap val="-27"/>
        <c:axId val="1566279872"/>
        <c:axId val="1566280960"/>
      </c:barChart>
      <c:catAx>
        <c:axId val="1566279872"/>
        <c:scaling>
          <c:orientation val="minMax"/>
        </c:scaling>
        <c:delete val="0"/>
        <c:axPos val="b"/>
        <c:title>
          <c:tx>
            <c:rich>
              <a:bodyPr rot="0" spcFirstLastPara="1" vertOverflow="ellipsis" vert="horz" wrap="square" anchor="ctr" anchorCtr="1"/>
              <a:lstStyle/>
              <a:p>
                <a:pPr>
                  <a:defRPr sz="2000" b="1" i="0" u="none" strike="noStrike" kern="1200" baseline="0">
                    <a:solidFill>
                      <a:schemeClr val="tx1">
                        <a:lumMod val="65000"/>
                        <a:lumOff val="35000"/>
                      </a:schemeClr>
                    </a:solidFill>
                    <a:latin typeface="+mn-lt"/>
                    <a:ea typeface="+mn-ea"/>
                    <a:cs typeface="+mn-cs"/>
                  </a:defRPr>
                </a:pPr>
                <a:r>
                  <a:rPr lang="ru-RU" sz="2000" b="1"/>
                  <a:t>Год</a:t>
                </a:r>
              </a:p>
            </c:rich>
          </c:tx>
          <c:overlay val="0"/>
          <c:spPr>
            <a:noFill/>
            <a:ln>
              <a:noFill/>
            </a:ln>
            <a:effectLst/>
          </c:spPr>
          <c:txPr>
            <a:bodyPr rot="0" spcFirstLastPara="1" vertOverflow="ellipsis" vert="horz" wrap="square" anchor="ctr" anchorCtr="1"/>
            <a:lstStyle/>
            <a:p>
              <a:pPr>
                <a:defRPr sz="2000" b="1" i="0" u="none" strike="noStrike" kern="1200" baseline="0">
                  <a:solidFill>
                    <a:schemeClr val="tx1">
                      <a:lumMod val="65000"/>
                      <a:lumOff val="35000"/>
                    </a:schemeClr>
                  </a:solidFill>
                  <a:latin typeface="+mn-lt"/>
                  <a:ea typeface="+mn-ea"/>
                  <a:cs typeface="+mn-cs"/>
                </a:defRPr>
              </a:pPr>
              <a:endParaRPr lang="ru-RU"/>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1" i="0" u="none" strike="noStrike" kern="1200" baseline="0">
                <a:solidFill>
                  <a:schemeClr val="tx1">
                    <a:lumMod val="65000"/>
                    <a:lumOff val="35000"/>
                  </a:schemeClr>
                </a:solidFill>
                <a:latin typeface="+mn-lt"/>
                <a:ea typeface="+mn-ea"/>
                <a:cs typeface="+mn-cs"/>
              </a:defRPr>
            </a:pPr>
            <a:endParaRPr lang="ru-RU"/>
          </a:p>
        </c:txPr>
        <c:crossAx val="1566280960"/>
        <c:crosses val="autoZero"/>
        <c:auto val="1"/>
        <c:lblAlgn val="ctr"/>
        <c:lblOffset val="100"/>
        <c:noMultiLvlLbl val="0"/>
      </c:catAx>
      <c:valAx>
        <c:axId val="156628096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2000" b="1" i="0" u="none" strike="noStrike" kern="1200" baseline="0">
                    <a:solidFill>
                      <a:schemeClr val="tx1">
                        <a:lumMod val="65000"/>
                        <a:lumOff val="35000"/>
                      </a:schemeClr>
                    </a:solidFill>
                    <a:latin typeface="+mn-lt"/>
                    <a:ea typeface="+mn-ea"/>
                    <a:cs typeface="+mn-cs"/>
                  </a:defRPr>
                </a:pPr>
                <a:r>
                  <a:rPr lang="ru-RU" sz="2000" b="1"/>
                  <a:t>Миллиард</a:t>
                </a:r>
              </a:p>
            </c:rich>
          </c:tx>
          <c:overlay val="0"/>
          <c:spPr>
            <a:noFill/>
            <a:ln>
              <a:noFill/>
            </a:ln>
            <a:effectLst/>
          </c:spPr>
          <c:txPr>
            <a:bodyPr rot="-5400000" spcFirstLastPara="1" vertOverflow="ellipsis" vert="horz" wrap="square" anchor="ctr" anchorCtr="1"/>
            <a:lstStyle/>
            <a:p>
              <a:pPr>
                <a:defRPr sz="2000" b="1" i="0" u="none" strike="noStrike" kern="1200" baseline="0">
                  <a:solidFill>
                    <a:schemeClr val="tx1">
                      <a:lumMod val="65000"/>
                      <a:lumOff val="35000"/>
                    </a:schemeClr>
                  </a:solidFill>
                  <a:latin typeface="+mn-lt"/>
                  <a:ea typeface="+mn-ea"/>
                  <a:cs typeface="+mn-cs"/>
                </a:defRPr>
              </a:pPr>
              <a:endParaRPr lang="ru-RU"/>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000" b="1" i="0" u="none" strike="noStrike" kern="1200" baseline="0">
                <a:solidFill>
                  <a:schemeClr val="tx1">
                    <a:lumMod val="65000"/>
                    <a:lumOff val="35000"/>
                  </a:schemeClr>
                </a:solidFill>
                <a:latin typeface="+mn-lt"/>
                <a:ea typeface="+mn-ea"/>
                <a:cs typeface="+mn-cs"/>
              </a:defRPr>
            </a:pPr>
            <a:endParaRPr lang="ru-RU"/>
          </a:p>
        </c:txPr>
        <c:crossAx val="1566279872"/>
        <c:crosses val="autoZero"/>
        <c:crossBetween val="between"/>
      </c:valAx>
      <c:spPr>
        <a:solidFill>
          <a:schemeClr val="accent1">
            <a:lumMod val="20000"/>
            <a:lumOff val="80000"/>
          </a:schemeClr>
        </a:solidFill>
        <a:ln>
          <a:solidFill>
            <a:schemeClr val="tx2">
              <a:lumMod val="20000"/>
              <a:lumOff val="80000"/>
            </a:schemeClr>
          </a:solidFill>
        </a:ln>
        <a:effectLst/>
      </c:spPr>
    </c:plotArea>
    <c:plotVisOnly val="1"/>
    <c:dispBlanksAs val="gap"/>
    <c:showDLblsOverMax val="0"/>
  </c:chart>
  <c:spPr>
    <a:noFill/>
    <a:ln>
      <a:noFill/>
    </a:ln>
    <a:effectLst/>
  </c:spPr>
  <c:txPr>
    <a:bodyPr/>
    <a:lstStyle/>
    <a:p>
      <a:pPr>
        <a:defRPr/>
      </a:pPr>
      <a:endParaRPr lang="ru-RU"/>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B7DB192-50A3-4B0D-8923-A9D0A4FED01C}" type="datetimeFigureOut">
              <a:rPr lang="ru-RU" smtClean="0"/>
              <a:t>23.02.2017</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CE2858A-4A46-4601-B63E-7874FE2F9C01}" type="slidenum">
              <a:rPr lang="ru-RU" smtClean="0"/>
              <a:t>‹#›</a:t>
            </a:fld>
            <a:endParaRPr lang="ru-RU"/>
          </a:p>
        </p:txBody>
      </p:sp>
    </p:spTree>
    <p:extLst>
      <p:ext uri="{BB962C8B-B14F-4D97-AF65-F5344CB8AC3E}">
        <p14:creationId xmlns:p14="http://schemas.microsoft.com/office/powerpoint/2010/main" val="20477127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ru-RU" altLang="ru-RU" smtClean="0"/>
          </a:p>
        </p:txBody>
      </p:sp>
      <p:sp>
        <p:nvSpPr>
          <p:cNvPr id="19460" name="Номер слайда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D5A89FE8-BCCE-439E-AC40-007228B64DCE}" type="slidenum">
              <a:rPr lang="ru-RU" altLang="ru-RU">
                <a:latin typeface="Calibri" panose="020F0502020204030204" pitchFamily="34" charset="0"/>
              </a:rPr>
              <a:pPr eaLnBrk="1" hangingPunct="1"/>
              <a:t>17</a:t>
            </a:fld>
            <a:endParaRPr lang="ru-RU" altLang="ru-RU">
              <a:latin typeface="Calibri" panose="020F0502020204030204" pitchFamily="34" charset="0"/>
            </a:endParaRPr>
          </a:p>
        </p:txBody>
      </p:sp>
    </p:spTree>
    <p:extLst>
      <p:ext uri="{BB962C8B-B14F-4D97-AF65-F5344CB8AC3E}">
        <p14:creationId xmlns:p14="http://schemas.microsoft.com/office/powerpoint/2010/main" val="221135981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pic>
        <p:nvPicPr>
          <p:cNvPr id="8" name="Picture 7"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ru-RU" smtClean="0"/>
              <a:t>Образец заголовка</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CE37DDA9-786F-4BEC-A510-9DB6D6699D13}" type="datetimeFigureOut">
              <a:rPr lang="ru-RU" smtClean="0"/>
              <a:t>23.02.2017</a:t>
            </a:fld>
            <a:endParaRPr lang="ru-RU"/>
          </a:p>
        </p:txBody>
      </p:sp>
      <p:sp>
        <p:nvSpPr>
          <p:cNvPr id="5" name="Footer Placeholder 4"/>
          <p:cNvSpPr>
            <a:spLocks noGrp="1"/>
          </p:cNvSpPr>
          <p:nvPr>
            <p:ph type="ftr" sz="quarter" idx="11"/>
          </p:nvPr>
        </p:nvSpPr>
        <p:spPr>
          <a:xfrm>
            <a:off x="1371600" y="4323845"/>
            <a:ext cx="6400800" cy="365125"/>
          </a:xfrm>
        </p:spPr>
        <p:txBody>
          <a:bodyPr/>
          <a:lstStyle/>
          <a:p>
            <a:endParaRPr lang="ru-RU"/>
          </a:p>
        </p:txBody>
      </p:sp>
      <p:sp>
        <p:nvSpPr>
          <p:cNvPr id="6" name="Slide Number Placeholder 5"/>
          <p:cNvSpPr>
            <a:spLocks noGrp="1"/>
          </p:cNvSpPr>
          <p:nvPr>
            <p:ph type="sldNum" sz="quarter" idx="12"/>
          </p:nvPr>
        </p:nvSpPr>
        <p:spPr>
          <a:xfrm>
            <a:off x="8077200" y="1430866"/>
            <a:ext cx="2743200" cy="365125"/>
          </a:xfrm>
        </p:spPr>
        <p:txBody>
          <a:bodyPr/>
          <a:lstStyle/>
          <a:p>
            <a:fld id="{5BD8F79D-22AB-46D7-9E67-3A25349E500C}" type="slidenum">
              <a:rPr lang="ru-RU" smtClean="0"/>
              <a:t>‹#›</a:t>
            </a:fld>
            <a:endParaRPr lang="ru-RU"/>
          </a:p>
        </p:txBody>
      </p:sp>
    </p:spTree>
    <p:extLst>
      <p:ext uri="{BB962C8B-B14F-4D97-AF65-F5344CB8AC3E}">
        <p14:creationId xmlns:p14="http://schemas.microsoft.com/office/powerpoint/2010/main" val="23370798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CE37DDA9-786F-4BEC-A510-9DB6D6699D13}" type="datetimeFigureOut">
              <a:rPr lang="ru-RU" smtClean="0"/>
              <a:t>23.02.2017</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5BD8F79D-22AB-46D7-9E67-3A25349E500C}" type="slidenum">
              <a:rPr lang="ru-RU" smtClean="0"/>
              <a:t>‹#›</a:t>
            </a:fld>
            <a:endParaRPr lang="ru-RU"/>
          </a:p>
        </p:txBody>
      </p:sp>
    </p:spTree>
    <p:extLst>
      <p:ext uri="{BB962C8B-B14F-4D97-AF65-F5344CB8AC3E}">
        <p14:creationId xmlns:p14="http://schemas.microsoft.com/office/powerpoint/2010/main" val="22109183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Заголовок и подпись">
    <p:spTree>
      <p:nvGrpSpPr>
        <p:cNvPr id="1" name=""/>
        <p:cNvGrpSpPr/>
        <p:nvPr/>
      </p:nvGrpSpPr>
      <p:grpSpPr>
        <a:xfrm>
          <a:off x="0" y="0"/>
          <a:ext cx="0" cy="0"/>
          <a:chOff x="0" y="0"/>
          <a:chExt cx="0" cy="0"/>
        </a:xfrm>
      </p:grpSpPr>
      <p:pic>
        <p:nvPicPr>
          <p:cNvPr id="9" name="Picture 8"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ru-RU" smtClean="0"/>
              <a:t>Образец заголовка</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CE37DDA9-786F-4BEC-A510-9DB6D6699D13}" type="datetimeFigureOut">
              <a:rPr lang="ru-RU" smtClean="0"/>
              <a:t>23.02.2017</a:t>
            </a:fld>
            <a:endParaRPr lang="ru-RU"/>
          </a:p>
        </p:txBody>
      </p:sp>
      <p:sp>
        <p:nvSpPr>
          <p:cNvPr id="6" name="Footer Placeholder 5"/>
          <p:cNvSpPr>
            <a:spLocks noGrp="1"/>
          </p:cNvSpPr>
          <p:nvPr>
            <p:ph type="ftr" sz="quarter" idx="11"/>
          </p:nvPr>
        </p:nvSpPr>
        <p:spPr>
          <a:xfrm>
            <a:off x="685800" y="379941"/>
            <a:ext cx="6991492" cy="365125"/>
          </a:xfrm>
        </p:spPr>
        <p:txBody>
          <a:bodyPr/>
          <a:lstStyle/>
          <a:p>
            <a:endParaRPr lang="ru-RU"/>
          </a:p>
        </p:txBody>
      </p:sp>
      <p:sp>
        <p:nvSpPr>
          <p:cNvPr id="7" name="Slide Number Placeholder 6"/>
          <p:cNvSpPr>
            <a:spLocks noGrp="1"/>
          </p:cNvSpPr>
          <p:nvPr>
            <p:ph type="sldNum" sz="quarter" idx="12"/>
          </p:nvPr>
        </p:nvSpPr>
        <p:spPr>
          <a:xfrm>
            <a:off x="10862452" y="381000"/>
            <a:ext cx="643748" cy="365125"/>
          </a:xfrm>
        </p:spPr>
        <p:txBody>
          <a:bodyPr/>
          <a:lstStyle/>
          <a:p>
            <a:fld id="{5BD8F79D-22AB-46D7-9E67-3A25349E500C}" type="slidenum">
              <a:rPr lang="ru-RU" smtClean="0"/>
              <a:t>‹#›</a:t>
            </a:fld>
            <a:endParaRPr lang="ru-RU"/>
          </a:p>
        </p:txBody>
      </p:sp>
    </p:spTree>
    <p:extLst>
      <p:ext uri="{BB962C8B-B14F-4D97-AF65-F5344CB8AC3E}">
        <p14:creationId xmlns:p14="http://schemas.microsoft.com/office/powerpoint/2010/main" val="27782762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Цитата с подписью">
    <p:spTree>
      <p:nvGrpSpPr>
        <p:cNvPr id="1" name=""/>
        <p:cNvGrpSpPr/>
        <p:nvPr/>
      </p:nvGrpSpPr>
      <p:grpSpPr>
        <a:xfrm>
          <a:off x="0" y="0"/>
          <a:ext cx="0" cy="0"/>
          <a:chOff x="0" y="0"/>
          <a:chExt cx="0" cy="0"/>
        </a:xfrm>
      </p:grpSpPr>
      <p:pic>
        <p:nvPicPr>
          <p:cNvPr id="11" name="Picture 10"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ru-RU" smtClean="0"/>
              <a:t>Образец заголовка</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CE37DDA9-786F-4BEC-A510-9DB6D6699D13}" type="datetimeFigureOut">
              <a:rPr lang="ru-RU" smtClean="0"/>
              <a:t>23.02.2017</a:t>
            </a:fld>
            <a:endParaRPr lang="ru-RU"/>
          </a:p>
        </p:txBody>
      </p:sp>
      <p:sp>
        <p:nvSpPr>
          <p:cNvPr id="6" name="Footer Placeholder 5"/>
          <p:cNvSpPr>
            <a:spLocks noGrp="1"/>
          </p:cNvSpPr>
          <p:nvPr>
            <p:ph type="ftr" sz="quarter" idx="11"/>
          </p:nvPr>
        </p:nvSpPr>
        <p:spPr>
          <a:xfrm>
            <a:off x="685800" y="379941"/>
            <a:ext cx="6991492" cy="365125"/>
          </a:xfrm>
        </p:spPr>
        <p:txBody>
          <a:bodyPr/>
          <a:lstStyle/>
          <a:p>
            <a:endParaRPr lang="ru-RU"/>
          </a:p>
        </p:txBody>
      </p:sp>
      <p:sp>
        <p:nvSpPr>
          <p:cNvPr id="7" name="Slide Number Placeholder 6"/>
          <p:cNvSpPr>
            <a:spLocks noGrp="1"/>
          </p:cNvSpPr>
          <p:nvPr>
            <p:ph type="sldNum" sz="quarter" idx="12"/>
          </p:nvPr>
        </p:nvSpPr>
        <p:spPr>
          <a:xfrm>
            <a:off x="10862452" y="381000"/>
            <a:ext cx="643748" cy="365125"/>
          </a:xfrm>
        </p:spPr>
        <p:txBody>
          <a:bodyPr/>
          <a:lstStyle/>
          <a:p>
            <a:fld id="{5BD8F79D-22AB-46D7-9E67-3A25349E500C}" type="slidenum">
              <a:rPr lang="ru-RU" smtClean="0"/>
              <a:t>‹#›</a:t>
            </a:fld>
            <a:endParaRPr lang="ru-RU"/>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2993357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Карточка имени">
    <p:spTree>
      <p:nvGrpSpPr>
        <p:cNvPr id="1" name=""/>
        <p:cNvGrpSpPr/>
        <p:nvPr/>
      </p:nvGrpSpPr>
      <p:grpSpPr>
        <a:xfrm>
          <a:off x="0" y="0"/>
          <a:ext cx="0" cy="0"/>
          <a:chOff x="0" y="0"/>
          <a:chExt cx="0" cy="0"/>
        </a:xfrm>
      </p:grpSpPr>
      <p:pic>
        <p:nvPicPr>
          <p:cNvPr id="8" name="Picture 7"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ru-RU" smtClean="0"/>
              <a:t>Образец заголовка</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CE37DDA9-786F-4BEC-A510-9DB6D6699D13}" type="datetimeFigureOut">
              <a:rPr lang="ru-RU" smtClean="0"/>
              <a:t>23.02.2017</a:t>
            </a:fld>
            <a:endParaRPr lang="ru-RU"/>
          </a:p>
        </p:txBody>
      </p:sp>
      <p:sp>
        <p:nvSpPr>
          <p:cNvPr id="6" name="Footer Placeholder 5"/>
          <p:cNvSpPr>
            <a:spLocks noGrp="1"/>
          </p:cNvSpPr>
          <p:nvPr>
            <p:ph type="ftr" sz="quarter" idx="11"/>
          </p:nvPr>
        </p:nvSpPr>
        <p:spPr>
          <a:xfrm>
            <a:off x="685800" y="378883"/>
            <a:ext cx="6991492" cy="365125"/>
          </a:xfrm>
        </p:spPr>
        <p:txBody>
          <a:bodyPr/>
          <a:lstStyle/>
          <a:p>
            <a:endParaRPr lang="ru-RU"/>
          </a:p>
        </p:txBody>
      </p:sp>
      <p:sp>
        <p:nvSpPr>
          <p:cNvPr id="7" name="Slide Number Placeholder 6"/>
          <p:cNvSpPr>
            <a:spLocks noGrp="1"/>
          </p:cNvSpPr>
          <p:nvPr>
            <p:ph type="sldNum" sz="quarter" idx="12"/>
          </p:nvPr>
        </p:nvSpPr>
        <p:spPr>
          <a:xfrm>
            <a:off x="10862452" y="381000"/>
            <a:ext cx="643748" cy="365125"/>
          </a:xfrm>
        </p:spPr>
        <p:txBody>
          <a:bodyPr/>
          <a:lstStyle/>
          <a:p>
            <a:fld id="{5BD8F79D-22AB-46D7-9E67-3A25349E500C}" type="slidenum">
              <a:rPr lang="ru-RU" smtClean="0"/>
              <a:t>‹#›</a:t>
            </a:fld>
            <a:endParaRPr lang="ru-RU"/>
          </a:p>
        </p:txBody>
      </p:sp>
    </p:spTree>
    <p:extLst>
      <p:ext uri="{BB962C8B-B14F-4D97-AF65-F5344CB8AC3E}">
        <p14:creationId xmlns:p14="http://schemas.microsoft.com/office/powerpoint/2010/main" val="9206967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Три колонки">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ru-RU" smtClean="0"/>
              <a:t>Образец заголовка</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3" name="Date Placeholder 2"/>
          <p:cNvSpPr>
            <a:spLocks noGrp="1"/>
          </p:cNvSpPr>
          <p:nvPr>
            <p:ph type="dt" sz="half" idx="10"/>
          </p:nvPr>
        </p:nvSpPr>
        <p:spPr/>
        <p:txBody>
          <a:bodyPr/>
          <a:lstStyle/>
          <a:p>
            <a:fld id="{CE37DDA9-786F-4BEC-A510-9DB6D6699D13}" type="datetimeFigureOut">
              <a:rPr lang="ru-RU" smtClean="0"/>
              <a:t>23.02.2017</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5BD8F79D-22AB-46D7-9E67-3A25349E500C}" type="slidenum">
              <a:rPr lang="ru-RU" smtClean="0"/>
              <a:t>‹#›</a:t>
            </a:fld>
            <a:endParaRPr lang="ru-RU"/>
          </a:p>
        </p:txBody>
      </p:sp>
    </p:spTree>
    <p:extLst>
      <p:ext uri="{BB962C8B-B14F-4D97-AF65-F5344CB8AC3E}">
        <p14:creationId xmlns:p14="http://schemas.microsoft.com/office/powerpoint/2010/main" val="22687471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Столбец с тремя рисунками">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ru-RU" smtClean="0"/>
              <a:t>Образец заголовка</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3" name="Date Placeholder 2"/>
          <p:cNvSpPr>
            <a:spLocks noGrp="1"/>
          </p:cNvSpPr>
          <p:nvPr>
            <p:ph type="dt" sz="half" idx="10"/>
          </p:nvPr>
        </p:nvSpPr>
        <p:spPr/>
        <p:txBody>
          <a:bodyPr/>
          <a:lstStyle/>
          <a:p>
            <a:fld id="{CE37DDA9-786F-4BEC-A510-9DB6D6699D13}" type="datetimeFigureOut">
              <a:rPr lang="ru-RU" smtClean="0"/>
              <a:t>23.02.2017</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5BD8F79D-22AB-46D7-9E67-3A25349E500C}" type="slidenum">
              <a:rPr lang="ru-RU" smtClean="0"/>
              <a:t>‹#›</a:t>
            </a:fld>
            <a:endParaRPr lang="ru-RU"/>
          </a:p>
        </p:txBody>
      </p:sp>
    </p:spTree>
    <p:extLst>
      <p:ext uri="{BB962C8B-B14F-4D97-AF65-F5344CB8AC3E}">
        <p14:creationId xmlns:p14="http://schemas.microsoft.com/office/powerpoint/2010/main" val="28007172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CE37DDA9-786F-4BEC-A510-9DB6D6699D13}" type="datetimeFigureOut">
              <a:rPr lang="ru-RU" smtClean="0"/>
              <a:t>23.02.2017</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BD8F79D-22AB-46D7-9E67-3A25349E500C}" type="slidenum">
              <a:rPr lang="ru-RU" smtClean="0"/>
              <a:t>‹#›</a:t>
            </a:fld>
            <a:endParaRPr lang="ru-RU"/>
          </a:p>
        </p:txBody>
      </p:sp>
    </p:spTree>
    <p:extLst>
      <p:ext uri="{BB962C8B-B14F-4D97-AF65-F5344CB8AC3E}">
        <p14:creationId xmlns:p14="http://schemas.microsoft.com/office/powerpoint/2010/main" val="19983541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pic>
        <p:nvPicPr>
          <p:cNvPr id="9" name="Picture 8"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CE37DDA9-786F-4BEC-A510-9DB6D6699D13}" type="datetimeFigureOut">
              <a:rPr lang="ru-RU" smtClean="0"/>
              <a:t>23.02.2017</a:t>
            </a:fld>
            <a:endParaRPr lang="ru-RU"/>
          </a:p>
        </p:txBody>
      </p:sp>
      <p:sp>
        <p:nvSpPr>
          <p:cNvPr id="5" name="Footer Placeholder 4"/>
          <p:cNvSpPr>
            <a:spLocks noGrp="1"/>
          </p:cNvSpPr>
          <p:nvPr>
            <p:ph type="ftr" sz="quarter" idx="11"/>
          </p:nvPr>
        </p:nvSpPr>
        <p:spPr>
          <a:xfrm>
            <a:off x="685800" y="381000"/>
            <a:ext cx="6991492" cy="365125"/>
          </a:xfrm>
        </p:spPr>
        <p:txBody>
          <a:bodyPr/>
          <a:lstStyle/>
          <a:p>
            <a:endParaRPr lang="ru-RU"/>
          </a:p>
        </p:txBody>
      </p:sp>
      <p:sp>
        <p:nvSpPr>
          <p:cNvPr id="6" name="Slide Number Placeholder 5"/>
          <p:cNvSpPr>
            <a:spLocks noGrp="1"/>
          </p:cNvSpPr>
          <p:nvPr>
            <p:ph type="sldNum" sz="quarter" idx="12"/>
          </p:nvPr>
        </p:nvSpPr>
        <p:spPr>
          <a:xfrm>
            <a:off x="10862452" y="381000"/>
            <a:ext cx="643748" cy="365125"/>
          </a:xfrm>
        </p:spPr>
        <p:txBody>
          <a:bodyPr/>
          <a:lstStyle/>
          <a:p>
            <a:fld id="{5BD8F79D-22AB-46D7-9E67-3A25349E500C}" type="slidenum">
              <a:rPr lang="ru-RU" smtClean="0"/>
              <a:t>‹#›</a:t>
            </a:fld>
            <a:endParaRPr lang="ru-RU"/>
          </a:p>
        </p:txBody>
      </p:sp>
    </p:spTree>
    <p:extLst>
      <p:ext uri="{BB962C8B-B14F-4D97-AF65-F5344CB8AC3E}">
        <p14:creationId xmlns:p14="http://schemas.microsoft.com/office/powerpoint/2010/main" val="40765997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CE37DDA9-786F-4BEC-A510-9DB6D6699D13}" type="datetimeFigureOut">
              <a:rPr lang="ru-RU" smtClean="0"/>
              <a:t>23.02.2017</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BD8F79D-22AB-46D7-9E67-3A25349E500C}" type="slidenum">
              <a:rPr lang="ru-RU" smtClean="0"/>
              <a:t>‹#›</a:t>
            </a:fld>
            <a:endParaRPr lang="ru-RU"/>
          </a:p>
        </p:txBody>
      </p:sp>
    </p:spTree>
    <p:extLst>
      <p:ext uri="{BB962C8B-B14F-4D97-AF65-F5344CB8AC3E}">
        <p14:creationId xmlns:p14="http://schemas.microsoft.com/office/powerpoint/2010/main" val="11998794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pic>
        <p:nvPicPr>
          <p:cNvPr id="8" name="Picture 7"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ru-RU" smtClean="0"/>
              <a:t>Образец заголовка</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CE37DDA9-786F-4BEC-A510-9DB6D6699D13}" type="datetimeFigureOut">
              <a:rPr lang="ru-RU" smtClean="0"/>
              <a:t>23.02.2017</a:t>
            </a:fld>
            <a:endParaRPr lang="ru-RU"/>
          </a:p>
        </p:txBody>
      </p:sp>
      <p:sp>
        <p:nvSpPr>
          <p:cNvPr id="5" name="Footer Placeholder 4"/>
          <p:cNvSpPr>
            <a:spLocks noGrp="1"/>
          </p:cNvSpPr>
          <p:nvPr>
            <p:ph type="ftr" sz="quarter" idx="11"/>
          </p:nvPr>
        </p:nvSpPr>
        <p:spPr>
          <a:xfrm>
            <a:off x="685800" y="381001"/>
            <a:ext cx="6991492" cy="364065"/>
          </a:xfrm>
        </p:spPr>
        <p:txBody>
          <a:bodyPr/>
          <a:lstStyle/>
          <a:p>
            <a:endParaRPr lang="ru-RU"/>
          </a:p>
        </p:txBody>
      </p:sp>
      <p:sp>
        <p:nvSpPr>
          <p:cNvPr id="6" name="Slide Number Placeholder 5"/>
          <p:cNvSpPr>
            <a:spLocks noGrp="1"/>
          </p:cNvSpPr>
          <p:nvPr>
            <p:ph type="sldNum" sz="quarter" idx="12"/>
          </p:nvPr>
        </p:nvSpPr>
        <p:spPr>
          <a:xfrm>
            <a:off x="10862452" y="381000"/>
            <a:ext cx="643748" cy="365125"/>
          </a:xfrm>
        </p:spPr>
        <p:txBody>
          <a:bodyPr/>
          <a:lstStyle/>
          <a:p>
            <a:fld id="{5BD8F79D-22AB-46D7-9E67-3A25349E500C}" type="slidenum">
              <a:rPr lang="ru-RU" smtClean="0"/>
              <a:t>‹#›</a:t>
            </a:fld>
            <a:endParaRPr lang="ru-RU"/>
          </a:p>
        </p:txBody>
      </p:sp>
    </p:spTree>
    <p:extLst>
      <p:ext uri="{BB962C8B-B14F-4D97-AF65-F5344CB8AC3E}">
        <p14:creationId xmlns:p14="http://schemas.microsoft.com/office/powerpoint/2010/main" val="1297083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CE37DDA9-786F-4BEC-A510-9DB6D6699D13}" type="datetimeFigureOut">
              <a:rPr lang="ru-RU" smtClean="0"/>
              <a:t>23.02.2017</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5BD8F79D-22AB-46D7-9E67-3A25349E500C}" type="slidenum">
              <a:rPr lang="ru-RU" smtClean="0"/>
              <a:t>‹#›</a:t>
            </a:fld>
            <a:endParaRPr lang="ru-RU"/>
          </a:p>
        </p:txBody>
      </p:sp>
    </p:spTree>
    <p:extLst>
      <p:ext uri="{BB962C8B-B14F-4D97-AF65-F5344CB8AC3E}">
        <p14:creationId xmlns:p14="http://schemas.microsoft.com/office/powerpoint/2010/main" val="33474300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85800" y="3132666"/>
            <a:ext cx="5311775" cy="3086019"/>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6172200" y="3132666"/>
            <a:ext cx="5334000" cy="3086019"/>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CE37DDA9-786F-4BEC-A510-9DB6D6699D13}" type="datetimeFigureOut">
              <a:rPr lang="ru-RU" smtClean="0"/>
              <a:t>23.02.2017</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5BD8F79D-22AB-46D7-9E67-3A25349E500C}" type="slidenum">
              <a:rPr lang="ru-RU" smtClean="0"/>
              <a:t>‹#›</a:t>
            </a:fld>
            <a:endParaRPr lang="ru-RU"/>
          </a:p>
        </p:txBody>
      </p:sp>
    </p:spTree>
    <p:extLst>
      <p:ext uri="{BB962C8B-B14F-4D97-AF65-F5344CB8AC3E}">
        <p14:creationId xmlns:p14="http://schemas.microsoft.com/office/powerpoint/2010/main" val="22079318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CE37DDA9-786F-4BEC-A510-9DB6D6699D13}" type="datetimeFigureOut">
              <a:rPr lang="ru-RU" smtClean="0"/>
              <a:t>23.02.2017</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5BD8F79D-22AB-46D7-9E67-3A25349E500C}" type="slidenum">
              <a:rPr lang="ru-RU" smtClean="0"/>
              <a:t>‹#›</a:t>
            </a:fld>
            <a:endParaRPr lang="ru-RU"/>
          </a:p>
        </p:txBody>
      </p:sp>
    </p:spTree>
    <p:extLst>
      <p:ext uri="{BB962C8B-B14F-4D97-AF65-F5344CB8AC3E}">
        <p14:creationId xmlns:p14="http://schemas.microsoft.com/office/powerpoint/2010/main" val="8476413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E37DDA9-786F-4BEC-A510-9DB6D6699D13}" type="datetimeFigureOut">
              <a:rPr lang="ru-RU" smtClean="0"/>
              <a:t>23.02.2017</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5BD8F79D-22AB-46D7-9E67-3A25349E500C}" type="slidenum">
              <a:rPr lang="ru-RU" smtClean="0"/>
              <a:t>‹#›</a:t>
            </a:fld>
            <a:endParaRPr lang="ru-RU"/>
          </a:p>
        </p:txBody>
      </p:sp>
    </p:spTree>
    <p:extLst>
      <p:ext uri="{BB962C8B-B14F-4D97-AF65-F5344CB8AC3E}">
        <p14:creationId xmlns:p14="http://schemas.microsoft.com/office/powerpoint/2010/main" val="27989552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ru-RU" smtClean="0"/>
              <a:t>Образец заголовка</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CE37DDA9-786F-4BEC-A510-9DB6D6699D13}" type="datetimeFigureOut">
              <a:rPr lang="ru-RU" smtClean="0"/>
              <a:t>23.02.2017</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5BD8F79D-22AB-46D7-9E67-3A25349E500C}" type="slidenum">
              <a:rPr lang="ru-RU" smtClean="0"/>
              <a:t>‹#›</a:t>
            </a:fld>
            <a:endParaRPr lang="ru-RU"/>
          </a:p>
        </p:txBody>
      </p:sp>
    </p:spTree>
    <p:extLst>
      <p:ext uri="{BB962C8B-B14F-4D97-AF65-F5344CB8AC3E}">
        <p14:creationId xmlns:p14="http://schemas.microsoft.com/office/powerpoint/2010/main" val="17143188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CE37DDA9-786F-4BEC-A510-9DB6D6699D13}" type="datetimeFigureOut">
              <a:rPr lang="ru-RU" smtClean="0"/>
              <a:t>23.02.2017</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5BD8F79D-22AB-46D7-9E67-3A25349E500C}" type="slidenum">
              <a:rPr lang="ru-RU" smtClean="0"/>
              <a:t>‹#›</a:t>
            </a:fld>
            <a:endParaRPr lang="ru-RU"/>
          </a:p>
        </p:txBody>
      </p:sp>
    </p:spTree>
    <p:extLst>
      <p:ext uri="{BB962C8B-B14F-4D97-AF65-F5344CB8AC3E}">
        <p14:creationId xmlns:p14="http://schemas.microsoft.com/office/powerpoint/2010/main" val="4797277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C2-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CE37DDA9-786F-4BEC-A510-9DB6D6699D13}" type="datetimeFigureOut">
              <a:rPr lang="ru-RU" smtClean="0"/>
              <a:t>23.02.2017</a:t>
            </a:fld>
            <a:endParaRPr lang="ru-RU"/>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ru-RU"/>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5BD8F79D-22AB-46D7-9E67-3A25349E500C}" type="slidenum">
              <a:rPr lang="ru-RU" smtClean="0"/>
              <a:t>‹#›</a:t>
            </a:fld>
            <a:endParaRPr lang="ru-RU"/>
          </a:p>
        </p:txBody>
      </p:sp>
    </p:spTree>
    <p:extLst>
      <p:ext uri="{BB962C8B-B14F-4D97-AF65-F5344CB8AC3E}">
        <p14:creationId xmlns:p14="http://schemas.microsoft.com/office/powerpoint/2010/main" val="833159545"/>
      </p:ext>
    </p:extLst>
  </p:cSld>
  <p:clrMap bg1="lt1" tx1="dk1" bg2="lt2" tx2="dk2" accent1="accent1" accent2="accent2" accent3="accent3" accent4="accent4" accent5="accent5" accent6="accent6" hlink="hlink" folHlink="folHlink"/>
  <p:sldLayoutIdLst>
    <p:sldLayoutId id="2147484218" r:id="rId1"/>
    <p:sldLayoutId id="2147484219" r:id="rId2"/>
    <p:sldLayoutId id="2147484220" r:id="rId3"/>
    <p:sldLayoutId id="2147484221" r:id="rId4"/>
    <p:sldLayoutId id="2147484222" r:id="rId5"/>
    <p:sldLayoutId id="2147484223" r:id="rId6"/>
    <p:sldLayoutId id="2147484224" r:id="rId7"/>
    <p:sldLayoutId id="2147484225" r:id="rId8"/>
    <p:sldLayoutId id="2147484226" r:id="rId9"/>
    <p:sldLayoutId id="2147484227" r:id="rId10"/>
    <p:sldLayoutId id="2147484228" r:id="rId11"/>
    <p:sldLayoutId id="2147484229" r:id="rId12"/>
    <p:sldLayoutId id="2147484230" r:id="rId13"/>
    <p:sldLayoutId id="2147484231" r:id="rId14"/>
    <p:sldLayoutId id="2147484232" r:id="rId15"/>
    <p:sldLayoutId id="2147484233" r:id="rId16"/>
    <p:sldLayoutId id="2147484234"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5.png"/><Relationship Id="rId1" Type="http://schemas.openxmlformats.org/officeDocument/2006/relationships/slideLayout" Target="../slideLayouts/slideLayout4.xml"/><Relationship Id="rId4" Type="http://schemas.openxmlformats.org/officeDocument/2006/relationships/image" Target="../media/image31.jpeg"/></Relationships>
</file>

<file path=ppt/slides/_rels/slide23.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4.xml"/><Relationship Id="rId4" Type="http://schemas.openxmlformats.org/officeDocument/2006/relationships/image" Target="../media/image35.jpeg"/></Relationships>
</file>

<file path=ppt/slides/_rels/slide25.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2.xml"/><Relationship Id="rId4" Type="http://schemas.openxmlformats.org/officeDocument/2006/relationships/image" Target="../media/image47.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4.xml"/><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469557" y="1655805"/>
            <a:ext cx="6623221" cy="1056448"/>
          </a:xfrm>
        </p:spPr>
        <p:txBody>
          <a:bodyPr/>
          <a:lstStyle/>
          <a:p>
            <a:r>
              <a:rPr lang="ru-RU" b="1" dirty="0" smtClean="0">
                <a:solidFill>
                  <a:schemeClr val="accent2">
                    <a:lumMod val="50000"/>
                  </a:schemeClr>
                </a:solidFill>
              </a:rPr>
              <a:t>Берегите воду!</a:t>
            </a:r>
            <a:endParaRPr lang="ru-RU" b="1" dirty="0">
              <a:solidFill>
                <a:schemeClr val="accent2">
                  <a:lumMod val="50000"/>
                </a:schemeClr>
              </a:solidFill>
            </a:endParaRPr>
          </a:p>
        </p:txBody>
      </p:sp>
      <p:sp>
        <p:nvSpPr>
          <p:cNvPr id="3" name="Подзаголовок 2"/>
          <p:cNvSpPr>
            <a:spLocks noGrp="1"/>
          </p:cNvSpPr>
          <p:nvPr>
            <p:ph type="subTitle" idx="1"/>
          </p:nvPr>
        </p:nvSpPr>
        <p:spPr>
          <a:xfrm>
            <a:off x="1037967" y="4003589"/>
            <a:ext cx="5887089" cy="815546"/>
          </a:xfrm>
        </p:spPr>
        <p:txBody>
          <a:bodyPr>
            <a:noAutofit/>
          </a:bodyPr>
          <a:lstStyle/>
          <a:p>
            <a:r>
              <a:rPr lang="ru-RU" sz="2400" b="1" dirty="0" smtClean="0"/>
              <a:t>Учитель математики ГБОУ ЦО «Технологии обучения» Ягодкина Е.Б.</a:t>
            </a:r>
            <a:endParaRPr lang="ru-RU" sz="2400" b="1" dirty="0"/>
          </a:p>
        </p:txBody>
      </p:sp>
      <p:pic>
        <p:nvPicPr>
          <p:cNvPr id="4" name="Рисунок 3" descr="Картинки по запросу берегите воду"/>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20256" y="621792"/>
            <a:ext cx="5102187" cy="3584448"/>
          </a:xfrm>
          <a:prstGeom prst="rect">
            <a:avLst/>
          </a:prstGeom>
          <a:noFill/>
          <a:ln>
            <a:noFill/>
          </a:ln>
        </p:spPr>
      </p:pic>
    </p:spTree>
    <p:extLst>
      <p:ext uri="{BB962C8B-B14F-4D97-AF65-F5344CB8AC3E}">
        <p14:creationId xmlns:p14="http://schemas.microsoft.com/office/powerpoint/2010/main" val="7037074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925312" y="207264"/>
            <a:ext cx="5178552" cy="727992"/>
          </a:xfrm>
        </p:spPr>
        <p:txBody>
          <a:bodyPr>
            <a:normAutofit/>
          </a:bodyPr>
          <a:lstStyle/>
          <a:p>
            <a:r>
              <a:rPr lang="ru-RU" sz="3600" b="1" dirty="0" smtClean="0">
                <a:solidFill>
                  <a:srgbClr val="00B0F0"/>
                </a:solidFill>
              </a:rPr>
              <a:t>Потребление воды</a:t>
            </a:r>
            <a:endParaRPr lang="ru-RU" sz="3600" b="1" dirty="0">
              <a:solidFill>
                <a:srgbClr val="00B0F0"/>
              </a:solidFill>
            </a:endParaRPr>
          </a:p>
        </p:txBody>
      </p:sp>
      <p:sp>
        <p:nvSpPr>
          <p:cNvPr id="4" name="Объект 3"/>
          <p:cNvSpPr>
            <a:spLocks noGrp="1"/>
          </p:cNvSpPr>
          <p:nvPr>
            <p:ph sz="half" idx="2"/>
          </p:nvPr>
        </p:nvSpPr>
        <p:spPr>
          <a:xfrm>
            <a:off x="5559552" y="1179096"/>
            <a:ext cx="6303264" cy="5678903"/>
          </a:xfrm>
        </p:spPr>
        <p:txBody>
          <a:bodyPr>
            <a:noAutofit/>
          </a:bodyPr>
          <a:lstStyle/>
          <a:p>
            <a:r>
              <a:rPr lang="ru-RU" altLang="ru-RU" dirty="0" smtClean="0"/>
              <a:t>Человек потребляет огромное количество пресной воды. </a:t>
            </a:r>
          </a:p>
          <a:p>
            <a:r>
              <a:rPr lang="ru-RU" altLang="ru-RU" dirty="0" smtClean="0"/>
              <a:t>Чтобы </a:t>
            </a:r>
            <a:r>
              <a:rPr lang="ru-RU" altLang="ru-RU" dirty="0"/>
              <a:t>получить 1 т стали, надо 150т воды,</a:t>
            </a:r>
            <a:br>
              <a:rPr lang="ru-RU" altLang="ru-RU" dirty="0"/>
            </a:br>
            <a:r>
              <a:rPr lang="ru-RU" altLang="ru-RU" dirty="0" smtClean="0"/>
              <a:t>на </a:t>
            </a:r>
            <a:r>
              <a:rPr lang="ru-RU" altLang="ru-RU" dirty="0"/>
              <a:t>изготовление 1т  бумаги требуется </a:t>
            </a:r>
            <a:r>
              <a:rPr lang="ru-RU" altLang="ru-RU" dirty="0" smtClean="0"/>
              <a:t>250 т воды.</a:t>
            </a:r>
          </a:p>
          <a:p>
            <a:pPr marL="0" indent="0">
              <a:buNone/>
            </a:pPr>
            <a:r>
              <a:rPr lang="ru-RU" altLang="ru-RU" b="1" dirty="0" smtClean="0"/>
              <a:t>Задача.</a:t>
            </a:r>
            <a:r>
              <a:rPr lang="ru-RU" altLang="ru-RU" dirty="0" smtClean="0"/>
              <a:t> </a:t>
            </a:r>
            <a:r>
              <a:rPr lang="ru-RU" dirty="0" smtClean="0"/>
              <a:t>Человек </a:t>
            </a:r>
            <a:r>
              <a:rPr lang="ru-RU" dirty="0"/>
              <a:t>использует в среднем </a:t>
            </a:r>
            <a:r>
              <a:rPr lang="ru-RU" dirty="0" smtClean="0"/>
              <a:t>по</a:t>
            </a:r>
          </a:p>
          <a:p>
            <a:r>
              <a:rPr lang="ru-RU" dirty="0" smtClean="0"/>
              <a:t>6 </a:t>
            </a:r>
            <a:r>
              <a:rPr lang="ru-RU" dirty="0"/>
              <a:t>л воды на умывание и на чистку зубов, </a:t>
            </a:r>
            <a:endParaRPr lang="ru-RU" dirty="0" smtClean="0"/>
          </a:p>
          <a:p>
            <a:r>
              <a:rPr lang="ru-RU" dirty="0" smtClean="0"/>
              <a:t>на </a:t>
            </a:r>
            <a:r>
              <a:rPr lang="ru-RU" dirty="0"/>
              <a:t>ополаскивание унитаза в 2,5 раза больше, чем на умывание, </a:t>
            </a:r>
            <a:endParaRPr lang="ru-RU" dirty="0" smtClean="0"/>
          </a:p>
          <a:p>
            <a:r>
              <a:rPr lang="ru-RU" dirty="0" smtClean="0"/>
              <a:t>на </a:t>
            </a:r>
            <a:r>
              <a:rPr lang="ru-RU" dirty="0"/>
              <a:t>принятие ванны – в 10 раз больше, чем на ополаскивание унитаза. </a:t>
            </a:r>
            <a:endParaRPr lang="ru-RU" dirty="0" smtClean="0"/>
          </a:p>
          <a:p>
            <a:r>
              <a:rPr lang="ru-RU" dirty="0" smtClean="0"/>
              <a:t>Сколько </a:t>
            </a:r>
            <a:r>
              <a:rPr lang="ru-RU" dirty="0"/>
              <a:t>литров воды будет израсходовано за день, если человек чистил зубы </a:t>
            </a:r>
            <a:r>
              <a:rPr lang="ru-RU" dirty="0" smtClean="0"/>
              <a:t>2 раза</a:t>
            </a:r>
            <a:r>
              <a:rPr lang="ru-RU" dirty="0"/>
              <a:t>, мыл руки 5раз, ополаскивал унитаз 5 раз и 1 раз принял ванну</a:t>
            </a:r>
            <a:r>
              <a:rPr lang="ru-RU" dirty="0" smtClean="0"/>
              <a:t>?</a:t>
            </a:r>
            <a:endParaRPr lang="ru-RU" dirty="0">
              <a:solidFill>
                <a:srgbClr val="0070C0"/>
              </a:solidFill>
            </a:endParaRPr>
          </a:p>
        </p:txBody>
      </p:sp>
      <p:pic>
        <p:nvPicPr>
          <p:cNvPr id="4098" name="Picture 2" descr="https://fs00.infourok.ru/images/doc/147/170834/img11.jpg"/>
          <p:cNvPicPr>
            <a:picLocks noGrp="1" noChangeAspect="1" noChangeArrowheads="1"/>
          </p:cNvPicPr>
          <p:nvPr>
            <p:ph sz="half" idx="1"/>
          </p:nvPr>
        </p:nvPicPr>
        <p:blipFill rotWithShape="1">
          <a:blip r:embed="rId2">
            <a:extLst>
              <a:ext uri="{28A0092B-C50C-407E-A947-70E740481C1C}">
                <a14:useLocalDpi xmlns:a14="http://schemas.microsoft.com/office/drawing/2010/main" val="0"/>
              </a:ext>
            </a:extLst>
          </a:blip>
          <a:srcRect l="11828" t="10690" r="10000" b="12815"/>
          <a:stretch/>
        </p:blipFill>
        <p:spPr bwMode="auto">
          <a:xfrm>
            <a:off x="256032" y="2149585"/>
            <a:ext cx="5093106" cy="37379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13781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13632" y="390143"/>
            <a:ext cx="8107680" cy="877825"/>
          </a:xfrm>
        </p:spPr>
        <p:txBody>
          <a:bodyPr>
            <a:normAutofit/>
          </a:bodyPr>
          <a:lstStyle/>
          <a:p>
            <a:r>
              <a:rPr lang="ru-RU" sz="3600" b="1" dirty="0">
                <a:solidFill>
                  <a:srgbClr val="00B050"/>
                </a:solidFill>
              </a:rPr>
              <a:t>Численность населения </a:t>
            </a:r>
            <a:r>
              <a:rPr lang="ru-RU" sz="3600" b="1" dirty="0" smtClean="0">
                <a:solidFill>
                  <a:srgbClr val="00B050"/>
                </a:solidFill>
              </a:rPr>
              <a:t>земли</a:t>
            </a:r>
            <a:endParaRPr lang="ru-RU" sz="3600" b="1" dirty="0">
              <a:solidFill>
                <a:srgbClr val="00B050"/>
              </a:solidFill>
            </a:endParaRPr>
          </a:p>
        </p:txBody>
      </p:sp>
      <p:pic>
        <p:nvPicPr>
          <p:cNvPr id="1026" name="Picture 2" descr="http://budconcept.ru/wp-content/uploads/2015/06/Naseleniya-Zemli-1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7650" y="1729633"/>
            <a:ext cx="9201150" cy="4809744"/>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3438144" y="1267968"/>
            <a:ext cx="8583168" cy="461665"/>
          </a:xfrm>
          <a:prstGeom prst="rect">
            <a:avLst/>
          </a:prstGeom>
          <a:noFill/>
        </p:spPr>
        <p:txBody>
          <a:bodyPr wrap="square" rtlCol="0">
            <a:spAutoFit/>
          </a:bodyPr>
          <a:lstStyle/>
          <a:p>
            <a:r>
              <a:rPr lang="ru-RU" sz="2400" dirty="0"/>
              <a:t>Задание: </a:t>
            </a:r>
            <a:r>
              <a:rPr lang="ru-RU" sz="2400" dirty="0" smtClean="0"/>
              <a:t>Прочитать </a:t>
            </a:r>
            <a:r>
              <a:rPr lang="ru-RU" sz="2400" dirty="0"/>
              <a:t>график роста населения Земли </a:t>
            </a:r>
          </a:p>
        </p:txBody>
      </p:sp>
      <p:pic>
        <p:nvPicPr>
          <p:cNvPr id="1028" name="Picture 4" descr="http://www.vesti.az/upload/images/news/2014/january/01/big/2d1d963e05af2bbe01204453b4b210a9.jpg"/>
          <p:cNvPicPr>
            <a:picLocks noChangeAspect="1" noChangeArrowheads="1"/>
          </p:cNvPicPr>
          <p:nvPr/>
        </p:nvPicPr>
        <p:blipFill rotWithShape="1">
          <a:blip r:embed="rId3">
            <a:extLst>
              <a:ext uri="{28A0092B-C50C-407E-A947-70E740481C1C}">
                <a14:useLocalDpi xmlns:a14="http://schemas.microsoft.com/office/drawing/2010/main" val="0"/>
              </a:ext>
            </a:extLst>
          </a:blip>
          <a:srcRect l="33011" t="-839" b="839"/>
          <a:stretch/>
        </p:blipFill>
        <p:spPr bwMode="auto">
          <a:xfrm>
            <a:off x="8083296" y="3634252"/>
            <a:ext cx="3828415" cy="2905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02391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438400" y="963168"/>
            <a:ext cx="9067800" cy="755904"/>
          </a:xfrm>
        </p:spPr>
        <p:txBody>
          <a:bodyPr>
            <a:normAutofit/>
          </a:bodyPr>
          <a:lstStyle/>
          <a:p>
            <a:pPr algn="ctr"/>
            <a:r>
              <a:rPr lang="ru-RU" sz="3600" b="1" dirty="0" smtClean="0">
                <a:solidFill>
                  <a:schemeClr val="accent5">
                    <a:lumMod val="75000"/>
                  </a:schemeClr>
                </a:solidFill>
              </a:rPr>
              <a:t>Численность населения Земли</a:t>
            </a:r>
            <a:endParaRPr lang="ru-RU" sz="3600" b="1" dirty="0">
              <a:solidFill>
                <a:schemeClr val="accent5">
                  <a:lumMod val="75000"/>
                </a:schemeClr>
              </a:solidFill>
            </a:endParaRPr>
          </a:p>
        </p:txBody>
      </p:sp>
      <p:graphicFrame>
        <p:nvGraphicFramePr>
          <p:cNvPr id="4" name="Объект 3"/>
          <p:cNvGraphicFramePr>
            <a:graphicFrameLocks noGrp="1"/>
          </p:cNvGraphicFramePr>
          <p:nvPr>
            <p:ph idx="1"/>
            <p:extLst>
              <p:ext uri="{D42A27DB-BD31-4B8C-83A1-F6EECF244321}">
                <p14:modId xmlns:p14="http://schemas.microsoft.com/office/powerpoint/2010/main" val="1151129596"/>
              </p:ext>
            </p:extLst>
          </p:nvPr>
        </p:nvGraphicFramePr>
        <p:xfrm>
          <a:off x="4233492" y="2420471"/>
          <a:ext cx="7546848" cy="412376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Объект 3"/>
          <p:cNvGraphicFramePr>
            <a:graphicFrameLocks/>
          </p:cNvGraphicFramePr>
          <p:nvPr>
            <p:extLst>
              <p:ext uri="{D42A27DB-BD31-4B8C-83A1-F6EECF244321}">
                <p14:modId xmlns:p14="http://schemas.microsoft.com/office/powerpoint/2010/main" val="1274228965"/>
              </p:ext>
            </p:extLst>
          </p:nvPr>
        </p:nvGraphicFramePr>
        <p:xfrm>
          <a:off x="376518" y="2958352"/>
          <a:ext cx="3281082" cy="3245224"/>
        </p:xfrm>
        <a:graphic>
          <a:graphicData uri="http://schemas.openxmlformats.org/drawingml/2006/table">
            <a:tbl>
              <a:tblPr>
                <a:tableStyleId>{5C22544A-7EE6-4342-B048-85BDC9FD1C3A}</a:tableStyleId>
              </a:tblPr>
              <a:tblGrid>
                <a:gridCol w="1485773"/>
                <a:gridCol w="1795309"/>
              </a:tblGrid>
              <a:tr h="405653">
                <a:tc>
                  <a:txBody>
                    <a:bodyPr/>
                    <a:lstStyle/>
                    <a:p>
                      <a:pPr algn="ctr" fontAlgn="b"/>
                      <a:r>
                        <a:rPr lang="ru-RU" sz="2400" b="1" u="none" strike="noStrike" dirty="0">
                          <a:effectLst/>
                        </a:rPr>
                        <a:t>год</a:t>
                      </a:r>
                      <a:endParaRPr lang="ru-RU" sz="2400" b="1" i="0" u="none" strike="noStrike" dirty="0">
                        <a:solidFill>
                          <a:srgbClr val="000000"/>
                        </a:solidFill>
                        <a:effectLst/>
                        <a:latin typeface="Calibri" panose="020F0502020204030204" pitchFamily="34" charset="0"/>
                      </a:endParaRPr>
                    </a:p>
                  </a:txBody>
                  <a:tcPr marL="9525" marR="9525" marT="9525" marB="0" anchor="b">
                    <a:solidFill>
                      <a:schemeClr val="accent2">
                        <a:lumMod val="75000"/>
                      </a:schemeClr>
                    </a:solidFill>
                  </a:tcPr>
                </a:tc>
                <a:tc>
                  <a:txBody>
                    <a:bodyPr/>
                    <a:lstStyle/>
                    <a:p>
                      <a:pPr algn="ctr" fontAlgn="b"/>
                      <a:r>
                        <a:rPr lang="ru-RU" sz="2400" b="1" u="none" strike="noStrike" dirty="0">
                          <a:effectLst/>
                        </a:rPr>
                        <a:t>млрд</a:t>
                      </a:r>
                      <a:endParaRPr lang="ru-RU" sz="2400" b="1" i="0" u="none" strike="noStrike" dirty="0">
                        <a:solidFill>
                          <a:srgbClr val="000000"/>
                        </a:solidFill>
                        <a:effectLst/>
                        <a:latin typeface="Calibri" panose="020F0502020204030204" pitchFamily="34" charset="0"/>
                      </a:endParaRPr>
                    </a:p>
                  </a:txBody>
                  <a:tcPr marL="9525" marR="9525" marT="9525" marB="0" anchor="b">
                    <a:solidFill>
                      <a:schemeClr val="accent2">
                        <a:lumMod val="75000"/>
                      </a:schemeClr>
                    </a:solidFill>
                  </a:tcPr>
                </a:tc>
              </a:tr>
              <a:tr h="405653">
                <a:tc>
                  <a:txBody>
                    <a:bodyPr/>
                    <a:lstStyle/>
                    <a:p>
                      <a:pPr algn="ctr" fontAlgn="b"/>
                      <a:r>
                        <a:rPr lang="ru-RU" sz="2400" b="1" u="none" strike="noStrike" dirty="0">
                          <a:effectLst/>
                        </a:rPr>
                        <a:t>1804</a:t>
                      </a:r>
                      <a:endParaRPr lang="ru-RU" sz="24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ru-RU" sz="2400" b="1" u="none" strike="noStrike" dirty="0">
                          <a:effectLst/>
                        </a:rPr>
                        <a:t>1</a:t>
                      </a:r>
                      <a:endParaRPr lang="ru-RU" sz="2400" b="1" i="0" u="none" strike="noStrike" dirty="0">
                        <a:solidFill>
                          <a:srgbClr val="000000"/>
                        </a:solidFill>
                        <a:effectLst/>
                        <a:latin typeface="Calibri" panose="020F0502020204030204" pitchFamily="34" charset="0"/>
                      </a:endParaRPr>
                    </a:p>
                  </a:txBody>
                  <a:tcPr marL="9525" marR="9525" marT="9525" marB="0" anchor="b"/>
                </a:tc>
              </a:tr>
              <a:tr h="405653">
                <a:tc>
                  <a:txBody>
                    <a:bodyPr/>
                    <a:lstStyle/>
                    <a:p>
                      <a:pPr algn="ctr" fontAlgn="b"/>
                      <a:r>
                        <a:rPr lang="ru-RU" sz="2400" b="1" u="none" strike="noStrike">
                          <a:effectLst/>
                        </a:rPr>
                        <a:t>1927</a:t>
                      </a:r>
                      <a:endParaRPr lang="ru-RU" sz="24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ru-RU" sz="2400" b="1" u="none" strike="noStrike" dirty="0">
                          <a:effectLst/>
                        </a:rPr>
                        <a:t>2</a:t>
                      </a:r>
                      <a:endParaRPr lang="ru-RU" sz="2400" b="1" i="0" u="none" strike="noStrike" dirty="0">
                        <a:solidFill>
                          <a:srgbClr val="000000"/>
                        </a:solidFill>
                        <a:effectLst/>
                        <a:latin typeface="Calibri" panose="020F0502020204030204" pitchFamily="34" charset="0"/>
                      </a:endParaRPr>
                    </a:p>
                  </a:txBody>
                  <a:tcPr marL="9525" marR="9525" marT="9525" marB="0" anchor="b"/>
                </a:tc>
              </a:tr>
              <a:tr h="405653">
                <a:tc>
                  <a:txBody>
                    <a:bodyPr/>
                    <a:lstStyle/>
                    <a:p>
                      <a:pPr algn="ctr" fontAlgn="b"/>
                      <a:r>
                        <a:rPr lang="ru-RU" sz="2400" b="1" u="none" strike="noStrike">
                          <a:effectLst/>
                        </a:rPr>
                        <a:t>1959</a:t>
                      </a:r>
                      <a:endParaRPr lang="ru-RU" sz="24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ru-RU" sz="2400" b="1" u="none" strike="noStrike" dirty="0">
                          <a:effectLst/>
                        </a:rPr>
                        <a:t>3</a:t>
                      </a:r>
                      <a:endParaRPr lang="ru-RU" sz="2400" b="1" i="0" u="none" strike="noStrike" dirty="0">
                        <a:solidFill>
                          <a:srgbClr val="000000"/>
                        </a:solidFill>
                        <a:effectLst/>
                        <a:latin typeface="Calibri" panose="020F0502020204030204" pitchFamily="34" charset="0"/>
                      </a:endParaRPr>
                    </a:p>
                  </a:txBody>
                  <a:tcPr marL="9525" marR="9525" marT="9525" marB="0" anchor="b"/>
                </a:tc>
              </a:tr>
              <a:tr h="405653">
                <a:tc>
                  <a:txBody>
                    <a:bodyPr/>
                    <a:lstStyle/>
                    <a:p>
                      <a:pPr algn="ctr" fontAlgn="b"/>
                      <a:r>
                        <a:rPr lang="ru-RU" sz="2400" b="1" u="none" strike="noStrike">
                          <a:effectLst/>
                        </a:rPr>
                        <a:t>1974</a:t>
                      </a:r>
                      <a:endParaRPr lang="ru-RU" sz="24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ru-RU" sz="2400" b="1" u="none" strike="noStrike" dirty="0">
                          <a:effectLst/>
                        </a:rPr>
                        <a:t>4</a:t>
                      </a:r>
                      <a:endParaRPr lang="ru-RU" sz="2400" b="1" i="0" u="none" strike="noStrike" dirty="0">
                        <a:solidFill>
                          <a:srgbClr val="000000"/>
                        </a:solidFill>
                        <a:effectLst/>
                        <a:latin typeface="Calibri" panose="020F0502020204030204" pitchFamily="34" charset="0"/>
                      </a:endParaRPr>
                    </a:p>
                  </a:txBody>
                  <a:tcPr marL="9525" marR="9525" marT="9525" marB="0" anchor="b"/>
                </a:tc>
              </a:tr>
              <a:tr h="405653">
                <a:tc>
                  <a:txBody>
                    <a:bodyPr/>
                    <a:lstStyle/>
                    <a:p>
                      <a:pPr algn="ctr" fontAlgn="b"/>
                      <a:r>
                        <a:rPr lang="ru-RU" sz="2400" b="1" u="none" strike="noStrike">
                          <a:effectLst/>
                        </a:rPr>
                        <a:t>1987</a:t>
                      </a:r>
                      <a:endParaRPr lang="ru-RU" sz="24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ru-RU" sz="2400" b="1" u="none" strike="noStrike" dirty="0">
                          <a:effectLst/>
                        </a:rPr>
                        <a:t>5</a:t>
                      </a:r>
                      <a:endParaRPr lang="ru-RU" sz="2400" b="1" i="0" u="none" strike="noStrike" dirty="0">
                        <a:solidFill>
                          <a:srgbClr val="000000"/>
                        </a:solidFill>
                        <a:effectLst/>
                        <a:latin typeface="Calibri" panose="020F0502020204030204" pitchFamily="34" charset="0"/>
                      </a:endParaRPr>
                    </a:p>
                  </a:txBody>
                  <a:tcPr marL="9525" marR="9525" marT="9525" marB="0" anchor="b"/>
                </a:tc>
              </a:tr>
              <a:tr h="405653">
                <a:tc>
                  <a:txBody>
                    <a:bodyPr/>
                    <a:lstStyle/>
                    <a:p>
                      <a:pPr algn="ctr" fontAlgn="b"/>
                      <a:r>
                        <a:rPr lang="ru-RU" sz="2400" b="1" u="none" strike="noStrike">
                          <a:effectLst/>
                        </a:rPr>
                        <a:t>1999</a:t>
                      </a:r>
                      <a:endParaRPr lang="ru-RU" sz="24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ru-RU" sz="2400" b="1" u="none" strike="noStrike" dirty="0">
                          <a:effectLst/>
                        </a:rPr>
                        <a:t>7</a:t>
                      </a:r>
                      <a:endParaRPr lang="ru-RU" sz="2400" b="1" i="0" u="none" strike="noStrike" dirty="0">
                        <a:solidFill>
                          <a:srgbClr val="000000"/>
                        </a:solidFill>
                        <a:effectLst/>
                        <a:latin typeface="Calibri" panose="020F0502020204030204" pitchFamily="34" charset="0"/>
                      </a:endParaRPr>
                    </a:p>
                  </a:txBody>
                  <a:tcPr marL="9525" marR="9525" marT="9525" marB="0" anchor="b"/>
                </a:tc>
              </a:tr>
              <a:tr h="405653">
                <a:tc>
                  <a:txBody>
                    <a:bodyPr/>
                    <a:lstStyle/>
                    <a:p>
                      <a:pPr algn="ctr" fontAlgn="b"/>
                      <a:r>
                        <a:rPr lang="ru-RU" sz="2400" b="1" u="none" strike="noStrike" dirty="0">
                          <a:effectLst/>
                        </a:rPr>
                        <a:t>2048</a:t>
                      </a:r>
                      <a:endParaRPr lang="ru-RU" sz="24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ru-RU" sz="2400" b="1" u="none" strike="noStrike" dirty="0">
                          <a:effectLst/>
                        </a:rPr>
                        <a:t>9</a:t>
                      </a:r>
                      <a:endParaRPr lang="ru-RU" sz="2400" b="1" i="0" u="none" strike="noStrike" dirty="0">
                        <a:solidFill>
                          <a:srgbClr val="000000"/>
                        </a:solidFill>
                        <a:effectLst/>
                        <a:latin typeface="Calibri" panose="020F0502020204030204" pitchFamily="34" charset="0"/>
                      </a:endParaRPr>
                    </a:p>
                  </a:txBody>
                  <a:tcPr marL="9525" marR="9525" marT="9525" marB="0" anchor="b"/>
                </a:tc>
              </a:tr>
            </a:tbl>
          </a:graphicData>
        </a:graphic>
      </p:graphicFrame>
      <p:sp>
        <p:nvSpPr>
          <p:cNvPr id="9" name="TextBox 8"/>
          <p:cNvSpPr txBox="1"/>
          <p:nvPr/>
        </p:nvSpPr>
        <p:spPr>
          <a:xfrm>
            <a:off x="1061166" y="1719072"/>
            <a:ext cx="8561959" cy="461665"/>
          </a:xfrm>
          <a:prstGeom prst="rect">
            <a:avLst/>
          </a:prstGeom>
          <a:noFill/>
        </p:spPr>
        <p:txBody>
          <a:bodyPr wrap="none" rtlCol="0">
            <a:spAutoFit/>
          </a:bodyPr>
          <a:lstStyle/>
          <a:p>
            <a:r>
              <a:rPr lang="ru-RU" sz="2400" b="1" dirty="0" smtClean="0"/>
              <a:t>Задание: Построить график роста населения Земли </a:t>
            </a:r>
            <a:endParaRPr lang="ru-RU" sz="2400" b="1" dirty="0"/>
          </a:p>
        </p:txBody>
      </p:sp>
    </p:spTree>
    <p:extLst>
      <p:ext uri="{BB962C8B-B14F-4D97-AF65-F5344CB8AC3E}">
        <p14:creationId xmlns:p14="http://schemas.microsoft.com/office/powerpoint/2010/main" val="30117791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56021" y="764373"/>
            <a:ext cx="8783053" cy="849313"/>
          </a:xfrm>
        </p:spPr>
        <p:txBody>
          <a:bodyPr>
            <a:normAutofit fontScale="90000"/>
          </a:bodyPr>
          <a:lstStyle/>
          <a:p>
            <a:r>
              <a:rPr lang="ru-RU" b="1" dirty="0">
                <a:solidFill>
                  <a:srgbClr val="00B0F0"/>
                </a:solidFill>
              </a:rPr>
              <a:t>Потребление </a:t>
            </a:r>
            <a:r>
              <a:rPr lang="ru-RU" b="1" dirty="0" smtClean="0">
                <a:solidFill>
                  <a:srgbClr val="00B0F0"/>
                </a:solidFill>
              </a:rPr>
              <a:t>воды человечеством</a:t>
            </a:r>
            <a:endParaRPr lang="ru-RU" dirty="0"/>
          </a:p>
        </p:txBody>
      </p:sp>
      <p:sp>
        <p:nvSpPr>
          <p:cNvPr id="3" name="Объект 2"/>
          <p:cNvSpPr>
            <a:spLocks noGrp="1"/>
          </p:cNvSpPr>
          <p:nvPr>
            <p:ph idx="1"/>
          </p:nvPr>
        </p:nvSpPr>
        <p:spPr>
          <a:xfrm>
            <a:off x="685800" y="1780032"/>
            <a:ext cx="7104888" cy="4888992"/>
          </a:xfrm>
        </p:spPr>
        <p:txBody>
          <a:bodyPr>
            <a:normAutofit fontScale="92500" lnSpcReduction="10000"/>
          </a:bodyPr>
          <a:lstStyle/>
          <a:p>
            <a:r>
              <a:rPr lang="ru-RU" altLang="ru-RU" sz="2400" dirty="0"/>
              <a:t>Человечество потребляет огромное количество пресной воды. </a:t>
            </a:r>
          </a:p>
          <a:p>
            <a:r>
              <a:rPr lang="ru-RU" altLang="ru-RU" sz="2400" dirty="0" smtClean="0"/>
              <a:t>К </a:t>
            </a:r>
            <a:r>
              <a:rPr lang="ru-RU" altLang="ru-RU" sz="2400" dirty="0"/>
              <a:t>началу </a:t>
            </a:r>
            <a:r>
              <a:rPr lang="en-US" altLang="ru-RU" sz="2400" dirty="0"/>
              <a:t>XXI</a:t>
            </a:r>
            <a:r>
              <a:rPr lang="ru-RU" altLang="ru-RU" sz="2400" dirty="0"/>
              <a:t> века потребление воды составило более 200 л в сутки на человека</a:t>
            </a:r>
            <a:r>
              <a:rPr lang="ru-RU" altLang="ru-RU" sz="2400" dirty="0" smtClean="0"/>
              <a:t>.</a:t>
            </a:r>
          </a:p>
          <a:p>
            <a:r>
              <a:rPr lang="ru-RU" altLang="ru-RU" sz="2400" dirty="0" smtClean="0"/>
              <a:t>Задание. Рассчитайте потребление воды в сутки на всем земном шаре. </a:t>
            </a:r>
          </a:p>
          <a:p>
            <a:r>
              <a:rPr lang="ru-RU" altLang="ru-RU" sz="2400" dirty="0" smtClean="0"/>
              <a:t>В </a:t>
            </a:r>
            <a:r>
              <a:rPr lang="ru-RU" altLang="ru-RU" sz="2400" dirty="0"/>
              <a:t>Москве, в Нью-Йорке и других крупных городах один человек использует более 500 л в сутки. Хотя по расчётам специалистов на одного человека нужно </a:t>
            </a:r>
            <a:r>
              <a:rPr lang="ru-RU" altLang="ru-RU" sz="2400" dirty="0" smtClean="0"/>
              <a:t>не более 250 </a:t>
            </a:r>
            <a:r>
              <a:rPr lang="ru-RU" altLang="ru-RU" sz="2400" dirty="0"/>
              <a:t>л воды в сутки</a:t>
            </a:r>
            <a:r>
              <a:rPr lang="ru-RU" altLang="ru-RU" sz="2400" dirty="0" smtClean="0"/>
              <a:t>. </a:t>
            </a:r>
          </a:p>
          <a:p>
            <a:r>
              <a:rPr lang="ru-RU" altLang="ru-RU" sz="2400" dirty="0" smtClean="0"/>
              <a:t>Подумайте, можете ли Вы сократить свои расходы воды вдвое? </a:t>
            </a:r>
          </a:p>
          <a:p>
            <a:r>
              <a:rPr lang="ru-RU" altLang="ru-RU" sz="2400" dirty="0" smtClean="0"/>
              <a:t>Что для этого необходимо сделать?</a:t>
            </a:r>
            <a:endParaRPr lang="ru-RU" dirty="0"/>
          </a:p>
        </p:txBody>
      </p:sp>
      <p:pic>
        <p:nvPicPr>
          <p:cNvPr id="3074" name="Picture 2" descr="http://hnu.docdat.com/pars_docs/refs/220/219484/img6.jpg"/>
          <p:cNvPicPr>
            <a:picLocks noChangeAspect="1" noChangeArrowheads="1"/>
          </p:cNvPicPr>
          <p:nvPr/>
        </p:nvPicPr>
        <p:blipFill rotWithShape="1">
          <a:blip r:embed="rId2">
            <a:extLst>
              <a:ext uri="{28A0092B-C50C-407E-A947-70E740481C1C}">
                <a14:useLocalDpi xmlns:a14="http://schemas.microsoft.com/office/drawing/2010/main" val="0"/>
              </a:ext>
            </a:extLst>
          </a:blip>
          <a:srcRect l="52357" t="23253" r="3962" b="2720"/>
          <a:stretch/>
        </p:blipFill>
        <p:spPr bwMode="auto">
          <a:xfrm>
            <a:off x="7790688" y="1973178"/>
            <a:ext cx="3831817" cy="42871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36287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Вывод №1 Экономь воду!</a:t>
            </a:r>
            <a:br>
              <a:rPr lang="ru-RU" dirty="0"/>
            </a:br>
            <a:endParaRPr lang="ru-RU" dirty="0"/>
          </a:p>
        </p:txBody>
      </p:sp>
      <p:pic>
        <p:nvPicPr>
          <p:cNvPr id="5" name="Объект 4" descr="http://www.maam.ru/upload/blogs/detsad-90348-1431791679.jpg"/>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95187" y="2057401"/>
            <a:ext cx="5840329" cy="4078704"/>
          </a:xfrm>
          <a:prstGeom prst="rect">
            <a:avLst/>
          </a:prstGeom>
          <a:noFill/>
          <a:ln>
            <a:noFill/>
          </a:ln>
        </p:spPr>
      </p:pic>
    </p:spTree>
    <p:extLst>
      <p:ext uri="{BB962C8B-B14F-4D97-AF65-F5344CB8AC3E}">
        <p14:creationId xmlns:p14="http://schemas.microsoft.com/office/powerpoint/2010/main" val="30940037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857750" y="152400"/>
            <a:ext cx="6648450" cy="1258487"/>
          </a:xfrm>
        </p:spPr>
        <p:txBody>
          <a:bodyPr>
            <a:normAutofit/>
          </a:bodyPr>
          <a:lstStyle/>
          <a:p>
            <a:r>
              <a:rPr lang="ru-RU" sz="3600" b="1" dirty="0" smtClean="0">
                <a:solidFill>
                  <a:srgbClr val="FF0000"/>
                </a:solidFill>
              </a:rPr>
              <a:t>Водяное перемирие</a:t>
            </a:r>
            <a:endParaRPr lang="ru-RU" sz="3600" b="1" dirty="0">
              <a:solidFill>
                <a:srgbClr val="FF0000"/>
              </a:solidFill>
            </a:endParaRPr>
          </a:p>
        </p:txBody>
      </p:sp>
      <p:sp>
        <p:nvSpPr>
          <p:cNvPr id="4" name="Объект 3"/>
          <p:cNvSpPr>
            <a:spLocks noGrp="1"/>
          </p:cNvSpPr>
          <p:nvPr>
            <p:ph sz="half" idx="2"/>
          </p:nvPr>
        </p:nvSpPr>
        <p:spPr>
          <a:xfrm>
            <a:off x="228600" y="4419600"/>
            <a:ext cx="6724650" cy="1714500"/>
          </a:xfrm>
        </p:spPr>
        <p:txBody>
          <a:bodyPr>
            <a:normAutofit lnSpcReduction="10000"/>
          </a:bodyPr>
          <a:lstStyle/>
          <a:p>
            <a:pPr algn="just"/>
            <a:r>
              <a:rPr lang="ru-RU" dirty="0" smtClean="0"/>
              <a:t>Все </a:t>
            </a:r>
            <a:r>
              <a:rPr lang="ru-RU" dirty="0"/>
              <a:t>живое на Земле погибнет, </a:t>
            </a:r>
            <a:r>
              <a:rPr lang="ru-RU" dirty="0" smtClean="0"/>
              <a:t>планета </a:t>
            </a:r>
            <a:r>
              <a:rPr lang="ru-RU" dirty="0"/>
              <a:t>останется без живых существ. </a:t>
            </a:r>
            <a:endParaRPr lang="ru-RU" dirty="0" smtClean="0"/>
          </a:p>
          <a:p>
            <a:pPr algn="just"/>
            <a:r>
              <a:rPr lang="ru-RU" dirty="0" smtClean="0"/>
              <a:t>Ученые </a:t>
            </a:r>
            <a:r>
              <a:rPr lang="ru-RU" dirty="0"/>
              <a:t>установили: человек без еды может прожить 3-4 недели, а без воды 3-4 дня, затем он погибнет.</a:t>
            </a:r>
          </a:p>
          <a:p>
            <a:endParaRPr lang="ru-RU" dirty="0"/>
          </a:p>
        </p:txBody>
      </p:sp>
      <p:pic>
        <p:nvPicPr>
          <p:cNvPr id="5" name="Объект 4" descr="http://grufix.ru/oboi/2/pesok_kamni_pustynya_zhara_3072x2048.jpg"/>
          <p:cNvPicPr>
            <a:picLocks noGrp="1"/>
          </p:cNvPicPr>
          <p:nvPr>
            <p:ph sz="half" idx="1"/>
          </p:nvPr>
        </p:nvPicPr>
        <p:blipFill>
          <a:blip r:embed="rId2" cstate="print">
            <a:extLst>
              <a:ext uri="{28A0092B-C50C-407E-A947-70E740481C1C}">
                <a14:useLocalDpi xmlns:a14="http://schemas.microsoft.com/office/drawing/2010/main" val="0"/>
              </a:ext>
            </a:extLst>
          </a:blip>
          <a:srcRect/>
          <a:stretch>
            <a:fillRect/>
          </a:stretch>
        </p:blipFill>
        <p:spPr bwMode="auto">
          <a:xfrm>
            <a:off x="390525" y="1390467"/>
            <a:ext cx="4752975" cy="2781484"/>
          </a:xfrm>
          <a:prstGeom prst="rect">
            <a:avLst/>
          </a:prstGeom>
          <a:noFill/>
          <a:ln>
            <a:noFill/>
          </a:ln>
        </p:spPr>
      </p:pic>
      <p:pic>
        <p:nvPicPr>
          <p:cNvPr id="1028" name="Picture 4" descr="http://www.stihi.ru/pics/2015/02/17/463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46925" y="3168830"/>
            <a:ext cx="4530725" cy="3263539"/>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5486400" y="1410888"/>
            <a:ext cx="6362700" cy="1569660"/>
          </a:xfrm>
          <a:prstGeom prst="rect">
            <a:avLst/>
          </a:prstGeom>
          <a:noFill/>
        </p:spPr>
        <p:txBody>
          <a:bodyPr wrap="square" rtlCol="0">
            <a:spAutoFit/>
          </a:bodyPr>
          <a:lstStyle/>
          <a:p>
            <a:pPr algn="just"/>
            <a:r>
              <a:rPr lang="ru-RU" sz="2400" dirty="0"/>
              <a:t>Представьте себе, что на планете вдруг не осталось ни одной капли воды. Что тогда произойдет? </a:t>
            </a:r>
            <a:endParaRPr lang="ru-RU" sz="2400" dirty="0" smtClean="0"/>
          </a:p>
          <a:p>
            <a:pPr algn="just"/>
            <a:r>
              <a:rPr lang="ru-RU" sz="2400" dirty="0" smtClean="0"/>
              <a:t>Вместо мирового океана – пустыня!</a:t>
            </a:r>
            <a:endParaRPr lang="ru-RU" sz="2400" dirty="0"/>
          </a:p>
        </p:txBody>
      </p:sp>
    </p:spTree>
    <p:extLst>
      <p:ext uri="{BB962C8B-B14F-4D97-AF65-F5344CB8AC3E}">
        <p14:creationId xmlns:p14="http://schemas.microsoft.com/office/powerpoint/2010/main" val="20574756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145280" y="499871"/>
            <a:ext cx="7485888" cy="774425"/>
          </a:xfrm>
        </p:spPr>
        <p:txBody>
          <a:bodyPr>
            <a:normAutofit fontScale="90000"/>
          </a:bodyPr>
          <a:lstStyle/>
          <a:p>
            <a:r>
              <a:rPr lang="ru-RU" sz="3600" b="1" dirty="0" smtClean="0">
                <a:solidFill>
                  <a:srgbClr val="00B0F0"/>
                </a:solidFill>
              </a:rPr>
              <a:t/>
            </a:r>
            <a:br>
              <a:rPr lang="ru-RU" sz="3600" b="1" dirty="0" smtClean="0">
                <a:solidFill>
                  <a:srgbClr val="00B0F0"/>
                </a:solidFill>
              </a:rPr>
            </a:br>
            <a:r>
              <a:rPr lang="ru-RU" b="1" dirty="0" smtClean="0">
                <a:solidFill>
                  <a:srgbClr val="00B0F0"/>
                </a:solidFill>
              </a:rPr>
              <a:t>Охрана </a:t>
            </a:r>
            <a:r>
              <a:rPr lang="ru-RU" b="1" dirty="0">
                <a:solidFill>
                  <a:srgbClr val="00B0F0"/>
                </a:solidFill>
              </a:rPr>
              <a:t>Мирового </a:t>
            </a:r>
            <a:r>
              <a:rPr lang="ru-RU" b="1" dirty="0" smtClean="0">
                <a:solidFill>
                  <a:srgbClr val="00B0F0"/>
                </a:solidFill>
              </a:rPr>
              <a:t>океана</a:t>
            </a:r>
            <a:r>
              <a:rPr lang="ru-RU" dirty="0"/>
              <a:t/>
            </a:r>
            <a:br>
              <a:rPr lang="ru-RU" dirty="0"/>
            </a:br>
            <a:endParaRPr lang="ru-RU" dirty="0"/>
          </a:p>
        </p:txBody>
      </p:sp>
      <p:sp>
        <p:nvSpPr>
          <p:cNvPr id="3" name="Объект 2"/>
          <p:cNvSpPr>
            <a:spLocks noGrp="1"/>
          </p:cNvSpPr>
          <p:nvPr>
            <p:ph idx="1"/>
          </p:nvPr>
        </p:nvSpPr>
        <p:spPr>
          <a:xfrm>
            <a:off x="6888480" y="1609344"/>
            <a:ext cx="4742688" cy="1914144"/>
          </a:xfrm>
        </p:spPr>
        <p:txBody>
          <a:bodyPr/>
          <a:lstStyle/>
          <a:p>
            <a:pPr algn="just"/>
            <a:r>
              <a:rPr lang="ru-RU" dirty="0" smtClean="0"/>
              <a:t>Статья 58 </a:t>
            </a:r>
            <a:r>
              <a:rPr lang="ru-RU" dirty="0"/>
              <a:t>Конституции Российской Федерации</a:t>
            </a:r>
            <a:r>
              <a:rPr lang="ru-RU" dirty="0" smtClean="0"/>
              <a:t>: «Каждый </a:t>
            </a:r>
            <a:r>
              <a:rPr lang="ru-RU" dirty="0"/>
              <a:t>обязан сохранять природу и окружающую среду, бережно относиться к природным </a:t>
            </a:r>
            <a:r>
              <a:rPr lang="ru-RU" dirty="0" smtClean="0"/>
              <a:t>богатствам».</a:t>
            </a:r>
            <a:endParaRPr lang="ru-RU" dirty="0"/>
          </a:p>
          <a:p>
            <a:endParaRPr lang="ru-RU" dirty="0"/>
          </a:p>
        </p:txBody>
      </p:sp>
      <p:pic>
        <p:nvPicPr>
          <p:cNvPr id="3074" name="Picture 2" descr="http://severpost.ru/docs/upload/140681183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17664" y="3794926"/>
            <a:ext cx="4413504" cy="283142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343662" y="4267200"/>
            <a:ext cx="6435090" cy="1938992"/>
          </a:xfrm>
          <a:prstGeom prst="rect">
            <a:avLst/>
          </a:prstGeom>
          <a:noFill/>
        </p:spPr>
        <p:txBody>
          <a:bodyPr wrap="square" rtlCol="0">
            <a:spAutoFit/>
          </a:bodyPr>
          <a:lstStyle/>
          <a:p>
            <a:pPr algn="just"/>
            <a:r>
              <a:rPr lang="ru-RU" sz="2400" dirty="0" smtClean="0"/>
              <a:t>Первым на защиту природы встал русский царь Петр Первый, издав указы:</a:t>
            </a:r>
          </a:p>
          <a:p>
            <a:pPr marL="285750" indent="-285750" algn="just">
              <a:buFont typeface="Arial" panose="020B0604020202020204" pitchFamily="34" charset="0"/>
              <a:buChar char="•"/>
            </a:pPr>
            <a:r>
              <a:rPr lang="ru-RU" sz="2400" dirty="0" smtClean="0"/>
              <a:t>об охране леса;</a:t>
            </a:r>
          </a:p>
          <a:p>
            <a:pPr marL="285750" indent="-285750" algn="just">
              <a:buFont typeface="Arial" panose="020B0604020202020204" pitchFamily="34" charset="0"/>
              <a:buChar char="•"/>
            </a:pPr>
            <a:r>
              <a:rPr lang="ru-RU" sz="2400" dirty="0" smtClean="0"/>
              <a:t>о создании аптекарского огорода;</a:t>
            </a:r>
          </a:p>
          <a:p>
            <a:pPr marL="285750" indent="-285750" algn="just">
              <a:buFont typeface="Arial" panose="020B0604020202020204" pitchFamily="34" charset="0"/>
              <a:buChar char="•"/>
            </a:pPr>
            <a:r>
              <a:rPr lang="ru-RU" sz="2400" dirty="0" smtClean="0"/>
              <a:t>запрет на слив мусора в реку Неву.</a:t>
            </a:r>
            <a:endParaRPr lang="ru-RU" dirty="0"/>
          </a:p>
        </p:txBody>
      </p:sp>
      <p:pic>
        <p:nvPicPr>
          <p:cNvPr id="3076" name="Picture 4" descr="http://xn--e1adcaacuhnujm.xn--p1ai/wp-content/uploads/2015/03/petrovskay.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0144" y="1525064"/>
            <a:ext cx="5961888" cy="24913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97844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F:\Мониторинг качества знаний Овсянковская школа\SDC14565.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7177" y="1509788"/>
            <a:ext cx="5500689" cy="4125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1" name="Заголовок 1"/>
          <p:cNvSpPr>
            <a:spLocks noGrp="1"/>
          </p:cNvSpPr>
          <p:nvPr>
            <p:ph type="title"/>
          </p:nvPr>
        </p:nvSpPr>
        <p:spPr>
          <a:xfrm>
            <a:off x="4494014" y="404132"/>
            <a:ext cx="7461696" cy="882606"/>
          </a:xfrm>
        </p:spPr>
        <p:txBody>
          <a:bodyPr/>
          <a:lstStyle/>
          <a:p>
            <a:r>
              <a:rPr lang="ru-RU" altLang="ru-RU" sz="3600" b="1" dirty="0">
                <a:solidFill>
                  <a:srgbClr val="00B0F0"/>
                </a:solidFill>
              </a:rPr>
              <a:t>Причины загрязнения воды</a:t>
            </a:r>
          </a:p>
        </p:txBody>
      </p:sp>
      <p:sp>
        <p:nvSpPr>
          <p:cNvPr id="4" name="Овал 3"/>
          <p:cNvSpPr/>
          <p:nvPr/>
        </p:nvSpPr>
        <p:spPr>
          <a:xfrm>
            <a:off x="5523926" y="2032347"/>
            <a:ext cx="3143250" cy="1048895"/>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3200" b="1" dirty="0">
                <a:solidFill>
                  <a:srgbClr val="0000FF"/>
                </a:solidFill>
              </a:rPr>
              <a:t>стоки</a:t>
            </a:r>
          </a:p>
        </p:txBody>
      </p:sp>
      <p:sp>
        <p:nvSpPr>
          <p:cNvPr id="5" name="Содержимое 4"/>
          <p:cNvSpPr>
            <a:spLocks noGrp="1"/>
          </p:cNvSpPr>
          <p:nvPr>
            <p:ph idx="1"/>
          </p:nvPr>
        </p:nvSpPr>
        <p:spPr>
          <a:xfrm flipH="1">
            <a:off x="8875775" y="2035968"/>
            <a:ext cx="3194303" cy="1071563"/>
          </a:xfrm>
          <a:prstGeom prst="ellipse">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buNone/>
              <a:defRPr/>
            </a:pPr>
            <a:r>
              <a:rPr lang="ru-RU" b="1" dirty="0" smtClean="0">
                <a:solidFill>
                  <a:srgbClr val="0000FF"/>
                </a:solidFill>
              </a:rPr>
              <a:t>мусор</a:t>
            </a:r>
            <a:endParaRPr lang="ru-RU" b="1" dirty="0">
              <a:solidFill>
                <a:srgbClr val="0000FF"/>
              </a:solidFill>
            </a:endParaRPr>
          </a:p>
        </p:txBody>
      </p:sp>
      <p:sp>
        <p:nvSpPr>
          <p:cNvPr id="8" name="Овал 7"/>
          <p:cNvSpPr/>
          <p:nvPr/>
        </p:nvSpPr>
        <p:spPr>
          <a:xfrm>
            <a:off x="8923847" y="3628641"/>
            <a:ext cx="3149622" cy="1168122"/>
          </a:xfrm>
          <a:prstGeom prst="ellipse">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2000" b="1" dirty="0">
                <a:solidFill>
                  <a:srgbClr val="0000FF"/>
                </a:solidFill>
              </a:rPr>
              <a:t>сельскохозяйственные</a:t>
            </a:r>
          </a:p>
        </p:txBody>
      </p:sp>
      <p:sp>
        <p:nvSpPr>
          <p:cNvPr id="6" name="Овал 5"/>
          <p:cNvSpPr/>
          <p:nvPr/>
        </p:nvSpPr>
        <p:spPr>
          <a:xfrm>
            <a:off x="4272055" y="3613128"/>
            <a:ext cx="3182112" cy="928688"/>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2000" b="1" dirty="0">
                <a:solidFill>
                  <a:srgbClr val="0000FF"/>
                </a:solidFill>
              </a:rPr>
              <a:t>канализационные</a:t>
            </a:r>
          </a:p>
        </p:txBody>
      </p:sp>
      <p:sp>
        <p:nvSpPr>
          <p:cNvPr id="7" name="Овал 6"/>
          <p:cNvSpPr/>
          <p:nvPr/>
        </p:nvSpPr>
        <p:spPr>
          <a:xfrm>
            <a:off x="6418500" y="4511631"/>
            <a:ext cx="3336925" cy="1178721"/>
          </a:xfrm>
          <a:prstGeom prst="ellipse">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2000" b="1" dirty="0">
                <a:solidFill>
                  <a:srgbClr val="0000FF"/>
                </a:solidFill>
              </a:rPr>
              <a:t>промышленные</a:t>
            </a:r>
          </a:p>
        </p:txBody>
      </p:sp>
      <p:cxnSp>
        <p:nvCxnSpPr>
          <p:cNvPr id="15" name="Прямая со стрелкой 14"/>
          <p:cNvCxnSpPr/>
          <p:nvPr/>
        </p:nvCxnSpPr>
        <p:spPr>
          <a:xfrm rot="10800000" flipV="1">
            <a:off x="6724190" y="3124181"/>
            <a:ext cx="928688" cy="500063"/>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23" name="Прямая со стрелкой 22"/>
          <p:cNvCxnSpPr/>
          <p:nvPr/>
        </p:nvCxnSpPr>
        <p:spPr>
          <a:xfrm flipH="1">
            <a:off x="8004172" y="1260207"/>
            <a:ext cx="428628" cy="737043"/>
          </a:xfrm>
          <a:prstGeom prst="straightConnector1">
            <a:avLst/>
          </a:prstGeom>
          <a:ln>
            <a:tailEnd type="arrow"/>
          </a:ln>
        </p:spPr>
        <p:style>
          <a:lnRef idx="3">
            <a:schemeClr val="accent5"/>
          </a:lnRef>
          <a:fillRef idx="0">
            <a:schemeClr val="accent5"/>
          </a:fillRef>
          <a:effectRef idx="2">
            <a:schemeClr val="accent5"/>
          </a:effectRef>
          <a:fontRef idx="minor">
            <a:schemeClr val="tx1"/>
          </a:fontRef>
        </p:style>
      </p:cxnSp>
      <p:cxnSp>
        <p:nvCxnSpPr>
          <p:cNvPr id="28" name="Прямая со стрелкой 27"/>
          <p:cNvCxnSpPr/>
          <p:nvPr/>
        </p:nvCxnSpPr>
        <p:spPr>
          <a:xfrm>
            <a:off x="8507609" y="1178258"/>
            <a:ext cx="2000250" cy="857250"/>
          </a:xfrm>
          <a:prstGeom prst="straightConnector1">
            <a:avLst/>
          </a:prstGeom>
          <a:ln>
            <a:tailEnd type="arrow"/>
          </a:ln>
        </p:spPr>
        <p:style>
          <a:lnRef idx="3">
            <a:schemeClr val="accent5"/>
          </a:lnRef>
          <a:fillRef idx="0">
            <a:schemeClr val="accent5"/>
          </a:fillRef>
          <a:effectRef idx="2">
            <a:schemeClr val="accent5"/>
          </a:effectRef>
          <a:fontRef idx="minor">
            <a:schemeClr val="tx1"/>
          </a:fontRef>
        </p:style>
      </p:cxnSp>
      <p:cxnSp>
        <p:nvCxnSpPr>
          <p:cNvPr id="13" name="Прямая со стрелкой 12"/>
          <p:cNvCxnSpPr/>
          <p:nvPr/>
        </p:nvCxnSpPr>
        <p:spPr>
          <a:xfrm rot="16200000" flipH="1">
            <a:off x="7214383" y="3535136"/>
            <a:ext cx="1500188" cy="500062"/>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10" name="Прямая со стрелкой 9"/>
          <p:cNvCxnSpPr/>
          <p:nvPr/>
        </p:nvCxnSpPr>
        <p:spPr>
          <a:xfrm>
            <a:off x="8007547" y="3143922"/>
            <a:ext cx="1500187" cy="428625"/>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34" name="Прямоугольник 33"/>
          <p:cNvSpPr>
            <a:spLocks noChangeArrowheads="1"/>
          </p:cNvSpPr>
          <p:nvPr/>
        </p:nvSpPr>
        <p:spPr bwMode="auto">
          <a:xfrm>
            <a:off x="455159" y="5972205"/>
            <a:ext cx="11529259"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ru-RU" altLang="ru-RU" sz="2400" b="1" dirty="0">
                <a:solidFill>
                  <a:srgbClr val="FFFF00"/>
                </a:solidFill>
                <a:latin typeface="Calibri" panose="020F0502020204030204" pitchFamily="34" charset="0"/>
              </a:rPr>
              <a:t>  </a:t>
            </a:r>
            <a:r>
              <a:rPr lang="ru-RU" altLang="ru-RU" sz="2400" b="1" dirty="0" smtClean="0">
                <a:solidFill>
                  <a:srgbClr val="FFFF00"/>
                </a:solidFill>
                <a:latin typeface="Calibri" panose="020F0502020204030204" pitchFamily="34" charset="0"/>
              </a:rPr>
              <a:t>   </a:t>
            </a:r>
            <a:r>
              <a:rPr lang="ru-RU" altLang="ru-RU" sz="2400" b="1" dirty="0" smtClean="0">
                <a:solidFill>
                  <a:srgbClr val="00B050"/>
                </a:solidFill>
                <a:latin typeface="Calibri" panose="020F0502020204030204" pitchFamily="34" charset="0"/>
              </a:rPr>
              <a:t>Учёные </a:t>
            </a:r>
            <a:r>
              <a:rPr lang="ru-RU" altLang="ru-RU" sz="2400" b="1" dirty="0">
                <a:solidFill>
                  <a:srgbClr val="00B050"/>
                </a:solidFill>
                <a:latin typeface="Calibri" panose="020F0502020204030204" pitchFamily="34" charset="0"/>
              </a:rPr>
              <a:t>посчитали, что каждый год во всём мире в водоёмы попадает столько вредных веществ, что ими можно заполнить  </a:t>
            </a:r>
            <a:r>
              <a:rPr lang="ru-RU" altLang="ru-RU" sz="2400" b="1" dirty="0">
                <a:solidFill>
                  <a:srgbClr val="FF0000"/>
                </a:solidFill>
                <a:latin typeface="Calibri" panose="020F0502020204030204" pitchFamily="34" charset="0"/>
              </a:rPr>
              <a:t>10 000  </a:t>
            </a:r>
            <a:r>
              <a:rPr lang="ru-RU" altLang="ru-RU" sz="2400" b="1" dirty="0">
                <a:solidFill>
                  <a:srgbClr val="00B050"/>
                </a:solidFill>
                <a:latin typeface="Calibri" panose="020F0502020204030204" pitchFamily="34" charset="0"/>
              </a:rPr>
              <a:t>товарных вагонов .</a:t>
            </a:r>
          </a:p>
        </p:txBody>
      </p:sp>
    </p:spTree>
    <p:extLst>
      <p:ext uri="{BB962C8B-B14F-4D97-AF65-F5344CB8AC3E}">
        <p14:creationId xmlns:p14="http://schemas.microsoft.com/office/powerpoint/2010/main" val="859265179"/>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in)">
                                      <p:cBhvr>
                                        <p:cTn id="7" dur="20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additive="base">
                                        <p:cTn id="18" dur="500" fill="hold"/>
                                        <p:tgtEl>
                                          <p:spTgt spid="8"/>
                                        </p:tgtEl>
                                        <p:attrNameLst>
                                          <p:attrName>ppt_x</p:attrName>
                                        </p:attrNameLst>
                                      </p:cBhvr>
                                      <p:tavLst>
                                        <p:tav tm="0">
                                          <p:val>
                                            <p:strVal val="#ppt_x"/>
                                          </p:val>
                                        </p:tav>
                                        <p:tav tm="100000">
                                          <p:val>
                                            <p:strVal val="#ppt_x"/>
                                          </p:val>
                                        </p:tav>
                                      </p:tavLst>
                                    </p:anim>
                                    <p:anim calcmode="lin" valueType="num">
                                      <p:cBhvr additive="base">
                                        <p:cTn id="19"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additive="base">
                                        <p:cTn id="24" dur="500" fill="hold"/>
                                        <p:tgtEl>
                                          <p:spTgt spid="7"/>
                                        </p:tgtEl>
                                        <p:attrNameLst>
                                          <p:attrName>ppt_x</p:attrName>
                                        </p:attrNameLst>
                                      </p:cBhvr>
                                      <p:tavLst>
                                        <p:tav tm="0">
                                          <p:val>
                                            <p:strVal val="#ppt_x"/>
                                          </p:val>
                                        </p:tav>
                                        <p:tav tm="100000">
                                          <p:val>
                                            <p:strVal val="#ppt_x"/>
                                          </p:val>
                                        </p:tav>
                                      </p:tavLst>
                                    </p:anim>
                                    <p:anim calcmode="lin" valueType="num">
                                      <p:cBhvr additive="base">
                                        <p:cTn id="25"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5">
                                            <p:bg/>
                                          </p:spTgt>
                                        </p:tgtEl>
                                        <p:attrNameLst>
                                          <p:attrName>style.visibility</p:attrName>
                                        </p:attrNameLst>
                                      </p:cBhvr>
                                      <p:to>
                                        <p:strVal val="visible"/>
                                      </p:to>
                                    </p:set>
                                  </p:childTnLst>
                                </p:cTn>
                              </p:par>
                            </p:childTnLst>
                          </p:cTn>
                        </p:par>
                      </p:childTnLst>
                    </p:cTn>
                  </p:par>
                  <p:par>
                    <p:cTn id="30" fill="hold" nodeType="clickPar">
                      <p:stCondLst>
                        <p:cond delay="indefinite"/>
                      </p:stCondLst>
                      <p:childTnLst>
                        <p:par>
                          <p:cTn id="31" fill="hold" nodeType="withGroup">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34" fill="hold" nodeType="clickPar">
                      <p:stCondLst>
                        <p:cond delay="indefinite"/>
                      </p:stCondLst>
                      <p:childTnLst>
                        <p:par>
                          <p:cTn id="35" fill="hold" nodeType="withGroup">
                            <p:stCondLst>
                              <p:cond delay="0"/>
                            </p:stCondLst>
                            <p:childTnLst>
                              <p:par>
                                <p:cTn id="36" presetID="53" presetClass="entr" presetSubtype="0" fill="hold" grpId="0" nodeType="clickEffect">
                                  <p:stCondLst>
                                    <p:cond delay="0"/>
                                  </p:stCondLst>
                                  <p:childTnLst>
                                    <p:set>
                                      <p:cBhvr>
                                        <p:cTn id="37" dur="1" fill="hold">
                                          <p:stCondLst>
                                            <p:cond delay="0"/>
                                          </p:stCondLst>
                                        </p:cTn>
                                        <p:tgtEl>
                                          <p:spTgt spid="34"/>
                                        </p:tgtEl>
                                        <p:attrNameLst>
                                          <p:attrName>style.visibility</p:attrName>
                                        </p:attrNameLst>
                                      </p:cBhvr>
                                      <p:to>
                                        <p:strVal val="visible"/>
                                      </p:to>
                                    </p:set>
                                    <p:anim calcmode="lin" valueType="num">
                                      <p:cBhvr>
                                        <p:cTn id="38" dur="500" fill="hold"/>
                                        <p:tgtEl>
                                          <p:spTgt spid="34"/>
                                        </p:tgtEl>
                                        <p:attrNameLst>
                                          <p:attrName>ppt_w</p:attrName>
                                        </p:attrNameLst>
                                      </p:cBhvr>
                                      <p:tavLst>
                                        <p:tav tm="0">
                                          <p:val>
                                            <p:fltVal val="0"/>
                                          </p:val>
                                        </p:tav>
                                        <p:tav tm="100000">
                                          <p:val>
                                            <p:strVal val="#ppt_w"/>
                                          </p:val>
                                        </p:tav>
                                      </p:tavLst>
                                    </p:anim>
                                    <p:anim calcmode="lin" valueType="num">
                                      <p:cBhvr>
                                        <p:cTn id="39" dur="500" fill="hold"/>
                                        <p:tgtEl>
                                          <p:spTgt spid="34"/>
                                        </p:tgtEl>
                                        <p:attrNameLst>
                                          <p:attrName>ppt_h</p:attrName>
                                        </p:attrNameLst>
                                      </p:cBhvr>
                                      <p:tavLst>
                                        <p:tav tm="0">
                                          <p:val>
                                            <p:fltVal val="0"/>
                                          </p:val>
                                        </p:tav>
                                        <p:tav tm="100000">
                                          <p:val>
                                            <p:strVal val="#ppt_h"/>
                                          </p:val>
                                        </p:tav>
                                      </p:tavLst>
                                    </p:anim>
                                    <p:animEffect transition="in" filter="fade">
                                      <p:cBhvr>
                                        <p:cTn id="40"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build="p" animBg="1"/>
      <p:bldP spid="8" grpId="0" animBg="1"/>
      <p:bldP spid="6" grpId="0" animBg="1"/>
      <p:bldP spid="7" grpId="0" animBg="1"/>
      <p:bldP spid="3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718304" y="764373"/>
            <a:ext cx="6787896" cy="1293028"/>
          </a:xfrm>
        </p:spPr>
        <p:txBody>
          <a:bodyPr>
            <a:normAutofit/>
          </a:bodyPr>
          <a:lstStyle/>
          <a:p>
            <a:r>
              <a:rPr lang="ru-RU" sz="3600" b="1" dirty="0" smtClean="0">
                <a:solidFill>
                  <a:srgbClr val="00B0F0"/>
                </a:solidFill>
              </a:rPr>
              <a:t>Бытовой мусор вредит мировому океану</a:t>
            </a:r>
            <a:endParaRPr lang="ru-RU" sz="3600" b="1" dirty="0">
              <a:solidFill>
                <a:srgbClr val="00B0F0"/>
              </a:solidFill>
            </a:endParaRPr>
          </a:p>
        </p:txBody>
      </p:sp>
      <p:sp>
        <p:nvSpPr>
          <p:cNvPr id="3" name="Объект 2"/>
          <p:cNvSpPr>
            <a:spLocks noGrp="1"/>
          </p:cNvSpPr>
          <p:nvPr>
            <p:ph idx="1"/>
          </p:nvPr>
        </p:nvSpPr>
        <p:spPr>
          <a:xfrm>
            <a:off x="5303520" y="2560320"/>
            <a:ext cx="6534912" cy="3584448"/>
          </a:xfrm>
        </p:spPr>
        <p:txBody>
          <a:bodyPr>
            <a:normAutofit fontScale="92500"/>
          </a:bodyPr>
          <a:lstStyle/>
          <a:p>
            <a:pPr algn="just"/>
            <a:r>
              <a:rPr lang="ru-RU" dirty="0"/>
              <a:t>Очень вредит мировому океану бытовой мусор. Еще в 1969 году Тур Хейердал – знаменитый норвежский путешественник и ученый, писал после своего путешествия по Атлантическому океану</a:t>
            </a:r>
            <a:r>
              <a:rPr lang="ru-RU" dirty="0" smtClean="0"/>
              <a:t>:</a:t>
            </a:r>
          </a:p>
          <a:p>
            <a:pPr algn="just"/>
            <a:r>
              <a:rPr lang="ru-RU" dirty="0" smtClean="0"/>
              <a:t> </a:t>
            </a:r>
            <a:r>
              <a:rPr lang="ru-RU" dirty="0"/>
              <a:t>«Мы обгоняли пластиковые сосуды, изделия из нейлона, пустые бутылки, консервные банки. Но особенно бросался в глаза мазут. До самого горизонта поверхность моря оскверняли черные комки мазута с булавочную головку, с горошину и даже с картофелину</a:t>
            </a:r>
            <a:r>
              <a:rPr lang="ru-RU" dirty="0" smtClean="0"/>
              <a:t>.»</a:t>
            </a:r>
            <a:endParaRPr lang="ru-RU" dirty="0"/>
          </a:p>
        </p:txBody>
      </p:sp>
      <p:pic>
        <p:nvPicPr>
          <p:cNvPr id="4098" name="Picture 2" descr="http://mapsoid.ru/_pu/5/6302609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9872" y="2544724"/>
            <a:ext cx="4467413" cy="36000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60687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normAutofit/>
          </a:bodyPr>
          <a:lstStyle/>
          <a:p>
            <a:r>
              <a:rPr lang="ru-RU" sz="3600" b="1" dirty="0">
                <a:solidFill>
                  <a:srgbClr val="0070C0"/>
                </a:solidFill>
              </a:rPr>
              <a:t>Загрязнение окружающей среды</a:t>
            </a:r>
            <a:endParaRPr lang="ru-RU" sz="3600" dirty="0">
              <a:solidFill>
                <a:srgbClr val="0070C0"/>
              </a:solidFill>
            </a:endParaRPr>
          </a:p>
        </p:txBody>
      </p:sp>
      <p:sp>
        <p:nvSpPr>
          <p:cNvPr id="9" name="Текст 8"/>
          <p:cNvSpPr>
            <a:spLocks noGrp="1"/>
          </p:cNvSpPr>
          <p:nvPr>
            <p:ph type="body" sz="half" idx="16"/>
          </p:nvPr>
        </p:nvSpPr>
        <p:spPr>
          <a:xfrm>
            <a:off x="4693920" y="2065866"/>
            <a:ext cx="6961632" cy="2042839"/>
          </a:xfrm>
        </p:spPr>
        <p:txBody>
          <a:bodyPr>
            <a:noAutofit/>
          </a:bodyPr>
          <a:lstStyle/>
          <a:p>
            <a:pPr algn="just"/>
            <a:r>
              <a:rPr lang="ru-RU" sz="2400" b="1" dirty="0"/>
              <a:t>Задача.</a:t>
            </a:r>
            <a:r>
              <a:rPr lang="ru-RU" sz="2400" dirty="0"/>
              <a:t> На поверхность воды пролилась нефть. Нефтяное пятно на поверхности воды заняло участок прямоугольной формы. Он составлял 26 метров в длину, а в ширину на 11 метров меньше. Найдите площадь нефтяного пятна.</a:t>
            </a:r>
            <a:r>
              <a:rPr lang="en-US" sz="2400" dirty="0"/>
              <a:t> </a:t>
            </a:r>
            <a:endParaRPr lang="ru-RU" sz="2400" dirty="0"/>
          </a:p>
          <a:p>
            <a:endParaRPr lang="ru-RU" sz="2400" dirty="0"/>
          </a:p>
        </p:txBody>
      </p:sp>
      <p:pic>
        <p:nvPicPr>
          <p:cNvPr id="11" name="Picture 6" descr="http://s.imhonet.ru/user_files/04/5d/045d7086d47a6abbb43e0252821a02e6/images/WIP_2010_06_11/twip_Grand_Terre_Island_Luisiana.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9301" y="2069418"/>
            <a:ext cx="3710673" cy="2526965"/>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http://ecocollaps.ru/wp-content/uploads/2013/09/928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99079" y="4125615"/>
            <a:ext cx="4542201" cy="25739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21606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a:solidFill>
                  <a:srgbClr val="0070C0"/>
                </a:solidFill>
              </a:rPr>
              <a:t>Почему небо голубое </a:t>
            </a:r>
            <a:r>
              <a:rPr lang="ru-RU" b="1" dirty="0" smtClean="0">
                <a:solidFill>
                  <a:srgbClr val="0070C0"/>
                </a:solidFill>
              </a:rPr>
              <a:t/>
            </a:r>
            <a:br>
              <a:rPr lang="ru-RU" b="1" dirty="0" smtClean="0">
                <a:solidFill>
                  <a:srgbClr val="0070C0"/>
                </a:solidFill>
              </a:rPr>
            </a:br>
            <a:r>
              <a:rPr lang="ru-RU" b="1" dirty="0" smtClean="0">
                <a:solidFill>
                  <a:srgbClr val="0070C0"/>
                </a:solidFill>
              </a:rPr>
              <a:t>а </a:t>
            </a:r>
            <a:r>
              <a:rPr lang="ru-RU" b="1" dirty="0">
                <a:solidFill>
                  <a:srgbClr val="0070C0"/>
                </a:solidFill>
              </a:rPr>
              <a:t>закат красный</a:t>
            </a:r>
            <a:endParaRPr lang="ru-RU" dirty="0">
              <a:solidFill>
                <a:srgbClr val="0070C0"/>
              </a:solidFill>
            </a:endParaRPr>
          </a:p>
        </p:txBody>
      </p:sp>
      <p:sp>
        <p:nvSpPr>
          <p:cNvPr id="3" name="Объект 2"/>
          <p:cNvSpPr>
            <a:spLocks noGrp="1"/>
          </p:cNvSpPr>
          <p:nvPr>
            <p:ph idx="1"/>
          </p:nvPr>
        </p:nvSpPr>
        <p:spPr>
          <a:xfrm>
            <a:off x="279400" y="1790700"/>
            <a:ext cx="4804664" cy="4864100"/>
          </a:xfrm>
        </p:spPr>
        <p:txBody>
          <a:bodyPr>
            <a:normAutofit lnSpcReduction="10000"/>
          </a:bodyPr>
          <a:lstStyle/>
          <a:p>
            <a:r>
              <a:rPr lang="ru-RU" sz="2400" dirty="0"/>
              <a:t>Вы слыхали о воде? </a:t>
            </a:r>
            <a:br>
              <a:rPr lang="ru-RU" sz="2400" dirty="0"/>
            </a:br>
            <a:r>
              <a:rPr lang="ru-RU" sz="2400" dirty="0"/>
              <a:t>Говорят она везде! </a:t>
            </a:r>
            <a:br>
              <a:rPr lang="ru-RU" sz="2400" dirty="0"/>
            </a:br>
            <a:r>
              <a:rPr lang="ru-RU" sz="2400" dirty="0"/>
              <a:t>В луже, в море, в океане. </a:t>
            </a:r>
            <a:br>
              <a:rPr lang="ru-RU" sz="2400" dirty="0"/>
            </a:br>
            <a:r>
              <a:rPr lang="ru-RU" sz="2400" dirty="0"/>
              <a:t>И в водопроводном кране. </a:t>
            </a:r>
            <a:endParaRPr lang="ru-RU" sz="2400" dirty="0" smtClean="0"/>
          </a:p>
          <a:p>
            <a:r>
              <a:rPr lang="ru-RU" sz="2400" dirty="0"/>
              <a:t/>
            </a:r>
            <a:br>
              <a:rPr lang="ru-RU" sz="2400" dirty="0"/>
            </a:br>
            <a:r>
              <a:rPr lang="ru-RU" sz="2400" dirty="0"/>
              <a:t>Как сосулька замерзает, </a:t>
            </a:r>
            <a:br>
              <a:rPr lang="ru-RU" sz="2400" dirty="0"/>
            </a:br>
            <a:r>
              <a:rPr lang="ru-RU" sz="2400" dirty="0"/>
              <a:t>В лес туманом заползает, </a:t>
            </a:r>
            <a:br>
              <a:rPr lang="ru-RU" sz="2400" dirty="0"/>
            </a:br>
            <a:r>
              <a:rPr lang="ru-RU" sz="2400" dirty="0"/>
              <a:t>На плите у вас кипит, </a:t>
            </a:r>
            <a:br>
              <a:rPr lang="ru-RU" sz="2400" dirty="0"/>
            </a:br>
            <a:r>
              <a:rPr lang="ru-RU" sz="2400" dirty="0"/>
              <a:t>Паром чайника шипит. </a:t>
            </a:r>
            <a:endParaRPr lang="ru-RU" sz="2400" dirty="0" smtClean="0"/>
          </a:p>
          <a:p>
            <a:r>
              <a:rPr lang="ru-RU" sz="2400" dirty="0"/>
              <a:t/>
            </a:r>
            <a:br>
              <a:rPr lang="ru-RU" sz="2400" dirty="0"/>
            </a:br>
            <a:r>
              <a:rPr lang="ru-RU" sz="2400" dirty="0"/>
              <a:t>Без нее Вам не умыться, </a:t>
            </a:r>
            <a:br>
              <a:rPr lang="ru-RU" sz="2400" dirty="0"/>
            </a:br>
            <a:r>
              <a:rPr lang="ru-RU" sz="2400" dirty="0"/>
              <a:t>Не наесться, не напиться! </a:t>
            </a:r>
            <a:br>
              <a:rPr lang="ru-RU" sz="2400" dirty="0"/>
            </a:br>
            <a:r>
              <a:rPr lang="ru-RU" sz="2400" dirty="0"/>
              <a:t>Смею вам я доложить: </a:t>
            </a:r>
            <a:br>
              <a:rPr lang="ru-RU" sz="2400" dirty="0"/>
            </a:br>
            <a:r>
              <a:rPr lang="ru-RU" sz="2400" dirty="0"/>
              <a:t>Без воды вам не прожить! </a:t>
            </a:r>
            <a:endParaRPr lang="en-US" sz="2400" dirty="0" smtClean="0"/>
          </a:p>
          <a:p>
            <a:pPr algn="r"/>
            <a:r>
              <a:rPr lang="ru-RU" i="1" dirty="0" err="1" smtClean="0"/>
              <a:t>Н.Рыжова</a:t>
            </a:r>
            <a:endParaRPr lang="ru-RU" i="1" dirty="0"/>
          </a:p>
        </p:txBody>
      </p:sp>
      <p:pic>
        <p:nvPicPr>
          <p:cNvPr id="7170" name="Picture 2" descr="http://www.siwallpaperhd.com/wp-content/uploads/2015/09/sky_sunset_high_resolution_wallpaper.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96684" y="2372361"/>
            <a:ext cx="5709516" cy="35684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32750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Вывод №2 не загрязняй воду!</a:t>
            </a:r>
          </a:p>
        </p:txBody>
      </p:sp>
      <p:pic>
        <p:nvPicPr>
          <p:cNvPr id="11" name="Рисунок 10" descr="http://pandia.ru/text/79/276/images/image001_222.jpg"/>
          <p:cNvPicPr/>
          <p:nvPr/>
        </p:nvPicPr>
        <p:blipFill>
          <a:blip r:embed="rId2">
            <a:extLst>
              <a:ext uri="{28A0092B-C50C-407E-A947-70E740481C1C}">
                <a14:useLocalDpi xmlns:a14="http://schemas.microsoft.com/office/drawing/2010/main" val="0"/>
              </a:ext>
            </a:extLst>
          </a:blip>
          <a:srcRect/>
          <a:stretch>
            <a:fillRect/>
          </a:stretch>
        </p:blipFill>
        <p:spPr bwMode="auto">
          <a:xfrm>
            <a:off x="1168566" y="2330560"/>
            <a:ext cx="5809749" cy="3901797"/>
          </a:xfrm>
          <a:prstGeom prst="rect">
            <a:avLst/>
          </a:prstGeom>
          <a:noFill/>
          <a:ln>
            <a:noFill/>
          </a:ln>
        </p:spPr>
      </p:pic>
    </p:spTree>
    <p:extLst>
      <p:ext uri="{BB962C8B-B14F-4D97-AF65-F5344CB8AC3E}">
        <p14:creationId xmlns:p14="http://schemas.microsoft.com/office/powerpoint/2010/main" val="9404565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3600" b="1" dirty="0" smtClean="0">
                <a:solidFill>
                  <a:srgbClr val="00B0F0"/>
                </a:solidFill>
              </a:rPr>
              <a:t>Помыл </a:t>
            </a:r>
            <a:r>
              <a:rPr lang="ru-RU" sz="3600" b="1" dirty="0">
                <a:solidFill>
                  <a:srgbClr val="00B0F0"/>
                </a:solidFill>
              </a:rPr>
              <a:t>руки </a:t>
            </a:r>
            <a:r>
              <a:rPr lang="ru-RU" sz="3600" b="1" dirty="0" smtClean="0">
                <a:solidFill>
                  <a:srgbClr val="00B0F0"/>
                </a:solidFill>
              </a:rPr>
              <a:t>– </a:t>
            </a:r>
            <a:br>
              <a:rPr lang="ru-RU" sz="3600" b="1" dirty="0" smtClean="0">
                <a:solidFill>
                  <a:srgbClr val="00B0F0"/>
                </a:solidFill>
              </a:rPr>
            </a:br>
            <a:r>
              <a:rPr lang="ru-RU" sz="3600" b="1" dirty="0" smtClean="0">
                <a:solidFill>
                  <a:srgbClr val="00B0F0"/>
                </a:solidFill>
              </a:rPr>
              <a:t>не </a:t>
            </a:r>
            <a:r>
              <a:rPr lang="ru-RU" sz="3600" b="1" dirty="0">
                <a:solidFill>
                  <a:srgbClr val="00B0F0"/>
                </a:solidFill>
              </a:rPr>
              <a:t>забудь закрыть </a:t>
            </a:r>
            <a:r>
              <a:rPr lang="ru-RU" sz="3600" b="1" dirty="0" smtClean="0">
                <a:solidFill>
                  <a:srgbClr val="00B0F0"/>
                </a:solidFill>
              </a:rPr>
              <a:t>кран</a:t>
            </a:r>
            <a:endParaRPr lang="ru-RU" sz="3600" b="1" dirty="0">
              <a:solidFill>
                <a:srgbClr val="00B0F0"/>
              </a:solidFill>
            </a:endParaRPr>
          </a:p>
        </p:txBody>
      </p:sp>
      <p:sp>
        <p:nvSpPr>
          <p:cNvPr id="4" name="Прямоугольник 3"/>
          <p:cNvSpPr/>
          <p:nvPr/>
        </p:nvSpPr>
        <p:spPr>
          <a:xfrm>
            <a:off x="4547937" y="2512881"/>
            <a:ext cx="7343274" cy="3539430"/>
          </a:xfrm>
          <a:prstGeom prst="rect">
            <a:avLst/>
          </a:prstGeom>
        </p:spPr>
        <p:txBody>
          <a:bodyPr wrap="square">
            <a:spAutoFit/>
          </a:bodyPr>
          <a:lstStyle/>
          <a:p>
            <a:r>
              <a:rPr lang="ru-RU" altLang="ru-RU" sz="2400" dirty="0" smtClean="0"/>
              <a:t>Из неисправного крана постоянно течёт вода. Посчитали, что за минуту вытечет 8 л воды.</a:t>
            </a:r>
          </a:p>
          <a:p>
            <a:endParaRPr lang="ru-RU" altLang="ru-RU" sz="2400" dirty="0" smtClean="0"/>
          </a:p>
          <a:p>
            <a:r>
              <a:rPr lang="ru-RU" sz="2400" dirty="0"/>
              <a:t>Экономь воду! Три капли воды в секунду из неплотно закрытого крана – это почти 30 литров в сутки. </a:t>
            </a:r>
            <a:endParaRPr lang="ru-RU" sz="2400" dirty="0" smtClean="0"/>
          </a:p>
          <a:p>
            <a:endParaRPr lang="ru-RU" sz="2400" dirty="0" smtClean="0"/>
          </a:p>
          <a:p>
            <a:r>
              <a:rPr lang="ru-RU" sz="2800" b="1" dirty="0" smtClean="0">
                <a:solidFill>
                  <a:srgbClr val="0070C0"/>
                </a:solidFill>
              </a:rPr>
              <a:t>Запасы </a:t>
            </a:r>
            <a:r>
              <a:rPr lang="ru-RU" sz="2800" b="1" dirty="0">
                <a:solidFill>
                  <a:srgbClr val="0070C0"/>
                </a:solidFill>
              </a:rPr>
              <a:t>воды не бесконечны. Помни об этом</a:t>
            </a:r>
            <a:r>
              <a:rPr lang="ru-RU" sz="2800" b="1" dirty="0" smtClean="0">
                <a:solidFill>
                  <a:srgbClr val="0070C0"/>
                </a:solidFill>
              </a:rPr>
              <a:t>.</a:t>
            </a:r>
            <a:endParaRPr lang="ru-RU" sz="2800" b="1" dirty="0">
              <a:solidFill>
                <a:srgbClr val="0070C0"/>
              </a:solidFill>
            </a:endParaRPr>
          </a:p>
        </p:txBody>
      </p:sp>
      <p:pic>
        <p:nvPicPr>
          <p:cNvPr id="6146" name="Picture 2" descr="http://www.thevoiceslu.com/wp-content/uploads/2015/05/water.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22742" y="1645600"/>
            <a:ext cx="3218688" cy="43159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66004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Заголовок 1"/>
              <p:cNvSpPr>
                <a:spLocks noGrp="1"/>
              </p:cNvSpPr>
              <p:nvPr>
                <p:ph type="title"/>
              </p:nvPr>
            </p:nvSpPr>
            <p:spPr>
              <a:xfrm>
                <a:off x="2036064" y="742162"/>
                <a:ext cx="10107168" cy="686475"/>
              </a:xfrm>
            </p:spPr>
            <p:txBody>
              <a:bodyPr>
                <a:normAutofit fontScale="90000"/>
              </a:bodyPr>
              <a:lstStyle/>
              <a:p>
                <a:r>
                  <a:rPr lang="ru-RU" sz="3600" b="1" dirty="0" smtClean="0">
                    <a:solidFill>
                      <a:srgbClr val="0070C0"/>
                    </a:solidFill>
                  </a:rPr>
                  <a:t>неисправный кран </a:t>
                </a:r>
                <a14:m>
                  <m:oMath xmlns:m="http://schemas.openxmlformats.org/officeDocument/2006/math">
                    <m:r>
                      <a:rPr lang="ru-RU" sz="3600" b="1" i="1" dirty="0" smtClean="0">
                        <a:solidFill>
                          <a:srgbClr val="0070C0"/>
                        </a:solidFill>
                        <a:latin typeface="Cambria Math" panose="02040503050406030204" pitchFamily="18" charset="0"/>
                        <a:ea typeface="Cambria Math" panose="02040503050406030204" pitchFamily="18" charset="0"/>
                      </a:rPr>
                      <m:t>⇒ </m:t>
                    </m:r>
                  </m:oMath>
                </a14:m>
                <a:r>
                  <a:rPr lang="ru-RU" sz="3600" b="1" dirty="0" smtClean="0">
                    <a:solidFill>
                      <a:srgbClr val="0070C0"/>
                    </a:solidFill>
                  </a:rPr>
                  <a:t>водопад в квартире </a:t>
                </a:r>
                <a:endParaRPr lang="ru-RU" sz="3600" b="1" dirty="0">
                  <a:solidFill>
                    <a:srgbClr val="0070C0"/>
                  </a:solidFill>
                </a:endParaRPr>
              </a:p>
            </p:txBody>
          </p:sp>
        </mc:Choice>
        <mc:Fallback xmlns="">
          <p:sp>
            <p:nvSpPr>
              <p:cNvPr id="2" name="Заголовок 1"/>
              <p:cNvSpPr>
                <a:spLocks noGrp="1" noRot="1" noChangeAspect="1" noMove="1" noResize="1" noEditPoints="1" noAdjustHandles="1" noChangeArrowheads="1" noChangeShapeType="1" noTextEdit="1"/>
              </p:cNvSpPr>
              <p:nvPr>
                <p:ph type="title"/>
              </p:nvPr>
            </p:nvSpPr>
            <p:spPr>
              <a:xfrm>
                <a:off x="2036064" y="742162"/>
                <a:ext cx="10107168" cy="686475"/>
              </a:xfrm>
              <a:blipFill rotWithShape="0">
                <a:blip r:embed="rId2"/>
                <a:stretch>
                  <a:fillRect t="-7143" r="-2473" b="-18750"/>
                </a:stretch>
              </a:blipFill>
            </p:spPr>
            <p:txBody>
              <a:bodyPr/>
              <a:lstStyle/>
              <a:p>
                <a:r>
                  <a:rPr lang="ru-RU">
                    <a:noFill/>
                  </a:rPr>
                  <a:t> </a:t>
                </a:r>
              </a:p>
            </p:txBody>
          </p:sp>
        </mc:Fallback>
      </mc:AlternateContent>
      <p:sp>
        <p:nvSpPr>
          <p:cNvPr id="4" name="Объект 3"/>
          <p:cNvSpPr>
            <a:spLocks noGrp="1"/>
          </p:cNvSpPr>
          <p:nvPr>
            <p:ph sz="half" idx="2"/>
          </p:nvPr>
        </p:nvSpPr>
        <p:spPr>
          <a:xfrm>
            <a:off x="109728" y="1581916"/>
            <a:ext cx="7766303" cy="3134630"/>
          </a:xfrm>
        </p:spPr>
        <p:txBody>
          <a:bodyPr>
            <a:noAutofit/>
          </a:bodyPr>
          <a:lstStyle/>
          <a:p>
            <a:pPr marL="0" lvl="0" indent="0" algn="just" eaLnBrk="0" fontAlgn="base" hangingPunct="0">
              <a:lnSpc>
                <a:spcPct val="100000"/>
              </a:lnSpc>
              <a:spcBef>
                <a:spcPts val="0"/>
              </a:spcBef>
              <a:buFontTx/>
              <a:buChar char="•"/>
              <a:tabLst>
                <a:tab pos="457200" algn="l"/>
              </a:tabLst>
            </a:pPr>
            <a:r>
              <a:rPr lang="ru-RU" altLang="ru-RU" b="1" dirty="0" smtClean="0">
                <a:solidFill>
                  <a:srgbClr val="0070C0"/>
                </a:solidFill>
                <a:ea typeface="Times New Roman" panose="02020603050405020304" pitchFamily="18" charset="0"/>
              </a:rPr>
              <a:t>Задача 1.</a:t>
            </a:r>
            <a:r>
              <a:rPr lang="ru-RU" altLang="ru-RU" dirty="0" smtClean="0">
                <a:solidFill>
                  <a:srgbClr val="0070C0"/>
                </a:solidFill>
                <a:ea typeface="Times New Roman" panose="02020603050405020304" pitchFamily="18" charset="0"/>
              </a:rPr>
              <a:t> </a:t>
            </a:r>
            <a:r>
              <a:rPr lang="ru-RU" altLang="ru-RU" dirty="0" smtClean="0">
                <a:ea typeface="Times New Roman" panose="02020603050405020304" pitchFamily="18" charset="0"/>
              </a:rPr>
              <a:t>Известно, что через неплотно закрытый кран в сутки вытекает 200 л воды. Оцените убытки, если в школе плохо закрыты 20 кранов. Каким будет убыток за один день? За неделю?</a:t>
            </a:r>
          </a:p>
          <a:p>
            <a:pPr marL="0" lvl="0" indent="0" algn="just" eaLnBrk="0" fontAlgn="base" hangingPunct="0">
              <a:lnSpc>
                <a:spcPct val="100000"/>
              </a:lnSpc>
              <a:spcBef>
                <a:spcPts val="0"/>
              </a:spcBef>
              <a:buFontTx/>
              <a:buChar char="•"/>
              <a:tabLst>
                <a:tab pos="708025" algn="l"/>
              </a:tabLst>
            </a:pPr>
            <a:r>
              <a:rPr lang="ru-RU" altLang="ru-RU" b="1" dirty="0">
                <a:solidFill>
                  <a:srgbClr val="0070C0"/>
                </a:solidFill>
                <a:ea typeface="Times New Roman" panose="02020603050405020304" pitchFamily="18" charset="0"/>
              </a:rPr>
              <a:t>Задача </a:t>
            </a:r>
            <a:r>
              <a:rPr lang="ru-RU" altLang="ru-RU" b="1" dirty="0" smtClean="0">
                <a:solidFill>
                  <a:srgbClr val="0070C0"/>
                </a:solidFill>
                <a:ea typeface="Times New Roman" panose="02020603050405020304" pitchFamily="18" charset="0"/>
              </a:rPr>
              <a:t>2.</a:t>
            </a:r>
            <a:r>
              <a:rPr lang="ru-RU" altLang="ru-RU" b="1" dirty="0" smtClean="0">
                <a:ea typeface="Times New Roman" panose="02020603050405020304" pitchFamily="18" charset="0"/>
              </a:rPr>
              <a:t> </a:t>
            </a:r>
            <a:r>
              <a:rPr lang="ru-RU" altLang="ru-RU" dirty="0" smtClean="0">
                <a:ea typeface="Times New Roman" panose="02020603050405020304" pitchFamily="18" charset="0"/>
              </a:rPr>
              <a:t>За неделю израсходовали 105 л воды. Какой будет расход воды за 1 день? За 30 дней?</a:t>
            </a:r>
            <a:endParaRPr lang="ru-RU" altLang="ru-RU" dirty="0" smtClean="0"/>
          </a:p>
          <a:p>
            <a:pPr marL="0" algn="just">
              <a:lnSpc>
                <a:spcPct val="100000"/>
              </a:lnSpc>
              <a:spcBef>
                <a:spcPts val="0"/>
              </a:spcBef>
            </a:pPr>
            <a:r>
              <a:rPr lang="ru-RU" altLang="ru-RU" b="1" dirty="0">
                <a:solidFill>
                  <a:srgbClr val="0070C0"/>
                </a:solidFill>
                <a:ea typeface="Times New Roman" panose="02020603050405020304" pitchFamily="18" charset="0"/>
              </a:rPr>
              <a:t>Задача </a:t>
            </a:r>
            <a:r>
              <a:rPr lang="ru-RU" altLang="ru-RU" b="1" dirty="0" smtClean="0">
                <a:solidFill>
                  <a:srgbClr val="0070C0"/>
                </a:solidFill>
                <a:ea typeface="Times New Roman" panose="02020603050405020304" pitchFamily="18" charset="0"/>
              </a:rPr>
              <a:t>3. </a:t>
            </a:r>
            <a:r>
              <a:rPr lang="ru-RU" dirty="0" smtClean="0"/>
              <a:t>Из водопроводного крана капает вода. За 12 минут набегает полный стакан. Сколько литров воды бесполезно выльется за час, за неделю? </a:t>
            </a:r>
            <a:endParaRPr lang="ru-RU" dirty="0">
              <a:ea typeface="Calibri" panose="020F0502020204030204" pitchFamily="34" charset="0"/>
              <a:cs typeface="Times New Roman" panose="02020603050405020304" pitchFamily="18" charset="0"/>
            </a:endParaRPr>
          </a:p>
        </p:txBody>
      </p:sp>
      <p:pic>
        <p:nvPicPr>
          <p:cNvPr id="5122" name="Picture 2" descr="http://daler.ru/pictures/1/1600x1200/Vodopad-Igyasy-2363.jpg"/>
          <p:cNvPicPr>
            <a:picLocks noGrp="1" noChangeAspect="1" noChangeArrowheads="1"/>
          </p:cNvPicPr>
          <p:nvPr>
            <p:ph sz="half" idx="1"/>
          </p:nvPr>
        </p:nvPicPr>
        <p:blipFill>
          <a:blip r:embed="rId3" cstate="print">
            <a:extLst>
              <a:ext uri="{28A0092B-C50C-407E-A947-70E740481C1C}">
                <a14:useLocalDpi xmlns:a14="http://schemas.microsoft.com/office/drawing/2010/main" val="0"/>
              </a:ext>
            </a:extLst>
          </a:blip>
          <a:srcRect/>
          <a:stretch>
            <a:fillRect/>
          </a:stretch>
        </p:blipFill>
        <p:spPr bwMode="auto">
          <a:xfrm>
            <a:off x="8034527" y="1581916"/>
            <a:ext cx="3742945" cy="313463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3169920" y="5023104"/>
            <a:ext cx="8790432" cy="1477328"/>
          </a:xfrm>
          <a:prstGeom prst="rect">
            <a:avLst/>
          </a:prstGeom>
          <a:noFill/>
        </p:spPr>
        <p:txBody>
          <a:bodyPr wrap="square" rtlCol="0">
            <a:spAutoFit/>
          </a:bodyPr>
          <a:lstStyle/>
          <a:p>
            <a:pPr marL="342900" indent="-342900" algn="just">
              <a:buFont typeface="Arial" panose="020B0604020202020204" pitchFamily="34" charset="0"/>
              <a:buChar char="•"/>
            </a:pPr>
            <a:r>
              <a:rPr lang="ru-RU" altLang="ru-RU" sz="2400" b="1" dirty="0">
                <a:solidFill>
                  <a:srgbClr val="0070C0"/>
                </a:solidFill>
                <a:ea typeface="Times New Roman" panose="02020603050405020304" pitchFamily="18" charset="0"/>
              </a:rPr>
              <a:t>Задача </a:t>
            </a:r>
            <a:r>
              <a:rPr lang="ru-RU" altLang="ru-RU" sz="2400" b="1" dirty="0" smtClean="0">
                <a:solidFill>
                  <a:srgbClr val="0070C0"/>
                </a:solidFill>
                <a:ea typeface="Times New Roman" panose="02020603050405020304" pitchFamily="18" charset="0"/>
              </a:rPr>
              <a:t>4. </a:t>
            </a:r>
            <a:r>
              <a:rPr lang="ru-RU" sz="2200" dirty="0" smtClean="0"/>
              <a:t>За </a:t>
            </a:r>
            <a:r>
              <a:rPr lang="ru-RU" sz="2200" dirty="0"/>
              <a:t>одни сутки через неплотно закрытый кран со струёй воды толщиной в спичку вытекает 400 литров воды. Сколько вытекает воды из крана за 30 дней? Сколько это будет восьмилитровых ведер ? </a:t>
            </a:r>
          </a:p>
        </p:txBody>
      </p:sp>
      <p:pic>
        <p:nvPicPr>
          <p:cNvPr id="5124" name="Picture 4" descr="http://www.clipartkid.com/images/709/dripping-tap-clipart-cliparthut-free-clipart-CeEZ8k-clipart.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9806" r="13180"/>
          <a:stretch/>
        </p:blipFill>
        <p:spPr bwMode="auto">
          <a:xfrm>
            <a:off x="531365" y="4685110"/>
            <a:ext cx="2077723" cy="21225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02331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a:t>Вывод №3 Исправный кран экономит </a:t>
            </a:r>
            <a:r>
              <a:rPr lang="ru-RU" b="1" dirty="0" smtClean="0"/>
              <a:t>воду</a:t>
            </a:r>
            <a:endParaRPr lang="ru-RU" dirty="0"/>
          </a:p>
        </p:txBody>
      </p:sp>
      <p:pic>
        <p:nvPicPr>
          <p:cNvPr id="4" name="Рисунок 3" descr="http://udmpogoda.ru/uploads/risunki2013/ds_spzll52a.jpg"/>
          <p:cNvPicPr/>
          <p:nvPr/>
        </p:nvPicPr>
        <p:blipFill>
          <a:blip r:embed="rId2">
            <a:extLst>
              <a:ext uri="{28A0092B-C50C-407E-A947-70E740481C1C}">
                <a14:useLocalDpi xmlns:a14="http://schemas.microsoft.com/office/drawing/2010/main" val="0"/>
              </a:ext>
            </a:extLst>
          </a:blip>
          <a:srcRect/>
          <a:stretch>
            <a:fillRect/>
          </a:stretch>
        </p:blipFill>
        <p:spPr bwMode="auto">
          <a:xfrm>
            <a:off x="685800" y="1577721"/>
            <a:ext cx="4343400" cy="4640963"/>
          </a:xfrm>
          <a:prstGeom prst="rect">
            <a:avLst/>
          </a:prstGeom>
          <a:noFill/>
          <a:ln>
            <a:noFill/>
          </a:ln>
        </p:spPr>
      </p:pic>
    </p:spTree>
    <p:extLst>
      <p:ext uri="{BB962C8B-B14F-4D97-AF65-F5344CB8AC3E}">
        <p14:creationId xmlns:p14="http://schemas.microsoft.com/office/powerpoint/2010/main" val="34265595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827776" y="280416"/>
            <a:ext cx="5340096" cy="1136963"/>
          </a:xfrm>
        </p:spPr>
        <p:txBody>
          <a:bodyPr>
            <a:normAutofit fontScale="90000"/>
          </a:bodyPr>
          <a:lstStyle/>
          <a:p>
            <a:r>
              <a:rPr lang="ru-RU" b="1" dirty="0">
                <a:solidFill>
                  <a:schemeClr val="accent5">
                    <a:lumMod val="75000"/>
                  </a:schemeClr>
                </a:solidFill>
              </a:rPr>
              <a:t>Хлеб – батюшка, а водица – матушка</a:t>
            </a:r>
          </a:p>
        </p:txBody>
      </p:sp>
      <p:sp>
        <p:nvSpPr>
          <p:cNvPr id="4" name="Объект 3"/>
          <p:cNvSpPr>
            <a:spLocks noGrp="1"/>
          </p:cNvSpPr>
          <p:nvPr>
            <p:ph sz="half" idx="2"/>
          </p:nvPr>
        </p:nvSpPr>
        <p:spPr>
          <a:xfrm>
            <a:off x="4345686" y="1736884"/>
            <a:ext cx="4347209" cy="1920715"/>
          </a:xfrm>
        </p:spPr>
        <p:txBody>
          <a:bodyPr>
            <a:normAutofit fontScale="92500" lnSpcReduction="20000"/>
          </a:bodyPr>
          <a:lstStyle/>
          <a:p>
            <a:pPr algn="just"/>
            <a:r>
              <a:rPr lang="ru-RU" altLang="ru-RU" sz="2400" dirty="0">
                <a:solidFill>
                  <a:srgbClr val="00B050"/>
                </a:solidFill>
              </a:rPr>
              <a:t>Вода – мать полей, а без матери не проживешь. </a:t>
            </a:r>
            <a:br>
              <a:rPr lang="ru-RU" altLang="ru-RU" sz="2400" dirty="0">
                <a:solidFill>
                  <a:srgbClr val="00B050"/>
                </a:solidFill>
              </a:rPr>
            </a:br>
            <a:r>
              <a:rPr lang="ru-RU" altLang="ru-RU" sz="2400" dirty="0">
                <a:solidFill>
                  <a:srgbClr val="00B050"/>
                </a:solidFill>
              </a:rPr>
              <a:t>(Китайская пословица) </a:t>
            </a:r>
            <a:endParaRPr lang="ru-RU" altLang="ru-RU" sz="2400" dirty="0" smtClean="0">
              <a:solidFill>
                <a:srgbClr val="00B050"/>
              </a:solidFill>
            </a:endParaRPr>
          </a:p>
          <a:p>
            <a:pPr algn="just"/>
            <a:r>
              <a:rPr lang="ru-RU" sz="2400" dirty="0" smtClean="0">
                <a:solidFill>
                  <a:srgbClr val="C00000"/>
                </a:solidFill>
              </a:rPr>
              <a:t>Мы не ценим воду до тех пор, пока не высохнет колодец. (Английская пословица)</a:t>
            </a:r>
          </a:p>
          <a:p>
            <a:endParaRPr lang="ru-RU" sz="2000" dirty="0" smtClean="0"/>
          </a:p>
          <a:p>
            <a:endParaRPr lang="ru-RU" dirty="0" smtClean="0"/>
          </a:p>
          <a:p>
            <a:endParaRPr lang="ru-RU" dirty="0"/>
          </a:p>
          <a:p>
            <a:endParaRPr lang="ru-RU" dirty="0"/>
          </a:p>
        </p:txBody>
      </p:sp>
      <p:pic>
        <p:nvPicPr>
          <p:cNvPr id="5" name="Picture 6" descr="BIGPIC27"/>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390145" y="1505237"/>
            <a:ext cx="3572256" cy="2384011"/>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390144" y="4596384"/>
            <a:ext cx="4194048" cy="1938992"/>
          </a:xfrm>
          <a:prstGeom prst="rect">
            <a:avLst/>
          </a:prstGeom>
          <a:noFill/>
        </p:spPr>
        <p:txBody>
          <a:bodyPr wrap="square" rtlCol="0">
            <a:spAutoFit/>
          </a:bodyPr>
          <a:lstStyle/>
          <a:p>
            <a:r>
              <a:rPr lang="ru-RU" altLang="ru-RU" sz="2400" dirty="0">
                <a:solidFill>
                  <a:schemeClr val="accent2">
                    <a:lumMod val="50000"/>
                  </a:schemeClr>
                </a:solidFill>
              </a:rPr>
              <a:t>Капля за каплей – образуется озеро, а перестанет капать – образуется пустыня. (Узбекская пословица).  </a:t>
            </a:r>
            <a:endParaRPr lang="ru-RU" sz="2400" dirty="0">
              <a:solidFill>
                <a:schemeClr val="accent2">
                  <a:lumMod val="50000"/>
                </a:schemeClr>
              </a:solidFill>
            </a:endParaRPr>
          </a:p>
        </p:txBody>
      </p:sp>
      <p:sp>
        <p:nvSpPr>
          <p:cNvPr id="9" name="TextBox 8"/>
          <p:cNvSpPr txBox="1"/>
          <p:nvPr/>
        </p:nvSpPr>
        <p:spPr>
          <a:xfrm>
            <a:off x="7447915" y="4681728"/>
            <a:ext cx="4475861" cy="1938992"/>
          </a:xfrm>
          <a:prstGeom prst="rect">
            <a:avLst/>
          </a:prstGeom>
          <a:noFill/>
        </p:spPr>
        <p:txBody>
          <a:bodyPr wrap="square" rtlCol="0">
            <a:spAutoFit/>
          </a:bodyPr>
          <a:lstStyle/>
          <a:p>
            <a:r>
              <a:rPr lang="ru-RU" sz="2400" dirty="0">
                <a:solidFill>
                  <a:srgbClr val="00B050"/>
                </a:solidFill>
              </a:rPr>
              <a:t>В марте вода, в апреле трава. </a:t>
            </a:r>
            <a:endParaRPr lang="ru-RU" sz="2400" dirty="0" smtClean="0">
              <a:solidFill>
                <a:srgbClr val="00B050"/>
              </a:solidFill>
            </a:endParaRPr>
          </a:p>
          <a:p>
            <a:r>
              <a:rPr lang="ru-RU" sz="2400" dirty="0" smtClean="0">
                <a:solidFill>
                  <a:srgbClr val="00B050"/>
                </a:solidFill>
              </a:rPr>
              <a:t>Если  даст Бог дождя, уродится и рожь.</a:t>
            </a:r>
          </a:p>
          <a:p>
            <a:r>
              <a:rPr lang="ru-RU" sz="2400" dirty="0" smtClean="0">
                <a:solidFill>
                  <a:srgbClr val="00B050"/>
                </a:solidFill>
              </a:rPr>
              <a:t>(Русские пословицы)</a:t>
            </a:r>
            <a:endParaRPr lang="ru-RU" sz="2400" dirty="0">
              <a:solidFill>
                <a:srgbClr val="00B050"/>
              </a:solidFill>
            </a:endParaRPr>
          </a:p>
        </p:txBody>
      </p:sp>
      <p:pic>
        <p:nvPicPr>
          <p:cNvPr id="13" name="Рисунок 12" descr="http://gorny-krym.com/foto/d/7650-3/1288_P3090798.jpg"/>
          <p:cNvPicPr/>
          <p:nvPr/>
        </p:nvPicPr>
        <p:blipFill rotWithShape="1">
          <a:blip r:embed="rId3">
            <a:extLst>
              <a:ext uri="{28A0092B-C50C-407E-A947-70E740481C1C}">
                <a14:useLocalDpi xmlns:a14="http://schemas.microsoft.com/office/drawing/2010/main" val="0"/>
              </a:ext>
            </a:extLst>
          </a:blip>
          <a:srcRect r="23660"/>
          <a:stretch/>
        </p:blipFill>
        <p:spPr bwMode="auto">
          <a:xfrm>
            <a:off x="4345686" y="3742943"/>
            <a:ext cx="2770724" cy="2877777"/>
          </a:xfrm>
          <a:prstGeom prst="rect">
            <a:avLst/>
          </a:prstGeom>
          <a:noFill/>
          <a:ln>
            <a:noFill/>
          </a:ln>
          <a:extLst>
            <a:ext uri="{53640926-AAD7-44D8-BBD7-CCE9431645EC}">
              <a14:shadowObscured xmlns:a14="http://schemas.microsoft.com/office/drawing/2010/main"/>
            </a:ext>
          </a:extLst>
        </p:spPr>
      </p:pic>
      <p:pic>
        <p:nvPicPr>
          <p:cNvPr id="14" name="Рисунок 13" descr="http://www.artlib.ru/objects/gallery_91/artlib_gallery-45962-b.jpg"/>
          <p:cNvPicPr/>
          <p:nvPr/>
        </p:nvPicPr>
        <p:blipFill rotWithShape="1">
          <a:blip r:embed="rId4">
            <a:extLst>
              <a:ext uri="{28A0092B-C50C-407E-A947-70E740481C1C}">
                <a14:useLocalDpi xmlns:a14="http://schemas.microsoft.com/office/drawing/2010/main" val="0"/>
              </a:ext>
            </a:extLst>
          </a:blip>
          <a:srcRect l="21577" t="16780" r="18729"/>
          <a:stretch/>
        </p:blipFill>
        <p:spPr bwMode="auto">
          <a:xfrm>
            <a:off x="8874253" y="1505237"/>
            <a:ext cx="2769107" cy="289607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58038634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23616" y="764373"/>
            <a:ext cx="8827008" cy="822702"/>
          </a:xfrm>
        </p:spPr>
        <p:txBody>
          <a:bodyPr/>
          <a:lstStyle/>
          <a:p>
            <a:r>
              <a:rPr lang="ru-RU" b="1" dirty="0" smtClean="0">
                <a:solidFill>
                  <a:srgbClr val="00B050"/>
                </a:solidFill>
              </a:rPr>
              <a:t>Не пей, козленочком  станешь</a:t>
            </a:r>
            <a:endParaRPr lang="ru-RU" b="1" dirty="0">
              <a:solidFill>
                <a:srgbClr val="00B050"/>
              </a:solidFill>
            </a:endParaRPr>
          </a:p>
        </p:txBody>
      </p:sp>
      <p:sp>
        <p:nvSpPr>
          <p:cNvPr id="3" name="Объект 2"/>
          <p:cNvSpPr>
            <a:spLocks noGrp="1"/>
          </p:cNvSpPr>
          <p:nvPr>
            <p:ph sz="half" idx="1"/>
          </p:nvPr>
        </p:nvSpPr>
        <p:spPr>
          <a:xfrm>
            <a:off x="4035552" y="4216846"/>
            <a:ext cx="7815072" cy="2488754"/>
          </a:xfrm>
        </p:spPr>
        <p:txBody>
          <a:bodyPr>
            <a:noAutofit/>
          </a:bodyPr>
          <a:lstStyle/>
          <a:p>
            <a:r>
              <a:rPr lang="ru-RU" sz="2400" dirty="0" smtClean="0"/>
              <a:t>Задача 10. Имеется </a:t>
            </a:r>
            <a:r>
              <a:rPr lang="ru-RU" sz="2400" dirty="0"/>
              <a:t>раствор, содержащий 20% примесей</a:t>
            </a:r>
            <a:r>
              <a:rPr lang="ru-RU" sz="2400" dirty="0" smtClean="0"/>
              <a:t>. Найти </a:t>
            </a:r>
            <a:r>
              <a:rPr lang="ru-RU" sz="2400" dirty="0"/>
              <a:t>наименьшее число фильтров, через которые нужно пропустить раствор так, чтобы окончательное содержание примесей не превышало 0,01%. Известно, что каждый фильтр поглощает 80% примесей. </a:t>
            </a:r>
          </a:p>
        </p:txBody>
      </p:sp>
      <p:pic>
        <p:nvPicPr>
          <p:cNvPr id="1026" name="Picture 2" descr="Фильтр-кувшин"/>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8437240" y="1587075"/>
            <a:ext cx="2328296" cy="2393224"/>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512064" y="1723977"/>
            <a:ext cx="7193280" cy="1938992"/>
          </a:xfrm>
          <a:prstGeom prst="rect">
            <a:avLst/>
          </a:prstGeom>
        </p:spPr>
        <p:txBody>
          <a:bodyPr wrap="square">
            <a:spAutoFit/>
          </a:bodyPr>
          <a:lstStyle/>
          <a:p>
            <a:r>
              <a:rPr lang="ru-RU" sz="2400" dirty="0" smtClean="0">
                <a:solidFill>
                  <a:srgbClr val="003366"/>
                </a:solidFill>
              </a:rPr>
              <a:t>В водопроводной воде содержится много примесей вредных для человека.</a:t>
            </a:r>
          </a:p>
          <a:p>
            <a:r>
              <a:rPr lang="ru-RU" sz="2400" dirty="0" smtClean="0">
                <a:solidFill>
                  <a:srgbClr val="003366"/>
                </a:solidFill>
              </a:rPr>
              <a:t>Если </a:t>
            </a:r>
            <a:r>
              <a:rPr lang="ru-RU" sz="2400" dirty="0">
                <a:solidFill>
                  <a:srgbClr val="003366"/>
                </a:solidFill>
              </a:rPr>
              <a:t>вы хотите пить свежую воду и избежать неприятных последствий, то вам не обойтись без очистки воды. </a:t>
            </a:r>
            <a:endParaRPr lang="ru-RU" sz="2400" dirty="0"/>
          </a:p>
        </p:txBody>
      </p:sp>
      <p:pic>
        <p:nvPicPr>
          <p:cNvPr id="1028" name="Picture 4" descr="http://www.tracker-rus.ru/torrents/images/217952.jpg"/>
          <p:cNvPicPr>
            <a:picLocks noChangeAspect="1" noChangeArrowheads="1"/>
          </p:cNvPicPr>
          <p:nvPr/>
        </p:nvPicPr>
        <p:blipFill rotWithShape="1">
          <a:blip r:embed="rId3">
            <a:extLst>
              <a:ext uri="{28A0092B-C50C-407E-A947-70E740481C1C}">
                <a14:useLocalDpi xmlns:a14="http://schemas.microsoft.com/office/drawing/2010/main" val="0"/>
              </a:ext>
            </a:extLst>
          </a:blip>
          <a:srcRect l="5892" t="5692" r="7676" b="385"/>
          <a:stretch/>
        </p:blipFill>
        <p:spPr bwMode="auto">
          <a:xfrm>
            <a:off x="609600" y="3980299"/>
            <a:ext cx="3311360" cy="25643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923109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Вывод №4. Применяй фильтры для воды.</a:t>
            </a:r>
          </a:p>
        </p:txBody>
      </p:sp>
      <p:pic>
        <p:nvPicPr>
          <p:cNvPr id="7" name="Объект 6" descr="https://im2-tub-ru.yandex.net/i?id=a4646bba576dcad6e1ed3c0c1acef0cf&amp;n=33&amp;h=215&amp;w=269"/>
          <p:cNvPicPr>
            <a:picLocks noGrp="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1205414" y="1876927"/>
            <a:ext cx="5460081" cy="4138863"/>
          </a:xfrm>
          <a:prstGeom prst="rect">
            <a:avLst/>
          </a:prstGeom>
          <a:noFill/>
          <a:ln>
            <a:noFill/>
          </a:ln>
        </p:spPr>
      </p:pic>
    </p:spTree>
    <p:extLst>
      <p:ext uri="{BB962C8B-B14F-4D97-AF65-F5344CB8AC3E}">
        <p14:creationId xmlns:p14="http://schemas.microsoft.com/office/powerpoint/2010/main" val="189208890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04544" y="1133855"/>
            <a:ext cx="5340096" cy="816865"/>
          </a:xfrm>
        </p:spPr>
        <p:txBody>
          <a:bodyPr>
            <a:normAutofit/>
          </a:bodyPr>
          <a:lstStyle/>
          <a:p>
            <a:pPr algn="ctr"/>
            <a:r>
              <a:rPr lang="ru-RU" sz="3600" b="1" dirty="0" smtClean="0">
                <a:solidFill>
                  <a:srgbClr val="0070C0"/>
                </a:solidFill>
              </a:rPr>
              <a:t>Экономим воду!</a:t>
            </a:r>
            <a:endParaRPr lang="ru-RU" sz="3600" b="1" dirty="0">
              <a:solidFill>
                <a:srgbClr val="0070C0"/>
              </a:solidFill>
            </a:endParaRPr>
          </a:p>
        </p:txBody>
      </p:sp>
      <p:sp>
        <p:nvSpPr>
          <p:cNvPr id="4" name="Объект 3"/>
          <p:cNvSpPr>
            <a:spLocks noGrp="1"/>
          </p:cNvSpPr>
          <p:nvPr>
            <p:ph sz="half" idx="2"/>
          </p:nvPr>
        </p:nvSpPr>
        <p:spPr>
          <a:xfrm>
            <a:off x="3974061" y="3157728"/>
            <a:ext cx="7532139" cy="3060956"/>
          </a:xfrm>
        </p:spPr>
        <p:txBody>
          <a:bodyPr>
            <a:normAutofit fontScale="92500" lnSpcReduction="10000"/>
          </a:bodyPr>
          <a:lstStyle/>
          <a:p>
            <a:r>
              <a:rPr lang="ru-RU" dirty="0"/>
              <a:t>Если мы заглянем в счет за квартиру (коммунальные услуги), то увидим, там еще две статьи семейных расходов: горячее и холодное водоснабжение. </a:t>
            </a:r>
          </a:p>
          <a:p>
            <a:r>
              <a:rPr lang="ru-RU" dirty="0" smtClean="0"/>
              <a:t>Семья </a:t>
            </a:r>
            <a:r>
              <a:rPr lang="ru-RU" dirty="0"/>
              <a:t>из трёх человек оплачивает в месяц за холодное водоснабжение 209 рублей, а за горячее – 660 рублей. Во сколько раз стоимость горячего водоснабжения выше? Как вы думаете, почему?</a:t>
            </a:r>
          </a:p>
          <a:p>
            <a:r>
              <a:rPr lang="ru-RU" dirty="0"/>
              <a:t>Разница в стоимости этих услуг довольно значительна. </a:t>
            </a:r>
            <a:r>
              <a:rPr lang="ru-RU" dirty="0" smtClean="0"/>
              <a:t>Объясняется </a:t>
            </a:r>
            <a:r>
              <a:rPr lang="ru-RU" dirty="0"/>
              <a:t>это просто: чтобы мы получили горячую воду, ее нужно нагреть и израсходовать на это энергию.</a:t>
            </a:r>
          </a:p>
        </p:txBody>
      </p:sp>
      <p:pic>
        <p:nvPicPr>
          <p:cNvPr id="6146" name="Picture 2" descr="http://narodnimisredstvami.ru/wp-content/uploads/2014/12/Vannyi-pri-diateze.jpg"/>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6850261" y="277031"/>
            <a:ext cx="4046726" cy="2697817"/>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https://4.404content.com/1/97/0C/466597661634463028/fullsiz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0679" y="2380858"/>
            <a:ext cx="2708850" cy="40717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980296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839968" y="256033"/>
            <a:ext cx="5666232" cy="1024128"/>
          </a:xfrm>
        </p:spPr>
        <p:txBody>
          <a:bodyPr>
            <a:normAutofit/>
          </a:bodyPr>
          <a:lstStyle/>
          <a:p>
            <a:r>
              <a:rPr lang="ru-RU" sz="3600" b="1" dirty="0">
                <a:solidFill>
                  <a:srgbClr val="0070C0"/>
                </a:solidFill>
              </a:rPr>
              <a:t>приборы учета воды</a:t>
            </a:r>
          </a:p>
        </p:txBody>
      </p:sp>
      <p:sp>
        <p:nvSpPr>
          <p:cNvPr id="3" name="Объект 2"/>
          <p:cNvSpPr>
            <a:spLocks noGrp="1"/>
          </p:cNvSpPr>
          <p:nvPr>
            <p:ph sz="half" idx="1"/>
          </p:nvPr>
        </p:nvSpPr>
        <p:spPr>
          <a:xfrm>
            <a:off x="256032" y="1524000"/>
            <a:ext cx="7315200" cy="3718560"/>
          </a:xfrm>
        </p:spPr>
        <p:txBody>
          <a:bodyPr>
            <a:noAutofit/>
          </a:bodyPr>
          <a:lstStyle/>
          <a:p>
            <a:pPr marL="0" indent="0" algn="just">
              <a:spcBef>
                <a:spcPts val="0"/>
              </a:spcBef>
            </a:pPr>
            <a:r>
              <a:rPr lang="ru-RU" dirty="0" smtClean="0">
                <a:solidFill>
                  <a:srgbClr val="0070C0"/>
                </a:solidFill>
              </a:rPr>
              <a:t>Задача 1.</a:t>
            </a:r>
            <a:r>
              <a:rPr lang="ru-RU" dirty="0" smtClean="0"/>
              <a:t> Семьи Даши и Саши за месяц израсходовали одинаковое количество горячей воды. Родители Даши заплатили 440 рублей, а родители Саши – 660 рублей, потому что в Дашиной семье стоят счётчики на воду, а в Сашиной нет. На сколько процентов больше платят семьи, где не установлены счётчики?</a:t>
            </a:r>
          </a:p>
          <a:p>
            <a:pPr marL="0" indent="0" algn="just">
              <a:spcBef>
                <a:spcPts val="0"/>
              </a:spcBef>
              <a:buNone/>
            </a:pPr>
            <a:r>
              <a:rPr lang="ru-RU" dirty="0" smtClean="0"/>
              <a:t> </a:t>
            </a:r>
          </a:p>
          <a:p>
            <a:pPr marL="0" indent="0" algn="just">
              <a:spcBef>
                <a:spcPts val="0"/>
              </a:spcBef>
            </a:pPr>
            <a:r>
              <a:rPr lang="ru-RU" dirty="0" smtClean="0">
                <a:solidFill>
                  <a:srgbClr val="0070C0"/>
                </a:solidFill>
              </a:rPr>
              <a:t>Задача 2. </a:t>
            </a:r>
            <a:r>
              <a:rPr lang="ru-RU" dirty="0" smtClean="0"/>
              <a:t>Плата за холодную воду составляет 81,84 руб., за горячую - 272,9 руб. в месяц с человека. Сколько руб. в месяц заплатит за воду семья из 4-х человек?</a:t>
            </a:r>
            <a:r>
              <a:rPr lang="ru-RU" dirty="0" smtClean="0">
                <a:solidFill>
                  <a:srgbClr val="0070C0"/>
                </a:solidFill>
              </a:rPr>
              <a:t> </a:t>
            </a:r>
            <a:endParaRPr lang="ru-RU" dirty="0"/>
          </a:p>
        </p:txBody>
      </p:sp>
      <p:pic>
        <p:nvPicPr>
          <p:cNvPr id="7170" name="Picture 2" descr="https://deti.mail.ru/pre_square800_resize/pic/photolib/2013/08/23/lori-0004285706-bigwww.jpg"/>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7571232" y="1877568"/>
            <a:ext cx="4352544" cy="2974848"/>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256032" y="5327904"/>
            <a:ext cx="11643360" cy="1446550"/>
          </a:xfrm>
          <a:prstGeom prst="rect">
            <a:avLst/>
          </a:prstGeom>
          <a:noFill/>
        </p:spPr>
        <p:txBody>
          <a:bodyPr wrap="square" rtlCol="0">
            <a:spAutoFit/>
          </a:bodyPr>
          <a:lstStyle/>
          <a:p>
            <a:pPr algn="just"/>
            <a:r>
              <a:rPr lang="ru-RU" sz="2200" dirty="0" smtClean="0">
                <a:solidFill>
                  <a:srgbClr val="0070C0"/>
                </a:solidFill>
              </a:rPr>
              <a:t>Задача </a:t>
            </a:r>
            <a:r>
              <a:rPr lang="ru-RU" sz="2200" dirty="0">
                <a:solidFill>
                  <a:srgbClr val="0070C0"/>
                </a:solidFill>
              </a:rPr>
              <a:t>3. </a:t>
            </a:r>
            <a:r>
              <a:rPr lang="ru-RU" sz="2200" dirty="0"/>
              <a:t>Семья из 4-х человек, в квартире в которой установлены приборы учета воды, в месяц платит за воду 894,54 руб. Сколько процентов составит экономия семьи, если без приборов учета за это же количество воды придется заплатить 1418,96 руб. Результат округлить до целых.</a:t>
            </a:r>
          </a:p>
        </p:txBody>
      </p:sp>
    </p:spTree>
    <p:extLst>
      <p:ext uri="{BB962C8B-B14F-4D97-AF65-F5344CB8AC3E}">
        <p14:creationId xmlns:p14="http://schemas.microsoft.com/office/powerpoint/2010/main" val="311991535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a:t>Вывод №5. Экономим воду-экономим средства </a:t>
            </a:r>
            <a:r>
              <a:rPr lang="ru-RU" b="1" dirty="0" smtClean="0"/>
              <a:t>семьи</a:t>
            </a:r>
            <a:endParaRPr lang="ru-RU" dirty="0"/>
          </a:p>
        </p:txBody>
      </p:sp>
      <p:pic>
        <p:nvPicPr>
          <p:cNvPr id="7" name="Рисунок 6" descr="https://ds02.infourok.ru/uploads/ex/0109/000494e8-06dc5245/hello_html_m24f0ee79.jpg"/>
          <p:cNvPicPr/>
          <p:nvPr/>
        </p:nvPicPr>
        <p:blipFill rotWithShape="1">
          <a:blip r:embed="rId2">
            <a:extLst>
              <a:ext uri="{28A0092B-C50C-407E-A947-70E740481C1C}">
                <a14:useLocalDpi xmlns:a14="http://schemas.microsoft.com/office/drawing/2010/main" val="0"/>
              </a:ext>
            </a:extLst>
          </a:blip>
          <a:srcRect t="8811"/>
          <a:stretch/>
        </p:blipFill>
        <p:spPr bwMode="auto">
          <a:xfrm>
            <a:off x="744838" y="2057400"/>
            <a:ext cx="5246888" cy="4343399"/>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9537884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895601" y="761999"/>
            <a:ext cx="5081336" cy="1303867"/>
          </a:xfrm>
        </p:spPr>
        <p:txBody>
          <a:bodyPr/>
          <a:lstStyle/>
          <a:p>
            <a:r>
              <a:rPr lang="ru-RU" b="1" dirty="0" smtClean="0">
                <a:solidFill>
                  <a:srgbClr val="0070C0"/>
                </a:solidFill>
              </a:rPr>
              <a:t>Голубая планета</a:t>
            </a:r>
            <a:endParaRPr lang="ru-RU" b="1" dirty="0">
              <a:solidFill>
                <a:srgbClr val="0070C0"/>
              </a:solidFill>
            </a:endParaRPr>
          </a:p>
        </p:txBody>
      </p:sp>
      <p:sp>
        <p:nvSpPr>
          <p:cNvPr id="12" name="Текст 11"/>
          <p:cNvSpPr>
            <a:spLocks noGrp="1"/>
          </p:cNvSpPr>
          <p:nvPr>
            <p:ph type="body" sz="half" idx="15"/>
          </p:nvPr>
        </p:nvSpPr>
        <p:spPr>
          <a:xfrm>
            <a:off x="271754" y="1767281"/>
            <a:ext cx="7551536" cy="1490515"/>
          </a:xfrm>
        </p:spPr>
        <p:txBody>
          <a:bodyPr>
            <a:normAutofit fontScale="92500" lnSpcReduction="10000"/>
          </a:bodyPr>
          <a:lstStyle/>
          <a:p>
            <a:pPr algn="just"/>
            <a:r>
              <a:rPr lang="ru-RU" sz="2400" dirty="0"/>
              <a:t>Если поднять взгляд вверх, то мы увидим голубое небо. Земля имеет атмосферу с кислородом. Наблюдая прозрачную синеву над головой, люди уже с детства воспринимают окружающий мир как часть голубой планеты.</a:t>
            </a:r>
          </a:p>
          <a:p>
            <a:endParaRPr lang="ru-RU" dirty="0"/>
          </a:p>
        </p:txBody>
      </p:sp>
      <p:sp>
        <p:nvSpPr>
          <p:cNvPr id="14" name="Текст 13"/>
          <p:cNvSpPr>
            <a:spLocks noGrp="1"/>
          </p:cNvSpPr>
          <p:nvPr>
            <p:ph type="body" sz="half" idx="17"/>
          </p:nvPr>
        </p:nvSpPr>
        <p:spPr>
          <a:xfrm>
            <a:off x="3946358" y="3585411"/>
            <a:ext cx="7975348" cy="1974122"/>
          </a:xfrm>
        </p:spPr>
        <p:txBody>
          <a:bodyPr>
            <a:noAutofit/>
          </a:bodyPr>
          <a:lstStyle/>
          <a:p>
            <a:pPr algn="just"/>
            <a:r>
              <a:rPr lang="ru-RU" sz="2200" dirty="0"/>
              <a:t>Если опустить свой взгляд из космоса, то название «голубая» становится настолько очевидным, что сомнений больше нет. Наша Земля названа так потому, что большую часть ее поверхности занимает вода. Из космоса отчетливо различаются голубые пространства морей и океанов.</a:t>
            </a:r>
          </a:p>
        </p:txBody>
      </p:sp>
      <p:pic>
        <p:nvPicPr>
          <p:cNvPr id="2050" name="Picture 2" descr="http://www.stihi.ru/pics/2010/03/09/3118.jpg"/>
          <p:cNvPicPr>
            <a:picLocks noGrp="1" noChangeAspect="1" noChangeArrowheads="1"/>
          </p:cNvPicPr>
          <p:nvPr>
            <p:ph sz="half" idx="4294967295"/>
          </p:nvPr>
        </p:nvPicPr>
        <p:blipFill rotWithShape="1">
          <a:blip r:embed="rId2">
            <a:extLst>
              <a:ext uri="{28A0092B-C50C-407E-A947-70E740481C1C}">
                <a14:useLocalDpi xmlns:a14="http://schemas.microsoft.com/office/drawing/2010/main" val="0"/>
              </a:ext>
            </a:extLst>
          </a:blip>
          <a:srcRect l="13911" r="15463"/>
          <a:stretch/>
        </p:blipFill>
        <p:spPr bwMode="auto">
          <a:xfrm>
            <a:off x="8530389" y="626694"/>
            <a:ext cx="3271001" cy="2737122"/>
          </a:xfrm>
          <a:prstGeom prst="rect">
            <a:avLst/>
          </a:prstGeom>
          <a:noFill/>
          <a:extLst>
            <a:ext uri="{909E8E84-426E-40DD-AFC4-6F175D3DCCD1}">
              <a14:hiddenFill xmlns:a14="http://schemas.microsoft.com/office/drawing/2010/main">
                <a:solidFill>
                  <a:srgbClr val="FFFFFF"/>
                </a:solidFill>
              </a14:hiddenFill>
            </a:ext>
          </a:extLst>
        </p:spPr>
      </p:pic>
      <p:sp>
        <p:nvSpPr>
          <p:cNvPr id="15" name="Прямоугольник 14"/>
          <p:cNvSpPr/>
          <p:nvPr/>
        </p:nvSpPr>
        <p:spPr>
          <a:xfrm>
            <a:off x="423870" y="5559533"/>
            <a:ext cx="9393898" cy="1107996"/>
          </a:xfrm>
          <a:prstGeom prst="rect">
            <a:avLst/>
          </a:prstGeom>
        </p:spPr>
        <p:txBody>
          <a:bodyPr wrap="square">
            <a:spAutoFit/>
          </a:bodyPr>
          <a:lstStyle/>
          <a:p>
            <a:pPr algn="just"/>
            <a:r>
              <a:rPr lang="ru-RU" sz="2200" dirty="0" smtClean="0"/>
              <a:t>Именно космонавты смогли ответить на вопрос: </a:t>
            </a:r>
          </a:p>
          <a:p>
            <a:pPr algn="just"/>
            <a:r>
              <a:rPr lang="ru-RU" sz="2200" dirty="0" smtClean="0"/>
              <a:t>«Почему Землю называют Голубой планетой?».</a:t>
            </a:r>
          </a:p>
          <a:p>
            <a:pPr algn="just"/>
            <a:r>
              <a:rPr lang="ru-RU" sz="2200" dirty="0" smtClean="0"/>
              <a:t>Именно ученые-астрономы назвали Землю «Голубой планетой».</a:t>
            </a:r>
            <a:endParaRPr lang="ru-RU" sz="2200" dirty="0"/>
          </a:p>
        </p:txBody>
      </p:sp>
      <p:pic>
        <p:nvPicPr>
          <p:cNvPr id="2052" name="Picture 4" descr="http://www.078.com.ua/upload/blog/00ade53ec44b53a800ec40125aa7ff4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7582" y="3194352"/>
            <a:ext cx="3198560" cy="24286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729964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450080" y="524256"/>
            <a:ext cx="7056120" cy="996360"/>
          </a:xfrm>
        </p:spPr>
        <p:txBody>
          <a:bodyPr>
            <a:normAutofit fontScale="90000"/>
          </a:bodyPr>
          <a:lstStyle/>
          <a:p>
            <a:r>
              <a:rPr lang="ru-RU" sz="3600" b="1" dirty="0" smtClean="0">
                <a:solidFill>
                  <a:srgbClr val="00B0F0"/>
                </a:solidFill>
              </a:rPr>
              <a:t>Самое большое божество </a:t>
            </a:r>
            <a:br>
              <a:rPr lang="ru-RU" sz="3600" b="1" dirty="0" smtClean="0">
                <a:solidFill>
                  <a:srgbClr val="00B0F0"/>
                </a:solidFill>
              </a:rPr>
            </a:br>
            <a:r>
              <a:rPr lang="ru-RU" sz="3600" b="1" dirty="0" smtClean="0">
                <a:solidFill>
                  <a:srgbClr val="00B0F0"/>
                </a:solidFill>
              </a:rPr>
              <a:t>на свете</a:t>
            </a:r>
            <a:endParaRPr lang="ru-RU" sz="3600" b="1" dirty="0">
              <a:solidFill>
                <a:srgbClr val="00B0F0"/>
              </a:solidFill>
            </a:endParaRPr>
          </a:p>
        </p:txBody>
      </p:sp>
      <p:sp>
        <p:nvSpPr>
          <p:cNvPr id="3" name="Объект 2"/>
          <p:cNvSpPr>
            <a:spLocks noGrp="1"/>
          </p:cNvSpPr>
          <p:nvPr>
            <p:ph idx="1"/>
          </p:nvPr>
        </p:nvSpPr>
        <p:spPr>
          <a:xfrm>
            <a:off x="3608832" y="1609344"/>
            <a:ext cx="8461248" cy="2633472"/>
          </a:xfrm>
        </p:spPr>
        <p:txBody>
          <a:bodyPr>
            <a:normAutofit fontScale="92500" lnSpcReduction="10000"/>
          </a:bodyPr>
          <a:lstStyle/>
          <a:p>
            <a:r>
              <a:rPr lang="ru-RU" dirty="0"/>
              <a:t>«Вода! Вода у тебя нет вкуса, ни запаха, ни цвета: тебя невозможно описать; тобой наслаждаются, не ведая что ты такое</a:t>
            </a:r>
            <a:r>
              <a:rPr lang="ru-RU" dirty="0" smtClean="0"/>
              <a:t>!</a:t>
            </a:r>
          </a:p>
          <a:p>
            <a:r>
              <a:rPr lang="ru-RU" dirty="0" smtClean="0"/>
              <a:t> </a:t>
            </a:r>
            <a:r>
              <a:rPr lang="ru-RU" dirty="0"/>
              <a:t>Нельзя сказать, что ты необходима для жизни: ты – сама жизнь. </a:t>
            </a:r>
            <a:endParaRPr lang="ru-RU" dirty="0" smtClean="0"/>
          </a:p>
          <a:p>
            <a:r>
              <a:rPr lang="ru-RU" dirty="0" smtClean="0"/>
              <a:t>Ты </a:t>
            </a:r>
            <a:r>
              <a:rPr lang="ru-RU" dirty="0"/>
              <a:t>наполняешь нас радостью, которую не объяснить нашими чувствами… Ты самое большое божество на свете</a:t>
            </a:r>
            <a:r>
              <a:rPr lang="ru-RU" dirty="0" smtClean="0"/>
              <a:t>…».  </a:t>
            </a:r>
          </a:p>
          <a:p>
            <a:pPr algn="r"/>
            <a:r>
              <a:rPr lang="ru-RU" i="1" dirty="0" smtClean="0"/>
              <a:t>Антуан </a:t>
            </a:r>
            <a:r>
              <a:rPr lang="ru-RU" i="1" dirty="0"/>
              <a:t>де </a:t>
            </a:r>
            <a:r>
              <a:rPr lang="ru-RU" i="1" dirty="0" err="1"/>
              <a:t>Серт</a:t>
            </a:r>
            <a:r>
              <a:rPr lang="ru-RU" i="1" dirty="0"/>
              <a:t>-Экзюпери</a:t>
            </a:r>
          </a:p>
        </p:txBody>
      </p:sp>
      <p:pic>
        <p:nvPicPr>
          <p:cNvPr id="5122" name="Picture 2" descr="http://www.litagent.ru/img/upload/cover/2058_1377687659.jpg"/>
          <p:cNvPicPr>
            <a:picLocks noChangeAspect="1" noChangeArrowheads="1"/>
          </p:cNvPicPr>
          <p:nvPr/>
        </p:nvPicPr>
        <p:blipFill rotWithShape="1">
          <a:blip r:embed="rId2">
            <a:extLst>
              <a:ext uri="{28A0092B-C50C-407E-A947-70E740481C1C}">
                <a14:useLocalDpi xmlns:a14="http://schemas.microsoft.com/office/drawing/2010/main" val="0"/>
              </a:ext>
            </a:extLst>
          </a:blip>
          <a:srcRect l="4557" t="6192" r="5523" b="7460"/>
          <a:stretch/>
        </p:blipFill>
        <p:spPr bwMode="auto">
          <a:xfrm>
            <a:off x="365760" y="1520616"/>
            <a:ext cx="3133344" cy="473904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8" descr="230154-28071"/>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15355" b="19667"/>
          <a:stretch/>
        </p:blipFill>
        <p:spPr bwMode="auto">
          <a:xfrm>
            <a:off x="4745736" y="4450080"/>
            <a:ext cx="5922264" cy="20062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9125020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0" y="764373"/>
            <a:ext cx="4648200" cy="570651"/>
          </a:xfrm>
        </p:spPr>
        <p:txBody>
          <a:bodyPr>
            <a:normAutofit fontScale="90000"/>
          </a:bodyPr>
          <a:lstStyle/>
          <a:p>
            <a:r>
              <a:rPr lang="ru-RU" b="1" dirty="0" smtClean="0">
                <a:solidFill>
                  <a:schemeClr val="accent2">
                    <a:lumMod val="50000"/>
                  </a:schemeClr>
                </a:solidFill>
              </a:rPr>
              <a:t>Нарисуй плакат</a:t>
            </a:r>
            <a:endParaRPr lang="ru-RU" b="1" dirty="0">
              <a:solidFill>
                <a:schemeClr val="accent2">
                  <a:lumMod val="50000"/>
                </a:schemeClr>
              </a:solidFill>
            </a:endParaRPr>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0333" b="11569"/>
          <a:stretch/>
        </p:blipFill>
        <p:spPr bwMode="auto">
          <a:xfrm>
            <a:off x="345852" y="1493520"/>
            <a:ext cx="3146648" cy="3556000"/>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t="7744" b="12794"/>
          <a:stretch/>
        </p:blipFill>
        <p:spPr bwMode="auto">
          <a:xfrm>
            <a:off x="4191809" y="1901952"/>
            <a:ext cx="3290638" cy="3813047"/>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Picture 4"/>
          <p:cNvPicPr>
            <a:picLocks noChangeAspect="1" noChangeArrowheads="1"/>
          </p:cNvPicPr>
          <p:nvPr/>
        </p:nvPicPr>
        <p:blipFill rotWithShape="1">
          <a:blip r:embed="rId4">
            <a:extLst>
              <a:ext uri="{28A0092B-C50C-407E-A947-70E740481C1C}">
                <a14:useLocalDpi xmlns:a14="http://schemas.microsoft.com/office/drawing/2010/main" val="0"/>
              </a:ext>
            </a:extLst>
          </a:blip>
          <a:srcRect t="10449" b="13636"/>
          <a:stretch/>
        </p:blipFill>
        <p:spPr bwMode="auto">
          <a:xfrm>
            <a:off x="8181756" y="2377440"/>
            <a:ext cx="3196428" cy="3511296"/>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550298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50720" y="1060704"/>
            <a:ext cx="9948672" cy="755904"/>
          </a:xfrm>
        </p:spPr>
        <p:txBody>
          <a:bodyPr>
            <a:normAutofit fontScale="90000"/>
          </a:bodyPr>
          <a:lstStyle/>
          <a:p>
            <a:r>
              <a:rPr lang="ru-RU" b="1" dirty="0">
                <a:solidFill>
                  <a:schemeClr val="accent2">
                    <a:lumMod val="50000"/>
                  </a:schemeClr>
                </a:solidFill>
              </a:rPr>
              <a:t>Распределение воды и суши </a:t>
            </a:r>
            <a:r>
              <a:rPr lang="ru-RU" b="1" dirty="0" smtClean="0">
                <a:solidFill>
                  <a:schemeClr val="accent2">
                    <a:lumMod val="50000"/>
                  </a:schemeClr>
                </a:solidFill>
              </a:rPr>
              <a:t>по поверхности земного шара</a:t>
            </a:r>
            <a:endParaRPr lang="ru-RU" dirty="0">
              <a:solidFill>
                <a:schemeClr val="accent2">
                  <a:lumMod val="50000"/>
                </a:schemeClr>
              </a:solidFill>
            </a:endParaRPr>
          </a:p>
        </p:txBody>
      </p:sp>
      <p:graphicFrame>
        <p:nvGraphicFramePr>
          <p:cNvPr id="4" name="Объект 3"/>
          <p:cNvGraphicFramePr>
            <a:graphicFrameLocks noGrp="1"/>
          </p:cNvGraphicFramePr>
          <p:nvPr>
            <p:ph idx="1"/>
            <p:extLst>
              <p:ext uri="{D42A27DB-BD31-4B8C-83A1-F6EECF244321}">
                <p14:modId xmlns:p14="http://schemas.microsoft.com/office/powerpoint/2010/main" val="3591210237"/>
              </p:ext>
            </p:extLst>
          </p:nvPr>
        </p:nvGraphicFramePr>
        <p:xfrm>
          <a:off x="548641" y="2048256"/>
          <a:ext cx="11103863" cy="3694818"/>
        </p:xfrm>
        <a:graphic>
          <a:graphicData uri="http://schemas.openxmlformats.org/drawingml/2006/table">
            <a:tbl>
              <a:tblPr firstRow="1" firstCol="1" bandRow="1">
                <a:tableStyleId>{7DF18680-E054-41AD-8BC1-D1AEF772440D}</a:tableStyleId>
              </a:tblPr>
              <a:tblGrid>
                <a:gridCol w="2018255"/>
                <a:gridCol w="1816422"/>
                <a:gridCol w="1816422"/>
                <a:gridCol w="1817588"/>
                <a:gridCol w="1817588"/>
                <a:gridCol w="1817588"/>
              </a:tblGrid>
              <a:tr h="646818">
                <a:tc gridSpan="6">
                  <a:txBody>
                    <a:bodyPr/>
                    <a:lstStyle/>
                    <a:p>
                      <a:pPr algn="ctr">
                        <a:lnSpc>
                          <a:spcPct val="100000"/>
                        </a:lnSpc>
                        <a:spcAft>
                          <a:spcPts val="0"/>
                        </a:spcAft>
                      </a:pPr>
                      <a:r>
                        <a:rPr lang="ru-RU" sz="2400" dirty="0" smtClean="0">
                          <a:effectLst/>
                        </a:rPr>
                        <a:t>Общая </a:t>
                      </a:r>
                      <a:r>
                        <a:rPr lang="ru-RU" sz="2400" dirty="0">
                          <a:effectLst/>
                        </a:rPr>
                        <a:t>площадь Земли – 510,2 </a:t>
                      </a:r>
                      <a:r>
                        <a:rPr lang="ru-RU" sz="2400" dirty="0" err="1" smtClean="0">
                          <a:effectLst/>
                        </a:rPr>
                        <a:t>млн.кв.км</a:t>
                      </a:r>
                      <a:endParaRPr lang="ru-RU" sz="2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3991" marR="53991" marT="0" marB="0"/>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791567">
                <a:tc>
                  <a:txBody>
                    <a:bodyPr/>
                    <a:lstStyle/>
                    <a:p>
                      <a:pPr>
                        <a:lnSpc>
                          <a:spcPct val="100000"/>
                        </a:lnSpc>
                        <a:spcAft>
                          <a:spcPts val="0"/>
                        </a:spcAft>
                      </a:pPr>
                      <a:r>
                        <a:rPr lang="ru-RU" sz="2400">
                          <a:effectLst/>
                        </a:rPr>
                        <a:t> </a:t>
                      </a:r>
                      <a:endParaRPr lang="ru-RU" sz="24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3991" marR="53991" marT="0" marB="0"/>
                </a:tc>
                <a:tc gridSpan="2">
                  <a:txBody>
                    <a:bodyPr/>
                    <a:lstStyle/>
                    <a:p>
                      <a:pPr>
                        <a:lnSpc>
                          <a:spcPct val="100000"/>
                        </a:lnSpc>
                        <a:spcAft>
                          <a:spcPts val="0"/>
                        </a:spcAft>
                      </a:pPr>
                      <a:r>
                        <a:rPr lang="ru-RU" sz="2400" dirty="0">
                          <a:effectLst/>
                        </a:rPr>
                        <a:t>Занято сушей – </a:t>
                      </a:r>
                    </a:p>
                    <a:p>
                      <a:pPr>
                        <a:lnSpc>
                          <a:spcPct val="100000"/>
                        </a:lnSpc>
                        <a:spcAft>
                          <a:spcPts val="0"/>
                        </a:spcAft>
                      </a:pPr>
                      <a:r>
                        <a:rPr lang="ru-RU" sz="2400" dirty="0">
                          <a:effectLst/>
                        </a:rPr>
                        <a:t>149,0 </a:t>
                      </a:r>
                      <a:r>
                        <a:rPr lang="ru-RU" sz="2400" dirty="0" err="1">
                          <a:effectLst/>
                        </a:rPr>
                        <a:t>млн.кв.км</a:t>
                      </a:r>
                      <a:endParaRPr lang="ru-RU" sz="2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3991" marR="53991" marT="0" marB="0"/>
                </a:tc>
                <a:tc hMerge="1">
                  <a:txBody>
                    <a:bodyPr/>
                    <a:lstStyle/>
                    <a:p>
                      <a:endParaRPr lang="ru-RU"/>
                    </a:p>
                  </a:txBody>
                  <a:tcPr/>
                </a:tc>
                <a:tc gridSpan="2">
                  <a:txBody>
                    <a:bodyPr/>
                    <a:lstStyle/>
                    <a:p>
                      <a:pPr>
                        <a:lnSpc>
                          <a:spcPct val="100000"/>
                        </a:lnSpc>
                        <a:spcAft>
                          <a:spcPts val="0"/>
                        </a:spcAft>
                      </a:pPr>
                      <a:r>
                        <a:rPr lang="ru-RU" sz="2400" dirty="0">
                          <a:effectLst/>
                        </a:rPr>
                        <a:t>Занято водой – </a:t>
                      </a:r>
                    </a:p>
                    <a:p>
                      <a:pPr>
                        <a:lnSpc>
                          <a:spcPct val="100000"/>
                        </a:lnSpc>
                        <a:spcAft>
                          <a:spcPts val="0"/>
                        </a:spcAft>
                      </a:pPr>
                      <a:r>
                        <a:rPr lang="ru-RU" sz="2400" dirty="0">
                          <a:effectLst/>
                        </a:rPr>
                        <a:t>361,2 </a:t>
                      </a:r>
                      <a:r>
                        <a:rPr lang="ru-RU" sz="2400" dirty="0" err="1" smtClean="0">
                          <a:effectLst/>
                        </a:rPr>
                        <a:t>млн.кв.км</a:t>
                      </a:r>
                      <a:endParaRPr lang="ru-RU" sz="2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3991" marR="53991" marT="0" marB="0"/>
                </a:tc>
                <a:tc hMerge="1">
                  <a:txBody>
                    <a:bodyPr/>
                    <a:lstStyle/>
                    <a:p>
                      <a:endParaRPr lang="ru-RU"/>
                    </a:p>
                  </a:txBody>
                  <a:tcPr/>
                </a:tc>
                <a:tc>
                  <a:txBody>
                    <a:bodyPr/>
                    <a:lstStyle/>
                    <a:p>
                      <a:pPr algn="ctr">
                        <a:lnSpc>
                          <a:spcPct val="100000"/>
                        </a:lnSpc>
                        <a:spcAft>
                          <a:spcPts val="0"/>
                        </a:spcAft>
                      </a:pPr>
                      <a:r>
                        <a:rPr lang="ru-RU" sz="2400" dirty="0" smtClean="0">
                          <a:effectLst/>
                        </a:rPr>
                        <a:t>Всего</a:t>
                      </a:r>
                    </a:p>
                    <a:p>
                      <a:pPr algn="ctr">
                        <a:lnSpc>
                          <a:spcPct val="100000"/>
                        </a:lnSpc>
                        <a:spcAft>
                          <a:spcPts val="0"/>
                        </a:spcAft>
                      </a:pPr>
                      <a:r>
                        <a:rPr lang="ru-RU" sz="2400" dirty="0" smtClean="0">
                          <a:effectLst/>
                        </a:rPr>
                        <a:t>510,2</a:t>
                      </a:r>
                      <a:endParaRPr lang="ru-RU" sz="2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3991" marR="53991" marT="0" marB="0"/>
                </a:tc>
              </a:tr>
              <a:tr h="592655">
                <a:tc>
                  <a:txBody>
                    <a:bodyPr/>
                    <a:lstStyle/>
                    <a:p>
                      <a:pPr>
                        <a:lnSpc>
                          <a:spcPct val="100000"/>
                        </a:lnSpc>
                        <a:spcAft>
                          <a:spcPts val="0"/>
                        </a:spcAft>
                      </a:pPr>
                      <a:r>
                        <a:rPr lang="ru-RU" sz="2400">
                          <a:effectLst/>
                        </a:rPr>
                        <a:t> </a:t>
                      </a:r>
                      <a:endParaRPr lang="ru-RU" sz="24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3991" marR="53991" marT="0" marB="0"/>
                </a:tc>
                <a:tc>
                  <a:txBody>
                    <a:bodyPr/>
                    <a:lstStyle/>
                    <a:p>
                      <a:pPr>
                        <a:lnSpc>
                          <a:spcPct val="100000"/>
                        </a:lnSpc>
                        <a:spcAft>
                          <a:spcPts val="0"/>
                        </a:spcAft>
                      </a:pPr>
                      <a:r>
                        <a:rPr lang="ru-RU" sz="2400" dirty="0" err="1">
                          <a:effectLst/>
                        </a:rPr>
                        <a:t>Млн.кв.км</a:t>
                      </a:r>
                      <a:endParaRPr lang="ru-RU" sz="2400" b="0" i="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3991" marR="53991" marT="0" marB="0"/>
                </a:tc>
                <a:tc>
                  <a:txBody>
                    <a:bodyPr/>
                    <a:lstStyle/>
                    <a:p>
                      <a:pPr>
                        <a:lnSpc>
                          <a:spcPct val="100000"/>
                        </a:lnSpc>
                        <a:spcAft>
                          <a:spcPts val="0"/>
                        </a:spcAft>
                      </a:pPr>
                      <a:r>
                        <a:rPr lang="ru-RU" sz="2400" dirty="0" smtClean="0">
                          <a:effectLst/>
                        </a:rPr>
                        <a:t>Процентов</a:t>
                      </a:r>
                      <a:endParaRPr lang="ru-RU" sz="2400" b="0" i="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3991" marR="53991" marT="0" marB="0"/>
                </a:tc>
                <a:tc>
                  <a:txBody>
                    <a:bodyPr/>
                    <a:lstStyle/>
                    <a:p>
                      <a:pPr>
                        <a:lnSpc>
                          <a:spcPct val="100000"/>
                        </a:lnSpc>
                        <a:spcAft>
                          <a:spcPts val="0"/>
                        </a:spcAft>
                      </a:pPr>
                      <a:r>
                        <a:rPr lang="ru-RU" sz="2400" dirty="0" err="1">
                          <a:effectLst/>
                        </a:rPr>
                        <a:t>Млн.кв.км</a:t>
                      </a:r>
                      <a:endParaRPr lang="ru-RU" sz="2400" b="0" i="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3991" marR="53991" marT="0" marB="0"/>
                </a:tc>
                <a:tc>
                  <a:txBody>
                    <a:bodyPr/>
                    <a:lstStyle/>
                    <a:p>
                      <a:pPr>
                        <a:lnSpc>
                          <a:spcPct val="100000"/>
                        </a:lnSpc>
                        <a:spcAft>
                          <a:spcPts val="0"/>
                        </a:spcAft>
                      </a:pPr>
                      <a:r>
                        <a:rPr lang="ru-RU" sz="2400" dirty="0" smtClean="0">
                          <a:effectLst/>
                        </a:rPr>
                        <a:t>Процентов</a:t>
                      </a:r>
                      <a:endParaRPr lang="ru-RU" sz="2400" b="0" i="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3991" marR="53991" marT="0" marB="0"/>
                </a:tc>
                <a:tc>
                  <a:txBody>
                    <a:bodyPr/>
                    <a:lstStyle/>
                    <a:p>
                      <a:pPr>
                        <a:lnSpc>
                          <a:spcPct val="100000"/>
                        </a:lnSpc>
                        <a:spcAft>
                          <a:spcPts val="0"/>
                        </a:spcAft>
                      </a:pPr>
                      <a:endParaRPr lang="ru-RU" sz="2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3991" marR="53991" marT="0" marB="0"/>
                </a:tc>
              </a:tr>
              <a:tr h="866571">
                <a:tc>
                  <a:txBody>
                    <a:bodyPr/>
                    <a:lstStyle/>
                    <a:p>
                      <a:pPr>
                        <a:lnSpc>
                          <a:spcPct val="100000"/>
                        </a:lnSpc>
                        <a:spcAft>
                          <a:spcPts val="0"/>
                        </a:spcAft>
                      </a:pPr>
                      <a:r>
                        <a:rPr lang="ru-RU" sz="2400">
                          <a:effectLst/>
                        </a:rPr>
                        <a:t>Северное полушарие</a:t>
                      </a:r>
                      <a:endParaRPr lang="ru-RU" sz="24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3991" marR="53991" marT="0" marB="0"/>
                </a:tc>
                <a:tc>
                  <a:txBody>
                    <a:bodyPr/>
                    <a:lstStyle/>
                    <a:p>
                      <a:pPr algn="ctr">
                        <a:lnSpc>
                          <a:spcPct val="100000"/>
                        </a:lnSpc>
                        <a:spcAft>
                          <a:spcPts val="0"/>
                        </a:spcAft>
                      </a:pPr>
                      <a:r>
                        <a:rPr lang="ru-RU" sz="2400" dirty="0">
                          <a:effectLst/>
                        </a:rPr>
                        <a:t>100,5</a:t>
                      </a:r>
                      <a:endParaRPr lang="ru-RU" sz="2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3991" marR="53991" marT="0" marB="0"/>
                </a:tc>
                <a:tc>
                  <a:txBody>
                    <a:bodyPr/>
                    <a:lstStyle/>
                    <a:p>
                      <a:pPr algn="ctr">
                        <a:lnSpc>
                          <a:spcPct val="100000"/>
                        </a:lnSpc>
                        <a:spcAft>
                          <a:spcPts val="0"/>
                        </a:spcAft>
                      </a:pPr>
                      <a:r>
                        <a:rPr lang="ru-RU" sz="2400" dirty="0">
                          <a:effectLst/>
                        </a:rPr>
                        <a:t> </a:t>
                      </a:r>
                      <a:endParaRPr lang="ru-RU" sz="2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3991" marR="53991" marT="0" marB="0"/>
                </a:tc>
                <a:tc>
                  <a:txBody>
                    <a:bodyPr/>
                    <a:lstStyle/>
                    <a:p>
                      <a:pPr algn="ctr">
                        <a:lnSpc>
                          <a:spcPct val="100000"/>
                        </a:lnSpc>
                        <a:spcAft>
                          <a:spcPts val="0"/>
                        </a:spcAft>
                      </a:pPr>
                      <a:r>
                        <a:rPr lang="ru-RU" sz="2400" dirty="0">
                          <a:effectLst/>
                        </a:rPr>
                        <a:t>154,6</a:t>
                      </a:r>
                      <a:endParaRPr lang="ru-RU" sz="2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3991" marR="53991" marT="0" marB="0"/>
                </a:tc>
                <a:tc>
                  <a:txBody>
                    <a:bodyPr/>
                    <a:lstStyle/>
                    <a:p>
                      <a:pPr algn="ctr">
                        <a:lnSpc>
                          <a:spcPct val="100000"/>
                        </a:lnSpc>
                        <a:spcAft>
                          <a:spcPts val="0"/>
                        </a:spcAft>
                      </a:pPr>
                      <a:r>
                        <a:rPr lang="ru-RU" sz="2400" dirty="0">
                          <a:effectLst/>
                        </a:rPr>
                        <a:t> </a:t>
                      </a:r>
                      <a:endParaRPr lang="ru-RU" sz="2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3991" marR="53991" marT="0" marB="0"/>
                </a:tc>
                <a:tc>
                  <a:txBody>
                    <a:bodyPr/>
                    <a:lstStyle/>
                    <a:p>
                      <a:pPr algn="ctr">
                        <a:lnSpc>
                          <a:spcPct val="100000"/>
                        </a:lnSpc>
                        <a:spcAft>
                          <a:spcPts val="0"/>
                        </a:spcAft>
                      </a:pPr>
                      <a:r>
                        <a:rPr lang="ru-RU" sz="2400" dirty="0">
                          <a:effectLst/>
                        </a:rPr>
                        <a:t>255,1</a:t>
                      </a:r>
                      <a:endParaRPr lang="ru-RU" sz="2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3991" marR="53991" marT="0" marB="0"/>
                </a:tc>
              </a:tr>
              <a:tr h="797207">
                <a:tc>
                  <a:txBody>
                    <a:bodyPr/>
                    <a:lstStyle/>
                    <a:p>
                      <a:pPr>
                        <a:lnSpc>
                          <a:spcPct val="100000"/>
                        </a:lnSpc>
                        <a:spcAft>
                          <a:spcPts val="0"/>
                        </a:spcAft>
                      </a:pPr>
                      <a:r>
                        <a:rPr lang="ru-RU" sz="2400">
                          <a:effectLst/>
                        </a:rPr>
                        <a:t>Южное полушарие</a:t>
                      </a:r>
                      <a:endParaRPr lang="ru-RU" sz="24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3991" marR="53991" marT="0" marB="0"/>
                </a:tc>
                <a:tc>
                  <a:txBody>
                    <a:bodyPr/>
                    <a:lstStyle/>
                    <a:p>
                      <a:pPr algn="ctr">
                        <a:lnSpc>
                          <a:spcPct val="100000"/>
                        </a:lnSpc>
                        <a:spcAft>
                          <a:spcPts val="0"/>
                        </a:spcAft>
                      </a:pPr>
                      <a:r>
                        <a:rPr lang="ru-RU" sz="2400" dirty="0">
                          <a:effectLst/>
                        </a:rPr>
                        <a:t>48,5</a:t>
                      </a:r>
                      <a:endParaRPr lang="ru-RU" sz="2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3991" marR="53991" marT="0" marB="0"/>
                </a:tc>
                <a:tc>
                  <a:txBody>
                    <a:bodyPr/>
                    <a:lstStyle/>
                    <a:p>
                      <a:pPr algn="ctr">
                        <a:lnSpc>
                          <a:spcPct val="100000"/>
                        </a:lnSpc>
                        <a:spcAft>
                          <a:spcPts val="0"/>
                        </a:spcAft>
                      </a:pPr>
                      <a:r>
                        <a:rPr lang="ru-RU" sz="2400" dirty="0">
                          <a:effectLst/>
                        </a:rPr>
                        <a:t> </a:t>
                      </a:r>
                      <a:endParaRPr lang="ru-RU" sz="2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3991" marR="53991" marT="0" marB="0"/>
                </a:tc>
                <a:tc>
                  <a:txBody>
                    <a:bodyPr/>
                    <a:lstStyle/>
                    <a:p>
                      <a:pPr algn="ctr">
                        <a:lnSpc>
                          <a:spcPct val="100000"/>
                        </a:lnSpc>
                        <a:spcAft>
                          <a:spcPts val="0"/>
                        </a:spcAft>
                      </a:pPr>
                      <a:r>
                        <a:rPr lang="ru-RU" sz="2400">
                          <a:effectLst/>
                        </a:rPr>
                        <a:t>206,6</a:t>
                      </a:r>
                      <a:endParaRPr lang="ru-RU" sz="24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3991" marR="53991" marT="0" marB="0"/>
                </a:tc>
                <a:tc>
                  <a:txBody>
                    <a:bodyPr/>
                    <a:lstStyle/>
                    <a:p>
                      <a:pPr algn="ctr">
                        <a:lnSpc>
                          <a:spcPct val="100000"/>
                        </a:lnSpc>
                        <a:spcAft>
                          <a:spcPts val="0"/>
                        </a:spcAft>
                      </a:pPr>
                      <a:r>
                        <a:rPr lang="ru-RU" sz="2400" dirty="0">
                          <a:effectLst/>
                        </a:rPr>
                        <a:t> </a:t>
                      </a:r>
                      <a:endParaRPr lang="ru-RU" sz="2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3991" marR="53991" marT="0" marB="0"/>
                </a:tc>
                <a:tc>
                  <a:txBody>
                    <a:bodyPr/>
                    <a:lstStyle/>
                    <a:p>
                      <a:pPr algn="ctr">
                        <a:lnSpc>
                          <a:spcPct val="100000"/>
                        </a:lnSpc>
                        <a:spcAft>
                          <a:spcPts val="0"/>
                        </a:spcAft>
                      </a:pPr>
                      <a:r>
                        <a:rPr lang="ru-RU" sz="2400" dirty="0">
                          <a:effectLst/>
                        </a:rPr>
                        <a:t>255,1</a:t>
                      </a:r>
                      <a:endParaRPr lang="ru-RU" sz="2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3991" marR="53991" marT="0" marB="0"/>
                </a:tc>
              </a:tr>
            </a:tbl>
          </a:graphicData>
        </a:graphic>
      </p:graphicFrame>
      <p:sp>
        <p:nvSpPr>
          <p:cNvPr id="5" name="TextBox 4"/>
          <p:cNvSpPr txBox="1"/>
          <p:nvPr/>
        </p:nvSpPr>
        <p:spPr>
          <a:xfrm>
            <a:off x="987552" y="5925312"/>
            <a:ext cx="10460736" cy="461665"/>
          </a:xfrm>
          <a:prstGeom prst="rect">
            <a:avLst/>
          </a:prstGeom>
          <a:noFill/>
        </p:spPr>
        <p:txBody>
          <a:bodyPr wrap="square" rtlCol="0">
            <a:spAutoFit/>
          </a:bodyPr>
          <a:lstStyle/>
          <a:p>
            <a:r>
              <a:rPr lang="ru-RU" sz="2400" b="1" dirty="0" smtClean="0">
                <a:solidFill>
                  <a:schemeClr val="accent1">
                    <a:lumMod val="25000"/>
                  </a:schemeClr>
                </a:solidFill>
              </a:rPr>
              <a:t>Задание. Выразите в процентах  площадь суши и земли.</a:t>
            </a:r>
            <a:endParaRPr lang="ru-RU" sz="2400" b="1" dirty="0">
              <a:solidFill>
                <a:schemeClr val="accent1">
                  <a:lumMod val="25000"/>
                </a:schemeClr>
              </a:solidFill>
            </a:endParaRPr>
          </a:p>
        </p:txBody>
      </p:sp>
    </p:spTree>
    <p:extLst>
      <p:ext uri="{BB962C8B-B14F-4D97-AF65-F5344CB8AC3E}">
        <p14:creationId xmlns:p14="http://schemas.microsoft.com/office/powerpoint/2010/main" val="6318740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474368" y="397042"/>
            <a:ext cx="6031832" cy="806116"/>
          </a:xfrm>
        </p:spPr>
        <p:txBody>
          <a:bodyPr>
            <a:normAutofit/>
          </a:bodyPr>
          <a:lstStyle/>
          <a:p>
            <a:r>
              <a:rPr lang="ru-RU" sz="3600" b="1" dirty="0" smtClean="0">
                <a:solidFill>
                  <a:schemeClr val="accent2">
                    <a:lumMod val="50000"/>
                  </a:schemeClr>
                </a:solidFill>
              </a:rPr>
              <a:t>вода и суша на Земле</a:t>
            </a:r>
            <a:endParaRPr lang="ru-RU" sz="3600" b="1" dirty="0">
              <a:solidFill>
                <a:schemeClr val="accent2">
                  <a:lumMod val="50000"/>
                </a:schemeClr>
              </a:solidFill>
            </a:endParaRPr>
          </a:p>
        </p:txBody>
      </p:sp>
      <p:graphicFrame>
        <p:nvGraphicFramePr>
          <p:cNvPr id="4" name="Объект 3"/>
          <p:cNvGraphicFramePr>
            <a:graphicFrameLocks noGrp="1"/>
          </p:cNvGraphicFramePr>
          <p:nvPr>
            <p:ph idx="1"/>
            <p:extLst>
              <p:ext uri="{D42A27DB-BD31-4B8C-83A1-F6EECF244321}">
                <p14:modId xmlns:p14="http://schemas.microsoft.com/office/powerpoint/2010/main" val="997898859"/>
              </p:ext>
            </p:extLst>
          </p:nvPr>
        </p:nvGraphicFramePr>
        <p:xfrm>
          <a:off x="561473" y="1477083"/>
          <a:ext cx="11337758" cy="3908065"/>
        </p:xfrm>
        <a:graphic>
          <a:graphicData uri="http://schemas.openxmlformats.org/drawingml/2006/table">
            <a:tbl>
              <a:tblPr firstRow="1" firstCol="1" bandRow="1">
                <a:tableStyleId>{7DF18680-E054-41AD-8BC1-D1AEF772440D}</a:tableStyleId>
              </a:tblPr>
              <a:tblGrid>
                <a:gridCol w="1963753"/>
                <a:gridCol w="1874079"/>
                <a:gridCol w="2044684"/>
                <a:gridCol w="1855224"/>
                <a:gridCol w="2158118"/>
                <a:gridCol w="1441900"/>
              </a:tblGrid>
              <a:tr h="1013577">
                <a:tc gridSpan="6">
                  <a:txBody>
                    <a:bodyPr/>
                    <a:lstStyle/>
                    <a:p>
                      <a:pPr algn="ctr">
                        <a:lnSpc>
                          <a:spcPct val="100000"/>
                        </a:lnSpc>
                        <a:spcAft>
                          <a:spcPts val="0"/>
                        </a:spcAft>
                      </a:pPr>
                      <a:endParaRPr lang="ru-RU" sz="2400" dirty="0" smtClean="0"/>
                    </a:p>
                    <a:p>
                      <a:pPr algn="ctr">
                        <a:lnSpc>
                          <a:spcPct val="100000"/>
                        </a:lnSpc>
                        <a:spcAft>
                          <a:spcPts val="0"/>
                        </a:spcAft>
                      </a:pPr>
                      <a:r>
                        <a:rPr lang="ru-RU" sz="2400" dirty="0" smtClean="0"/>
                        <a:t>Общая </a:t>
                      </a:r>
                      <a:r>
                        <a:rPr lang="ru-RU" sz="2400" dirty="0"/>
                        <a:t>площадь Земли – 510,2 </a:t>
                      </a:r>
                      <a:r>
                        <a:rPr lang="ru-RU" sz="2400" dirty="0" err="1" smtClean="0"/>
                        <a:t>млн.кв.км</a:t>
                      </a:r>
                      <a:r>
                        <a:rPr lang="ru-RU" sz="2400" dirty="0" smtClean="0"/>
                        <a:t> – 100%</a:t>
                      </a:r>
                      <a:endParaRPr lang="ru-RU" sz="2400" dirty="0"/>
                    </a:p>
                  </a:txBody>
                  <a:tcPr marL="53991" marR="53991" marT="0" marB="0"/>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866151">
                <a:tc>
                  <a:txBody>
                    <a:bodyPr/>
                    <a:lstStyle/>
                    <a:p>
                      <a:pPr>
                        <a:lnSpc>
                          <a:spcPct val="100000"/>
                        </a:lnSpc>
                        <a:spcAft>
                          <a:spcPts val="0"/>
                        </a:spcAft>
                      </a:pPr>
                      <a:r>
                        <a:rPr lang="ru-RU" sz="2400" dirty="0"/>
                        <a:t> </a:t>
                      </a:r>
                    </a:p>
                  </a:txBody>
                  <a:tcPr marL="53991" marR="53991" marT="0" marB="0"/>
                </a:tc>
                <a:tc gridSpan="2">
                  <a:txBody>
                    <a:bodyPr/>
                    <a:lstStyle/>
                    <a:p>
                      <a:pPr>
                        <a:lnSpc>
                          <a:spcPct val="100000"/>
                        </a:lnSpc>
                        <a:spcAft>
                          <a:spcPts val="0"/>
                        </a:spcAft>
                      </a:pPr>
                      <a:r>
                        <a:rPr lang="ru-RU" sz="2400" dirty="0">
                          <a:effectLst/>
                        </a:rPr>
                        <a:t>Занято сушей – </a:t>
                      </a:r>
                    </a:p>
                    <a:p>
                      <a:pPr>
                        <a:lnSpc>
                          <a:spcPct val="100000"/>
                        </a:lnSpc>
                        <a:spcAft>
                          <a:spcPts val="0"/>
                        </a:spcAft>
                      </a:pPr>
                      <a:r>
                        <a:rPr lang="ru-RU" sz="2400" dirty="0">
                          <a:effectLst/>
                        </a:rPr>
                        <a:t>149,0 </a:t>
                      </a:r>
                      <a:r>
                        <a:rPr lang="ru-RU" sz="2400" dirty="0" err="1" smtClean="0">
                          <a:effectLst/>
                        </a:rPr>
                        <a:t>млн.кв.км</a:t>
                      </a:r>
                      <a:r>
                        <a:rPr lang="ru-RU" sz="2400" dirty="0" smtClean="0">
                          <a:effectLst/>
                        </a:rPr>
                        <a:t> – 29,2%</a:t>
                      </a:r>
                      <a:endParaRPr lang="ru-RU" sz="2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3991" marR="53991" marT="0" marB="0"/>
                </a:tc>
                <a:tc hMerge="1">
                  <a:txBody>
                    <a:bodyPr/>
                    <a:lstStyle/>
                    <a:p>
                      <a:endParaRPr lang="ru-RU"/>
                    </a:p>
                  </a:txBody>
                  <a:tcPr/>
                </a:tc>
                <a:tc gridSpan="2">
                  <a:txBody>
                    <a:bodyPr/>
                    <a:lstStyle/>
                    <a:p>
                      <a:pPr>
                        <a:lnSpc>
                          <a:spcPct val="100000"/>
                        </a:lnSpc>
                        <a:spcAft>
                          <a:spcPts val="0"/>
                        </a:spcAft>
                      </a:pPr>
                      <a:r>
                        <a:rPr lang="ru-RU" sz="2400" dirty="0">
                          <a:effectLst/>
                        </a:rPr>
                        <a:t>Занято водой – </a:t>
                      </a:r>
                    </a:p>
                    <a:p>
                      <a:pPr>
                        <a:lnSpc>
                          <a:spcPct val="100000"/>
                        </a:lnSpc>
                        <a:spcAft>
                          <a:spcPts val="0"/>
                        </a:spcAft>
                      </a:pPr>
                      <a:r>
                        <a:rPr lang="ru-RU" sz="2400" dirty="0">
                          <a:effectLst/>
                        </a:rPr>
                        <a:t>361,2 </a:t>
                      </a:r>
                      <a:r>
                        <a:rPr lang="ru-RU" sz="2400" dirty="0" err="1" smtClean="0">
                          <a:effectLst/>
                        </a:rPr>
                        <a:t>млн.кв.км</a:t>
                      </a:r>
                      <a:r>
                        <a:rPr lang="ru-RU" sz="2400" dirty="0" smtClean="0">
                          <a:effectLst/>
                        </a:rPr>
                        <a:t>- </a:t>
                      </a:r>
                      <a:r>
                        <a:rPr lang="ru-RU" sz="2400" smtClean="0">
                          <a:effectLst/>
                        </a:rPr>
                        <a:t>70.8%</a:t>
                      </a:r>
                      <a:endParaRPr lang="ru-RU" sz="2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3991" marR="53991" marT="0" marB="0"/>
                </a:tc>
                <a:tc hMerge="1">
                  <a:txBody>
                    <a:bodyPr/>
                    <a:lstStyle/>
                    <a:p>
                      <a:endParaRPr lang="ru-RU"/>
                    </a:p>
                  </a:txBody>
                  <a:tcPr/>
                </a:tc>
                <a:tc>
                  <a:txBody>
                    <a:bodyPr/>
                    <a:lstStyle/>
                    <a:p>
                      <a:pPr algn="ctr">
                        <a:lnSpc>
                          <a:spcPct val="100000"/>
                        </a:lnSpc>
                        <a:spcAft>
                          <a:spcPts val="0"/>
                        </a:spcAft>
                      </a:pPr>
                      <a:r>
                        <a:rPr lang="ru-RU" sz="2400" dirty="0" smtClean="0">
                          <a:effectLst/>
                        </a:rPr>
                        <a:t>Всего</a:t>
                      </a:r>
                    </a:p>
                    <a:p>
                      <a:pPr algn="ctr">
                        <a:lnSpc>
                          <a:spcPct val="100000"/>
                        </a:lnSpc>
                        <a:spcAft>
                          <a:spcPts val="0"/>
                        </a:spcAft>
                      </a:pPr>
                      <a:r>
                        <a:rPr lang="ru-RU" sz="2400" dirty="0" smtClean="0">
                          <a:effectLst/>
                        </a:rPr>
                        <a:t>510,2</a:t>
                      </a:r>
                      <a:endParaRPr lang="ru-RU" sz="2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3991" marR="53991" marT="0" marB="0"/>
                </a:tc>
              </a:tr>
              <a:tr h="495578">
                <a:tc>
                  <a:txBody>
                    <a:bodyPr/>
                    <a:lstStyle/>
                    <a:p>
                      <a:pPr>
                        <a:lnSpc>
                          <a:spcPct val="100000"/>
                        </a:lnSpc>
                        <a:spcAft>
                          <a:spcPts val="0"/>
                        </a:spcAft>
                      </a:pPr>
                      <a:r>
                        <a:rPr lang="ru-RU" sz="2400" dirty="0"/>
                        <a:t> </a:t>
                      </a:r>
                      <a:endParaRPr lang="ru-RU" sz="2400" dirty="0">
                        <a:solidFill>
                          <a:schemeClr val="tx1"/>
                        </a:solidFill>
                      </a:endParaRPr>
                    </a:p>
                  </a:txBody>
                  <a:tcPr marL="53991" marR="53991" marT="0" marB="0"/>
                </a:tc>
                <a:tc>
                  <a:txBody>
                    <a:bodyPr/>
                    <a:lstStyle/>
                    <a:p>
                      <a:pPr>
                        <a:lnSpc>
                          <a:spcPct val="100000"/>
                        </a:lnSpc>
                        <a:spcAft>
                          <a:spcPts val="0"/>
                        </a:spcAft>
                      </a:pPr>
                      <a:r>
                        <a:rPr lang="ru-RU" sz="2400" dirty="0" err="1">
                          <a:effectLst/>
                        </a:rPr>
                        <a:t>Млн.кв.км</a:t>
                      </a:r>
                      <a:endParaRPr lang="ru-RU" sz="2400" b="0" i="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3991" marR="53991" marT="0" marB="0"/>
                </a:tc>
                <a:tc>
                  <a:txBody>
                    <a:bodyPr/>
                    <a:lstStyle/>
                    <a:p>
                      <a:pPr>
                        <a:lnSpc>
                          <a:spcPct val="100000"/>
                        </a:lnSpc>
                        <a:spcAft>
                          <a:spcPts val="0"/>
                        </a:spcAft>
                      </a:pPr>
                      <a:r>
                        <a:rPr lang="ru-RU" sz="2400" dirty="0">
                          <a:effectLst/>
                        </a:rPr>
                        <a:t>процентов</a:t>
                      </a:r>
                      <a:endParaRPr lang="ru-RU" sz="2400" b="0" i="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3991" marR="53991" marT="0" marB="0"/>
                </a:tc>
                <a:tc>
                  <a:txBody>
                    <a:bodyPr/>
                    <a:lstStyle/>
                    <a:p>
                      <a:pPr>
                        <a:lnSpc>
                          <a:spcPct val="100000"/>
                        </a:lnSpc>
                        <a:spcAft>
                          <a:spcPts val="0"/>
                        </a:spcAft>
                      </a:pPr>
                      <a:r>
                        <a:rPr lang="ru-RU" sz="2400" dirty="0" err="1">
                          <a:effectLst/>
                        </a:rPr>
                        <a:t>Млн.кв.км</a:t>
                      </a:r>
                      <a:endParaRPr lang="ru-RU" sz="2400" b="0" i="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3991" marR="53991" marT="0" marB="0"/>
                </a:tc>
                <a:tc>
                  <a:txBody>
                    <a:bodyPr/>
                    <a:lstStyle/>
                    <a:p>
                      <a:pPr>
                        <a:lnSpc>
                          <a:spcPct val="100000"/>
                        </a:lnSpc>
                        <a:spcAft>
                          <a:spcPts val="0"/>
                        </a:spcAft>
                      </a:pPr>
                      <a:r>
                        <a:rPr lang="ru-RU" sz="2400" dirty="0">
                          <a:effectLst/>
                        </a:rPr>
                        <a:t>процентов</a:t>
                      </a:r>
                      <a:endParaRPr lang="ru-RU" sz="2400" b="0" i="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3991" marR="53991" marT="0" marB="0"/>
                </a:tc>
                <a:tc>
                  <a:txBody>
                    <a:bodyPr/>
                    <a:lstStyle/>
                    <a:p>
                      <a:pPr>
                        <a:lnSpc>
                          <a:spcPct val="100000"/>
                        </a:lnSpc>
                        <a:spcAft>
                          <a:spcPts val="0"/>
                        </a:spcAft>
                      </a:pPr>
                      <a:endParaRPr lang="ru-RU" sz="2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3991" marR="53991" marT="0" marB="0"/>
                </a:tc>
              </a:tr>
              <a:tr h="675718">
                <a:tc>
                  <a:txBody>
                    <a:bodyPr/>
                    <a:lstStyle/>
                    <a:p>
                      <a:pPr>
                        <a:lnSpc>
                          <a:spcPct val="100000"/>
                        </a:lnSpc>
                        <a:spcAft>
                          <a:spcPts val="0"/>
                        </a:spcAft>
                      </a:pPr>
                      <a:r>
                        <a:rPr lang="ru-RU" sz="2400" dirty="0"/>
                        <a:t>Северное полушарие</a:t>
                      </a:r>
                      <a:endParaRPr lang="ru-RU" sz="2400" dirty="0">
                        <a:solidFill>
                          <a:schemeClr val="tx1"/>
                        </a:solidFill>
                      </a:endParaRPr>
                    </a:p>
                  </a:txBody>
                  <a:tcPr marL="53991" marR="53991" marT="0" marB="0"/>
                </a:tc>
                <a:tc>
                  <a:txBody>
                    <a:bodyPr/>
                    <a:lstStyle/>
                    <a:p>
                      <a:pPr algn="ctr">
                        <a:lnSpc>
                          <a:spcPct val="100000"/>
                        </a:lnSpc>
                        <a:spcAft>
                          <a:spcPts val="0"/>
                        </a:spcAft>
                      </a:pPr>
                      <a:r>
                        <a:rPr lang="ru-RU" sz="2400" dirty="0">
                          <a:effectLst/>
                        </a:rPr>
                        <a:t>100,5</a:t>
                      </a:r>
                      <a:endParaRPr lang="ru-RU" sz="2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3991" marR="53991" marT="0" marB="0"/>
                </a:tc>
                <a:tc>
                  <a:txBody>
                    <a:bodyPr/>
                    <a:lstStyle/>
                    <a:p>
                      <a:pPr algn="ctr">
                        <a:lnSpc>
                          <a:spcPct val="100000"/>
                        </a:lnSpc>
                        <a:spcAft>
                          <a:spcPts val="0"/>
                        </a:spcAft>
                      </a:pPr>
                      <a:r>
                        <a:rPr lang="ru-RU" sz="2400" dirty="0">
                          <a:effectLst/>
                        </a:rPr>
                        <a:t> </a:t>
                      </a:r>
                      <a:r>
                        <a:rPr lang="ru-RU" sz="2400" dirty="0" smtClean="0">
                          <a:effectLst/>
                        </a:rPr>
                        <a:t>39,4</a:t>
                      </a:r>
                      <a:endParaRPr lang="ru-RU" sz="2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3991" marR="53991" marT="0" marB="0"/>
                </a:tc>
                <a:tc>
                  <a:txBody>
                    <a:bodyPr/>
                    <a:lstStyle/>
                    <a:p>
                      <a:pPr algn="ctr">
                        <a:lnSpc>
                          <a:spcPct val="100000"/>
                        </a:lnSpc>
                        <a:spcAft>
                          <a:spcPts val="0"/>
                        </a:spcAft>
                      </a:pPr>
                      <a:r>
                        <a:rPr lang="ru-RU" sz="2400" dirty="0">
                          <a:effectLst/>
                        </a:rPr>
                        <a:t>154,6</a:t>
                      </a:r>
                      <a:endParaRPr lang="ru-RU" sz="2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3991" marR="53991" marT="0" marB="0"/>
                </a:tc>
                <a:tc>
                  <a:txBody>
                    <a:bodyPr/>
                    <a:lstStyle/>
                    <a:p>
                      <a:pPr algn="ctr">
                        <a:lnSpc>
                          <a:spcPct val="100000"/>
                        </a:lnSpc>
                        <a:spcAft>
                          <a:spcPts val="0"/>
                        </a:spcAft>
                      </a:pPr>
                      <a:r>
                        <a:rPr lang="ru-RU" sz="2400" dirty="0">
                          <a:effectLst/>
                        </a:rPr>
                        <a:t> </a:t>
                      </a:r>
                      <a:r>
                        <a:rPr lang="ru-RU" sz="2400" dirty="0" smtClean="0">
                          <a:effectLst/>
                        </a:rPr>
                        <a:t>60,6</a:t>
                      </a:r>
                      <a:endParaRPr lang="ru-RU" sz="2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3991" marR="53991" marT="0" marB="0"/>
                </a:tc>
                <a:tc>
                  <a:txBody>
                    <a:bodyPr/>
                    <a:lstStyle/>
                    <a:p>
                      <a:pPr algn="ctr">
                        <a:lnSpc>
                          <a:spcPct val="100000"/>
                        </a:lnSpc>
                        <a:spcAft>
                          <a:spcPts val="0"/>
                        </a:spcAft>
                      </a:pPr>
                      <a:r>
                        <a:rPr lang="ru-RU" sz="2400" dirty="0">
                          <a:effectLst/>
                        </a:rPr>
                        <a:t>255,1</a:t>
                      </a:r>
                      <a:endParaRPr lang="ru-RU" sz="2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3991" marR="53991" marT="0" marB="0"/>
                </a:tc>
              </a:tr>
              <a:tr h="801239">
                <a:tc>
                  <a:txBody>
                    <a:bodyPr/>
                    <a:lstStyle/>
                    <a:p>
                      <a:pPr>
                        <a:lnSpc>
                          <a:spcPct val="100000"/>
                        </a:lnSpc>
                        <a:spcAft>
                          <a:spcPts val="0"/>
                        </a:spcAft>
                      </a:pPr>
                      <a:r>
                        <a:rPr lang="ru-RU" sz="2400" dirty="0"/>
                        <a:t>Южное полушарие</a:t>
                      </a:r>
                      <a:endParaRPr lang="ru-RU" sz="2400" dirty="0">
                        <a:solidFill>
                          <a:schemeClr val="tx1"/>
                        </a:solidFill>
                      </a:endParaRPr>
                    </a:p>
                  </a:txBody>
                  <a:tcPr marL="53991" marR="53991" marT="0" marB="0"/>
                </a:tc>
                <a:tc>
                  <a:txBody>
                    <a:bodyPr/>
                    <a:lstStyle/>
                    <a:p>
                      <a:pPr algn="ctr">
                        <a:lnSpc>
                          <a:spcPct val="100000"/>
                        </a:lnSpc>
                        <a:spcAft>
                          <a:spcPts val="0"/>
                        </a:spcAft>
                      </a:pPr>
                      <a:r>
                        <a:rPr lang="ru-RU" sz="2400" dirty="0">
                          <a:effectLst/>
                        </a:rPr>
                        <a:t>48,5</a:t>
                      </a:r>
                      <a:endParaRPr lang="ru-RU" sz="2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3991" marR="53991" marT="0" marB="0"/>
                </a:tc>
                <a:tc>
                  <a:txBody>
                    <a:bodyPr/>
                    <a:lstStyle/>
                    <a:p>
                      <a:pPr algn="ctr">
                        <a:lnSpc>
                          <a:spcPct val="100000"/>
                        </a:lnSpc>
                        <a:spcAft>
                          <a:spcPts val="0"/>
                        </a:spcAft>
                      </a:pPr>
                      <a:r>
                        <a:rPr lang="ru-RU" sz="2400" dirty="0">
                          <a:effectLst/>
                        </a:rPr>
                        <a:t> </a:t>
                      </a:r>
                      <a:r>
                        <a:rPr lang="ru-RU" sz="2400" dirty="0" smtClean="0">
                          <a:effectLst/>
                        </a:rPr>
                        <a:t>19,0</a:t>
                      </a:r>
                      <a:endParaRPr lang="ru-RU" sz="2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3991" marR="53991" marT="0" marB="0"/>
                </a:tc>
                <a:tc>
                  <a:txBody>
                    <a:bodyPr/>
                    <a:lstStyle/>
                    <a:p>
                      <a:pPr algn="ctr">
                        <a:lnSpc>
                          <a:spcPct val="100000"/>
                        </a:lnSpc>
                        <a:spcAft>
                          <a:spcPts val="0"/>
                        </a:spcAft>
                      </a:pPr>
                      <a:r>
                        <a:rPr lang="ru-RU" sz="2400" dirty="0">
                          <a:effectLst/>
                        </a:rPr>
                        <a:t>206,6</a:t>
                      </a:r>
                      <a:endParaRPr lang="ru-RU" sz="2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3991" marR="53991" marT="0" marB="0"/>
                </a:tc>
                <a:tc>
                  <a:txBody>
                    <a:bodyPr/>
                    <a:lstStyle/>
                    <a:p>
                      <a:pPr algn="ctr">
                        <a:lnSpc>
                          <a:spcPct val="100000"/>
                        </a:lnSpc>
                        <a:spcAft>
                          <a:spcPts val="0"/>
                        </a:spcAft>
                      </a:pPr>
                      <a:r>
                        <a:rPr lang="ru-RU" sz="2400" dirty="0" smtClean="0">
                          <a:effectLst/>
                        </a:rPr>
                        <a:t>81,0</a:t>
                      </a:r>
                      <a:r>
                        <a:rPr lang="ru-RU" sz="2400" dirty="0">
                          <a:effectLst/>
                        </a:rPr>
                        <a:t> </a:t>
                      </a:r>
                      <a:endParaRPr lang="ru-RU" sz="2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3991" marR="53991" marT="0" marB="0"/>
                </a:tc>
                <a:tc>
                  <a:txBody>
                    <a:bodyPr/>
                    <a:lstStyle/>
                    <a:p>
                      <a:pPr algn="ctr">
                        <a:lnSpc>
                          <a:spcPct val="100000"/>
                        </a:lnSpc>
                        <a:spcAft>
                          <a:spcPts val="0"/>
                        </a:spcAft>
                      </a:pPr>
                      <a:r>
                        <a:rPr lang="ru-RU" sz="2400" dirty="0">
                          <a:effectLst/>
                        </a:rPr>
                        <a:t>255,1</a:t>
                      </a:r>
                      <a:endParaRPr lang="ru-RU" sz="2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3991" marR="53991" marT="0" marB="0"/>
                </a:tc>
              </a:tr>
            </a:tbl>
          </a:graphicData>
        </a:graphic>
      </p:graphicFrame>
      <p:sp>
        <p:nvSpPr>
          <p:cNvPr id="3" name="TextBox 2"/>
          <p:cNvSpPr txBox="1"/>
          <p:nvPr/>
        </p:nvSpPr>
        <p:spPr>
          <a:xfrm flipH="1">
            <a:off x="120316" y="5474369"/>
            <a:ext cx="11923295" cy="1200329"/>
          </a:xfrm>
          <a:prstGeom prst="rect">
            <a:avLst/>
          </a:prstGeom>
          <a:noFill/>
        </p:spPr>
        <p:txBody>
          <a:bodyPr wrap="square" rtlCol="0">
            <a:spAutoFit/>
          </a:bodyPr>
          <a:lstStyle/>
          <a:p>
            <a:r>
              <a:rPr lang="ru-RU" sz="2400" b="1" dirty="0" smtClean="0"/>
              <a:t>Задание.</a:t>
            </a:r>
            <a:r>
              <a:rPr lang="ru-RU" sz="2400" dirty="0" smtClean="0"/>
              <a:t>  </a:t>
            </a:r>
          </a:p>
          <a:p>
            <a:r>
              <a:rPr lang="ru-RU" sz="2400" dirty="0" smtClean="0"/>
              <a:t>Во сколько раз площадь, занятой водой больше площади суши на Земле.?</a:t>
            </a:r>
          </a:p>
          <a:p>
            <a:r>
              <a:rPr lang="ru-RU" sz="2400" dirty="0" smtClean="0"/>
              <a:t>Постройте круговую диаграмму распределения суши и воды на земле.</a:t>
            </a:r>
            <a:endParaRPr lang="ru-RU" sz="2400" dirty="0"/>
          </a:p>
        </p:txBody>
      </p:sp>
    </p:spTree>
    <p:extLst>
      <p:ext uri="{BB962C8B-B14F-4D97-AF65-F5344CB8AC3E}">
        <p14:creationId xmlns:p14="http://schemas.microsoft.com/office/powerpoint/2010/main" val="16012237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altLang="ru-RU" b="1" dirty="0">
                <a:solidFill>
                  <a:srgbClr val="C00000"/>
                </a:solidFill>
              </a:rPr>
              <a:t>В растениях, в животных, </a:t>
            </a:r>
            <a:r>
              <a:rPr lang="ru-RU" altLang="ru-RU" b="1" dirty="0" smtClean="0">
                <a:solidFill>
                  <a:srgbClr val="C00000"/>
                </a:solidFill>
              </a:rPr>
              <a:t/>
            </a:r>
            <a:br>
              <a:rPr lang="ru-RU" altLang="ru-RU" b="1" dirty="0" smtClean="0">
                <a:solidFill>
                  <a:srgbClr val="C00000"/>
                </a:solidFill>
              </a:rPr>
            </a:br>
            <a:r>
              <a:rPr lang="ru-RU" altLang="ru-RU" b="1" dirty="0" smtClean="0">
                <a:solidFill>
                  <a:srgbClr val="C00000"/>
                </a:solidFill>
              </a:rPr>
              <a:t>в </a:t>
            </a:r>
            <a:r>
              <a:rPr lang="ru-RU" altLang="ru-RU" b="1" dirty="0">
                <a:solidFill>
                  <a:srgbClr val="C00000"/>
                </a:solidFill>
              </a:rPr>
              <a:t>человеке </a:t>
            </a:r>
            <a:r>
              <a:rPr lang="ru-RU" altLang="ru-RU" b="1" dirty="0" smtClean="0">
                <a:solidFill>
                  <a:srgbClr val="C00000"/>
                </a:solidFill>
              </a:rPr>
              <a:t>и </a:t>
            </a:r>
            <a:br>
              <a:rPr lang="ru-RU" altLang="ru-RU" b="1" dirty="0" smtClean="0">
                <a:solidFill>
                  <a:srgbClr val="C00000"/>
                </a:solidFill>
              </a:rPr>
            </a:br>
            <a:r>
              <a:rPr lang="ru-RU" altLang="ru-RU" b="1" dirty="0" smtClean="0">
                <a:solidFill>
                  <a:srgbClr val="C00000"/>
                </a:solidFill>
              </a:rPr>
              <a:t>даже </a:t>
            </a:r>
            <a:r>
              <a:rPr lang="ru-RU" altLang="ru-RU" b="1" dirty="0">
                <a:solidFill>
                  <a:srgbClr val="C00000"/>
                </a:solidFill>
              </a:rPr>
              <a:t>в камне есть вода…</a:t>
            </a:r>
            <a:endParaRPr lang="ru-RU" b="1" dirty="0">
              <a:solidFill>
                <a:srgbClr val="C00000"/>
              </a:solidFill>
            </a:endParaRPr>
          </a:p>
        </p:txBody>
      </p:sp>
      <p:sp>
        <p:nvSpPr>
          <p:cNvPr id="4" name="Текст 3"/>
          <p:cNvSpPr>
            <a:spLocks noGrp="1"/>
          </p:cNvSpPr>
          <p:nvPr>
            <p:ph type="body" idx="1"/>
          </p:nvPr>
        </p:nvSpPr>
        <p:spPr>
          <a:xfrm>
            <a:off x="304800" y="4572000"/>
            <a:ext cx="3520439" cy="2285999"/>
          </a:xfrm>
        </p:spPr>
        <p:txBody>
          <a:bodyPr/>
          <a:lstStyle/>
          <a:p>
            <a:endParaRPr lang="ru-RU" altLang="ru-RU" b="1" i="1" dirty="0" smtClean="0">
              <a:solidFill>
                <a:srgbClr val="0000FF"/>
              </a:solidFill>
              <a:latin typeface="Calibri" panose="020F0502020204030204" pitchFamily="34" charset="0"/>
            </a:endParaRPr>
          </a:p>
          <a:p>
            <a:r>
              <a:rPr lang="ru-RU" altLang="ru-RU" b="1" i="1" dirty="0">
                <a:solidFill>
                  <a:srgbClr val="00B050"/>
                </a:solidFill>
              </a:rPr>
              <a:t>Ель весит 100 кг, из них 85кг  - вода</a:t>
            </a:r>
            <a:r>
              <a:rPr lang="ru-RU" altLang="ru-RU" b="1" i="1" dirty="0" smtClean="0">
                <a:solidFill>
                  <a:srgbClr val="00B050"/>
                </a:solidFill>
              </a:rPr>
              <a:t>. Сколько процентов составляет вода?</a:t>
            </a:r>
            <a:endParaRPr lang="ru-RU" altLang="ru-RU" b="1" i="1" dirty="0">
              <a:solidFill>
                <a:srgbClr val="00B050"/>
              </a:solidFill>
            </a:endParaRPr>
          </a:p>
          <a:p>
            <a:endParaRPr lang="ru-RU" dirty="0"/>
          </a:p>
        </p:txBody>
      </p:sp>
      <p:sp>
        <p:nvSpPr>
          <p:cNvPr id="5" name="Текст 4"/>
          <p:cNvSpPr>
            <a:spLocks noGrp="1"/>
          </p:cNvSpPr>
          <p:nvPr>
            <p:ph type="body" sz="quarter" idx="3"/>
          </p:nvPr>
        </p:nvSpPr>
        <p:spPr>
          <a:xfrm>
            <a:off x="4397697" y="2819400"/>
            <a:ext cx="3348826" cy="1528223"/>
          </a:xfrm>
        </p:spPr>
        <p:txBody>
          <a:bodyPr/>
          <a:lstStyle/>
          <a:p>
            <a:r>
              <a:rPr lang="ru-RU" altLang="ru-RU" b="1" i="1" dirty="0">
                <a:solidFill>
                  <a:srgbClr val="0000FF"/>
                </a:solidFill>
              </a:rPr>
              <a:t>Лосось весит 2 кг,  из них 1кг 500г  - вода.</a:t>
            </a:r>
          </a:p>
          <a:p>
            <a:endParaRPr lang="ru-RU" altLang="ru-RU" b="1" i="1" dirty="0">
              <a:solidFill>
                <a:srgbClr val="0000FF"/>
              </a:solidFill>
              <a:latin typeface="Calibri" panose="020F0502020204030204" pitchFamily="34" charset="0"/>
            </a:endParaRPr>
          </a:p>
        </p:txBody>
      </p:sp>
      <p:sp>
        <p:nvSpPr>
          <p:cNvPr id="8" name="Текст 7"/>
          <p:cNvSpPr>
            <a:spLocks noGrp="1"/>
          </p:cNvSpPr>
          <p:nvPr>
            <p:ph type="body" sz="half" idx="16"/>
          </p:nvPr>
        </p:nvSpPr>
        <p:spPr>
          <a:xfrm>
            <a:off x="8359738" y="10781149"/>
            <a:ext cx="968031" cy="1051801"/>
          </a:xfrm>
        </p:spPr>
        <p:txBody>
          <a:bodyPr/>
          <a:lstStyle/>
          <a:p>
            <a:endParaRPr lang="ru-RU" dirty="0"/>
          </a:p>
        </p:txBody>
      </p:sp>
      <p:sp>
        <p:nvSpPr>
          <p:cNvPr id="9" name="Текст 8"/>
          <p:cNvSpPr>
            <a:spLocks noGrp="1"/>
          </p:cNvSpPr>
          <p:nvPr>
            <p:ph type="body" sz="half" idx="17"/>
          </p:nvPr>
        </p:nvSpPr>
        <p:spPr>
          <a:xfrm>
            <a:off x="8051800" y="5108448"/>
            <a:ext cx="3750055" cy="1440141"/>
          </a:xfrm>
        </p:spPr>
        <p:txBody>
          <a:bodyPr>
            <a:noAutofit/>
          </a:bodyPr>
          <a:lstStyle/>
          <a:p>
            <a:pPr algn="just"/>
            <a:r>
              <a:rPr lang="ru-RU" sz="2400" dirty="0">
                <a:solidFill>
                  <a:schemeClr val="accent2">
                    <a:lumMod val="50000"/>
                  </a:schemeClr>
                </a:solidFill>
              </a:rPr>
              <a:t>В граните воды около 0,5%. </a:t>
            </a:r>
          </a:p>
          <a:p>
            <a:pPr algn="just"/>
            <a:r>
              <a:rPr lang="ru-RU" sz="2400" dirty="0" smtClean="0">
                <a:solidFill>
                  <a:schemeClr val="accent2">
                    <a:lumMod val="50000"/>
                  </a:schemeClr>
                </a:solidFill>
              </a:rPr>
              <a:t>В </a:t>
            </a:r>
            <a:r>
              <a:rPr lang="ru-RU" sz="2400" dirty="0">
                <a:solidFill>
                  <a:schemeClr val="accent2">
                    <a:lumMod val="50000"/>
                  </a:schemeClr>
                </a:solidFill>
              </a:rPr>
              <a:t>гипсе </a:t>
            </a:r>
            <a:r>
              <a:rPr lang="ru-RU" sz="2400" dirty="0" smtClean="0">
                <a:solidFill>
                  <a:schemeClr val="accent2">
                    <a:lumMod val="50000"/>
                  </a:schemeClr>
                </a:solidFill>
              </a:rPr>
              <a:t>20</a:t>
            </a:r>
            <a:r>
              <a:rPr lang="ru-RU" sz="2400" dirty="0">
                <a:solidFill>
                  <a:schemeClr val="accent2">
                    <a:lumMod val="50000"/>
                  </a:schemeClr>
                </a:solidFill>
              </a:rPr>
              <a:t>% воды по массе. </a:t>
            </a:r>
          </a:p>
        </p:txBody>
      </p:sp>
      <p:pic>
        <p:nvPicPr>
          <p:cNvPr id="4100" name="Picture 4" descr="http://veralline.com/uploads/images/comparison/2016/02/26/53edc7820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01102" y="4097502"/>
            <a:ext cx="3674835" cy="2451087"/>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http://podari-ny.ru/wp-content/uploads/2016/03/6392102_15bf79ef.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0414" y="1461506"/>
            <a:ext cx="3686433" cy="2886117"/>
          </a:xfrm>
          <a:prstGeom prst="rect">
            <a:avLst/>
          </a:prstGeom>
          <a:noFill/>
          <a:extLst>
            <a:ext uri="{909E8E84-426E-40DD-AFC4-6F175D3DCCD1}">
              <a14:hiddenFill xmlns:a14="http://schemas.microsoft.com/office/drawing/2010/main">
                <a:solidFill>
                  <a:srgbClr val="FFFFFF"/>
                </a:solidFill>
              </a14:hiddenFill>
            </a:ext>
          </a:extLst>
        </p:spPr>
      </p:pic>
      <p:pic>
        <p:nvPicPr>
          <p:cNvPr id="4106" name="Picture 10" descr="http://art-kamen.com.ua/wp-content/uploads/2012/08/%D0%B3%D1%80%D0%B0%D0%BD%D0%B8%D1%82-%D0%B3%D0%BB%D1%8B%D0%B1%D1%8B-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298786" y="2410354"/>
            <a:ext cx="3256082" cy="24420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30254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3600" b="1" dirty="0" smtClean="0">
                <a:solidFill>
                  <a:schemeClr val="accent2">
                    <a:lumMod val="75000"/>
                  </a:schemeClr>
                </a:solidFill>
              </a:rPr>
              <a:t>Вода в организме человека</a:t>
            </a:r>
            <a:endParaRPr lang="ru-RU" sz="3600" b="1" dirty="0">
              <a:solidFill>
                <a:schemeClr val="accent2">
                  <a:lumMod val="75000"/>
                </a:schemeClr>
              </a:solidFill>
            </a:endParaRPr>
          </a:p>
        </p:txBody>
      </p:sp>
      <p:pic>
        <p:nvPicPr>
          <p:cNvPr id="1026" name="Picture 2" descr="вода в организме человека"/>
          <p:cNvPicPr>
            <a:picLocks noGrp="1" noChangeAspect="1" noChangeArrowheads="1"/>
          </p:cNvPicPr>
          <p:nvPr>
            <p:ph sz="half" idx="1"/>
          </p:nvPr>
        </p:nvPicPr>
        <p:blipFill rotWithShape="1">
          <a:blip r:embed="rId2">
            <a:extLst>
              <a:ext uri="{28A0092B-C50C-407E-A947-70E740481C1C}">
                <a14:useLocalDpi xmlns:a14="http://schemas.microsoft.com/office/drawing/2010/main" val="0"/>
              </a:ext>
            </a:extLst>
          </a:blip>
          <a:srcRect t="16861"/>
          <a:stretch/>
        </p:blipFill>
        <p:spPr bwMode="auto">
          <a:xfrm>
            <a:off x="404117" y="2057400"/>
            <a:ext cx="6984235" cy="4354963"/>
          </a:xfrm>
          <a:prstGeom prst="rect">
            <a:avLst/>
          </a:prstGeom>
          <a:noFill/>
          <a:extLst>
            <a:ext uri="{909E8E84-426E-40DD-AFC4-6F175D3DCCD1}">
              <a14:hiddenFill xmlns:a14="http://schemas.microsoft.com/office/drawing/2010/main">
                <a:solidFill>
                  <a:srgbClr val="FFFFFF"/>
                </a:solidFill>
              </a14:hiddenFill>
            </a:ext>
          </a:extLst>
        </p:spPr>
      </p:pic>
      <p:sp>
        <p:nvSpPr>
          <p:cNvPr id="4" name="Объект 3"/>
          <p:cNvSpPr>
            <a:spLocks noGrp="1"/>
          </p:cNvSpPr>
          <p:nvPr>
            <p:ph sz="half" idx="2"/>
          </p:nvPr>
        </p:nvSpPr>
        <p:spPr>
          <a:xfrm>
            <a:off x="7729728" y="2999232"/>
            <a:ext cx="4084320" cy="1901952"/>
          </a:xfrm>
        </p:spPr>
        <p:txBody>
          <a:bodyPr>
            <a:normAutofit/>
          </a:bodyPr>
          <a:lstStyle/>
          <a:p>
            <a:pPr algn="just"/>
            <a:r>
              <a:rPr lang="ru-RU" altLang="ru-RU" sz="2400" dirty="0">
                <a:solidFill>
                  <a:srgbClr val="0070C0"/>
                </a:solidFill>
              </a:rPr>
              <a:t>В мире нет ничего более драгоценного, чем чудесная, самая обыкновенная, чистая вода</a:t>
            </a:r>
            <a:r>
              <a:rPr lang="ru-RU" altLang="ru-RU" sz="2400" dirty="0" smtClean="0">
                <a:solidFill>
                  <a:srgbClr val="0070C0"/>
                </a:solidFill>
              </a:rPr>
              <a:t>.</a:t>
            </a:r>
          </a:p>
        </p:txBody>
      </p:sp>
    </p:spTree>
    <p:extLst>
      <p:ext uri="{BB962C8B-B14F-4D97-AF65-F5344CB8AC3E}">
        <p14:creationId xmlns:p14="http://schemas.microsoft.com/office/powerpoint/2010/main" val="23920105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205984" y="426043"/>
            <a:ext cx="6300216" cy="1293028"/>
          </a:xfrm>
        </p:spPr>
        <p:txBody>
          <a:bodyPr>
            <a:normAutofit/>
          </a:bodyPr>
          <a:lstStyle/>
          <a:p>
            <a:r>
              <a:rPr lang="ru-RU" sz="3600" b="1" dirty="0" smtClean="0">
                <a:solidFill>
                  <a:srgbClr val="00B0F0"/>
                </a:solidFill>
              </a:rPr>
              <a:t>Распределение воды на поверхности земли</a:t>
            </a:r>
            <a:endParaRPr lang="ru-RU" sz="3600" b="1" dirty="0">
              <a:solidFill>
                <a:srgbClr val="00B0F0"/>
              </a:solidFill>
            </a:endParaRPr>
          </a:p>
        </p:txBody>
      </p:sp>
      <p:pic>
        <p:nvPicPr>
          <p:cNvPr id="5" name="Объект 4" descr="http://player.myshared.ru/4/320262/slides/slide_8.jpg"/>
          <p:cNvPicPr>
            <a:picLocks noGrp="1"/>
          </p:cNvPicPr>
          <p:nvPr>
            <p:ph sz="half" idx="1"/>
          </p:nvPr>
        </p:nvPicPr>
        <p:blipFill rotWithShape="1">
          <a:blip r:embed="rId2" cstate="print">
            <a:extLst>
              <a:ext uri="{28A0092B-C50C-407E-A947-70E740481C1C}">
                <a14:useLocalDpi xmlns:a14="http://schemas.microsoft.com/office/drawing/2010/main" val="0"/>
              </a:ext>
            </a:extLst>
          </a:blip>
          <a:srcRect l="5428" t="28062" r="5428" b="9463"/>
          <a:stretch/>
        </p:blipFill>
        <p:spPr bwMode="auto">
          <a:xfrm>
            <a:off x="482314" y="2017776"/>
            <a:ext cx="5169408" cy="2993136"/>
          </a:xfrm>
          <a:prstGeom prst="rect">
            <a:avLst/>
          </a:prstGeom>
          <a:noFill/>
          <a:ln>
            <a:noFill/>
          </a:ln>
        </p:spPr>
      </p:pic>
      <p:sp>
        <p:nvSpPr>
          <p:cNvPr id="6" name="TextBox 5"/>
          <p:cNvSpPr txBox="1"/>
          <p:nvPr/>
        </p:nvSpPr>
        <p:spPr>
          <a:xfrm>
            <a:off x="596764" y="5766816"/>
            <a:ext cx="6474596" cy="830997"/>
          </a:xfrm>
          <a:prstGeom prst="rect">
            <a:avLst/>
          </a:prstGeom>
          <a:noFill/>
        </p:spPr>
        <p:txBody>
          <a:bodyPr wrap="square" rtlCol="0">
            <a:spAutoFit/>
          </a:bodyPr>
          <a:lstStyle/>
          <a:p>
            <a:r>
              <a:rPr lang="ru-RU" sz="2400" dirty="0" smtClean="0"/>
              <a:t>Человеку нужна пресная вода. </a:t>
            </a:r>
          </a:p>
          <a:p>
            <a:r>
              <a:rPr lang="ru-RU" sz="2400" dirty="0" smtClean="0"/>
              <a:t>А пресной воды не так много на земле.</a:t>
            </a:r>
            <a:endParaRPr lang="ru-RU" sz="2400" dirty="0"/>
          </a:p>
        </p:txBody>
      </p:sp>
      <p:pic>
        <p:nvPicPr>
          <p:cNvPr id="2052" name="Picture 4" descr="https://fs00.infourok.ru/images/doc/302/301557/img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7460" y="1719071"/>
            <a:ext cx="5702935" cy="42772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76539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53150" y="289761"/>
            <a:ext cx="5543550" cy="1558090"/>
          </a:xfrm>
        </p:spPr>
        <p:txBody>
          <a:bodyPr>
            <a:normAutofit fontScale="90000"/>
          </a:bodyPr>
          <a:lstStyle/>
          <a:p>
            <a:r>
              <a:rPr lang="ru-RU" altLang="ru-RU" b="1" dirty="0" smtClean="0">
                <a:solidFill>
                  <a:srgbClr val="00B050"/>
                </a:solidFill>
              </a:rPr>
              <a:t>Людям необходима </a:t>
            </a:r>
            <a:br>
              <a:rPr lang="ru-RU" altLang="ru-RU" b="1" dirty="0" smtClean="0">
                <a:solidFill>
                  <a:srgbClr val="00B050"/>
                </a:solidFill>
              </a:rPr>
            </a:br>
            <a:r>
              <a:rPr lang="ru-RU" altLang="ru-RU" b="1" dirty="0" smtClean="0">
                <a:solidFill>
                  <a:srgbClr val="00B050"/>
                </a:solidFill>
              </a:rPr>
              <a:t>пресная вода</a:t>
            </a:r>
            <a:endParaRPr lang="ru-RU" dirty="0"/>
          </a:p>
        </p:txBody>
      </p:sp>
      <p:sp>
        <p:nvSpPr>
          <p:cNvPr id="3" name="Объект 2"/>
          <p:cNvSpPr>
            <a:spLocks noGrp="1"/>
          </p:cNvSpPr>
          <p:nvPr>
            <p:ph idx="1"/>
          </p:nvPr>
        </p:nvSpPr>
        <p:spPr>
          <a:xfrm>
            <a:off x="5353050" y="1847851"/>
            <a:ext cx="6667500" cy="1785321"/>
          </a:xfrm>
        </p:spPr>
        <p:txBody>
          <a:bodyPr>
            <a:noAutofit/>
          </a:bodyPr>
          <a:lstStyle/>
          <a:p>
            <a:r>
              <a:rPr lang="ru-RU" sz="2400" dirty="0"/>
              <a:t>Из всей воды на Земле, 97,5% содержится в океанах, и только </a:t>
            </a:r>
            <a:r>
              <a:rPr lang="ru-RU" sz="2400" dirty="0" smtClean="0"/>
              <a:t>2,5</a:t>
            </a:r>
            <a:r>
              <a:rPr lang="ru-RU" sz="2400" dirty="0"/>
              <a:t>% заперты в ледниках или находятся в источниках пресной воды. Почти 69% пресной воды на Земле — это лёд.</a:t>
            </a:r>
          </a:p>
        </p:txBody>
      </p:sp>
      <p:pic>
        <p:nvPicPr>
          <p:cNvPr id="2050" name="Picture 2" descr="http://mygeog.ru/wp-content/uploads/2015/03/%D0%A8%D0%B5%D0%BB%D1%8C%D1%84%D0%BE%D0%B2%D1%8B%D0%B9-%D0%B1%D0%B5%D1%80%D0%B5%D0%B3%D0%BE%D0%B2%D0%BE%D0%B9-%D0%BB%D0%B5%D0%B4%D0%BD%D0%B8%D0%BA.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799" y="1527002"/>
            <a:ext cx="4686301" cy="3514726"/>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mtdata.ru/u24/photoFBBC/20039060702-0/original.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23063" y="3633172"/>
            <a:ext cx="4973637" cy="284245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04799" y="5275302"/>
            <a:ext cx="6418264" cy="830997"/>
          </a:xfrm>
          <a:prstGeom prst="rect">
            <a:avLst/>
          </a:prstGeom>
          <a:noFill/>
        </p:spPr>
        <p:txBody>
          <a:bodyPr wrap="square" rtlCol="0">
            <a:spAutoFit/>
          </a:bodyPr>
          <a:lstStyle/>
          <a:p>
            <a:r>
              <a:rPr lang="ru-RU" sz="2400" dirty="0"/>
              <a:t>Женевское озеро - </a:t>
            </a:r>
            <a:endParaRPr lang="ru-RU" sz="2400" dirty="0" smtClean="0"/>
          </a:p>
          <a:p>
            <a:r>
              <a:rPr lang="ru-RU" sz="2400" dirty="0" smtClean="0"/>
              <a:t>бирюзовое </a:t>
            </a:r>
            <a:r>
              <a:rPr lang="ru-RU" sz="2400" dirty="0"/>
              <a:t>зеркало Швейцарских Альп.</a:t>
            </a:r>
          </a:p>
        </p:txBody>
      </p:sp>
    </p:spTree>
    <p:extLst>
      <p:ext uri="{BB962C8B-B14F-4D97-AF65-F5344CB8AC3E}">
        <p14:creationId xmlns:p14="http://schemas.microsoft.com/office/powerpoint/2010/main" val="4155036848"/>
      </p:ext>
    </p:extLst>
  </p:cSld>
  <p:clrMapOvr>
    <a:masterClrMapping/>
  </p:clrMapOvr>
</p:sld>
</file>

<file path=ppt/theme/theme1.xml><?xml version="1.0" encoding="utf-8"?>
<a:theme xmlns:a="http://schemas.openxmlformats.org/drawingml/2006/main" name="След самолета">
  <a:themeElements>
    <a:clrScheme name="Другая 4">
      <a:dk1>
        <a:sysClr val="windowText" lastClr="000000"/>
      </a:dk1>
      <a:lt1>
        <a:sysClr val="window" lastClr="FFFFFF"/>
      </a:lt1>
      <a:dk2>
        <a:srgbClr val="454545"/>
      </a:dk2>
      <a:lt2>
        <a:srgbClr val="DADADA"/>
      </a:lt2>
      <a:accent1>
        <a:srgbClr val="F4A6B8"/>
      </a:accent1>
      <a:accent2>
        <a:srgbClr val="FCBCDA"/>
      </a:accent2>
      <a:accent3>
        <a:srgbClr val="D794E6"/>
      </a:accent3>
      <a:accent4>
        <a:srgbClr val="8D65EA"/>
      </a:accent4>
      <a:accent5>
        <a:srgbClr val="588FE2"/>
      </a:accent5>
      <a:accent6>
        <a:srgbClr val="127CA4"/>
      </a:accent6>
      <a:hlink>
        <a:srgbClr val="FDB6E1"/>
      </a:hlink>
      <a:folHlink>
        <a:srgbClr val="FC92D3"/>
      </a:folHlink>
    </a:clrScheme>
    <a:fontScheme name="След самолета">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лед самолета">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6DB8EB18-3657-4051-A897-2ED38832359E}"/>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TM04033937[[fn=След самолета]]</Template>
  <TotalTime>1206</TotalTime>
  <Words>1412</Words>
  <Application>Microsoft Office PowerPoint</Application>
  <PresentationFormat>Широкоэкранный</PresentationFormat>
  <Paragraphs>190</Paragraphs>
  <Slides>31</Slides>
  <Notes>1</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31</vt:i4>
      </vt:variant>
    </vt:vector>
  </HeadingPairs>
  <TitlesOfParts>
    <vt:vector size="37" baseType="lpstr">
      <vt:lpstr>Arial</vt:lpstr>
      <vt:lpstr>Calibri</vt:lpstr>
      <vt:lpstr>Cambria Math</vt:lpstr>
      <vt:lpstr>Century Gothic</vt:lpstr>
      <vt:lpstr>Times New Roman</vt:lpstr>
      <vt:lpstr>След самолета</vt:lpstr>
      <vt:lpstr>Берегите воду!</vt:lpstr>
      <vt:lpstr>Почему небо голубое  а закат красный</vt:lpstr>
      <vt:lpstr>Голубая планета</vt:lpstr>
      <vt:lpstr>Распределение воды и суши по поверхности земного шара</vt:lpstr>
      <vt:lpstr>вода и суша на Земле</vt:lpstr>
      <vt:lpstr>В растениях, в животных,  в человеке и  даже в камне есть вода…</vt:lpstr>
      <vt:lpstr>Вода в организме человека</vt:lpstr>
      <vt:lpstr>Распределение воды на поверхности земли</vt:lpstr>
      <vt:lpstr>Людям необходима  пресная вода</vt:lpstr>
      <vt:lpstr>Потребление воды</vt:lpstr>
      <vt:lpstr>Численность населения земли</vt:lpstr>
      <vt:lpstr>Численность населения Земли</vt:lpstr>
      <vt:lpstr>Потребление воды человечеством</vt:lpstr>
      <vt:lpstr>Вывод №1 Экономь воду! </vt:lpstr>
      <vt:lpstr>Водяное перемирие</vt:lpstr>
      <vt:lpstr> Охрана Мирового океана </vt:lpstr>
      <vt:lpstr>Причины загрязнения воды</vt:lpstr>
      <vt:lpstr>Бытовой мусор вредит мировому океану</vt:lpstr>
      <vt:lpstr>Загрязнение окружающей среды</vt:lpstr>
      <vt:lpstr>Вывод №2 не загрязняй воду!</vt:lpstr>
      <vt:lpstr>Помыл руки –  не забудь закрыть кран</vt:lpstr>
      <vt:lpstr>неисправный кран ⇒ водопад в квартире </vt:lpstr>
      <vt:lpstr>Вывод №3 Исправный кран экономит воду</vt:lpstr>
      <vt:lpstr>Хлеб – батюшка, а водица – матушка</vt:lpstr>
      <vt:lpstr>Не пей, козленочком  станешь</vt:lpstr>
      <vt:lpstr>Вывод №4. Применяй фильтры для воды.</vt:lpstr>
      <vt:lpstr>Экономим воду!</vt:lpstr>
      <vt:lpstr>приборы учета воды</vt:lpstr>
      <vt:lpstr>Вывод №5. Экономим воду-экономим средства семьи</vt:lpstr>
      <vt:lpstr>Самое большое божество  на свете</vt:lpstr>
      <vt:lpstr>Нарисуй плакат</vt:lpstr>
    </vt:vector>
  </TitlesOfParts>
  <Company>CtrlSoft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Елена</dc:creator>
  <cp:lastModifiedBy>Елена</cp:lastModifiedBy>
  <cp:revision>71</cp:revision>
  <dcterms:created xsi:type="dcterms:W3CDTF">2016-11-17T15:55:25Z</dcterms:created>
  <dcterms:modified xsi:type="dcterms:W3CDTF">2017-02-23T12:07:06Z</dcterms:modified>
</cp:coreProperties>
</file>