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6" r:id="rId8"/>
    <p:sldId id="264" r:id="rId9"/>
    <p:sldId id="274" r:id="rId10"/>
    <p:sldId id="268" r:id="rId11"/>
    <p:sldId id="273" r:id="rId12"/>
    <p:sldId id="265" r:id="rId13"/>
    <p:sldId id="263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1E6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70" d="100"/>
          <a:sy n="70" d="100"/>
        </p:scale>
        <p:origin x="-72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4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3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7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22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9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3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107" y="3917827"/>
            <a:ext cx="8177519" cy="953431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«Геометрические гонки»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995" y="5232097"/>
            <a:ext cx="4760730" cy="10968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Урок по геометрии в 7 классе</a:t>
            </a:r>
          </a:p>
          <a:p>
            <a:pPr algn="ctr"/>
            <a:r>
              <a:rPr lang="ru-RU" dirty="0"/>
              <a:t>Учитель: Иванова Светлана Борисовна</a:t>
            </a:r>
          </a:p>
          <a:p>
            <a:pPr algn="ctr"/>
            <a:r>
              <a:rPr lang="ru-RU" dirty="0"/>
              <a:t>г. Санкт-Петербург, 2016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32" y="1401129"/>
            <a:ext cx="5656671" cy="26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800" i="1" dirty="0">
                <a:solidFill>
                  <a:srgbClr val="FF0000"/>
                </a:solidFill>
              </a:rPr>
              <a:t>6. Выступление у доски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924" y="1930400"/>
            <a:ext cx="5487487" cy="4227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53" y="1930400"/>
            <a:ext cx="7401502" cy="42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7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99" y="40631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0085B4"/>
                </a:solidFill>
              </a:rPr>
              <a:t>Проверь себя:</a:t>
            </a:r>
            <a:br>
              <a:rPr lang="ru-RU" sz="5400" b="1" i="1" dirty="0">
                <a:solidFill>
                  <a:srgbClr val="0085B4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499" y="1450340"/>
            <a:ext cx="8801946" cy="42735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85801"/>
              </p:ext>
            </p:extLst>
          </p:nvPr>
        </p:nvGraphicFramePr>
        <p:xfrm>
          <a:off x="563671" y="1450340"/>
          <a:ext cx="8818324" cy="484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510">
                  <a:extLst>
                    <a:ext uri="{9D8B030D-6E8A-4147-A177-3AD203B41FA5}">
                      <a16:colId xmlns:a16="http://schemas.microsoft.com/office/drawing/2014/main" xmlns="" val="619011662"/>
                    </a:ext>
                  </a:extLst>
                </a:gridCol>
                <a:gridCol w="3682652">
                  <a:extLst>
                    <a:ext uri="{9D8B030D-6E8A-4147-A177-3AD203B41FA5}">
                      <a16:colId xmlns:a16="http://schemas.microsoft.com/office/drawing/2014/main" xmlns="" val="3390470179"/>
                    </a:ext>
                  </a:extLst>
                </a:gridCol>
                <a:gridCol w="801666">
                  <a:extLst>
                    <a:ext uri="{9D8B030D-6E8A-4147-A177-3AD203B41FA5}">
                      <a16:colId xmlns:a16="http://schemas.microsoft.com/office/drawing/2014/main" xmlns="" val="2593782774"/>
                    </a:ext>
                  </a:extLst>
                </a:gridCol>
                <a:gridCol w="3607496">
                  <a:extLst>
                    <a:ext uri="{9D8B030D-6E8A-4147-A177-3AD203B41FA5}">
                      <a16:colId xmlns:a16="http://schemas.microsoft.com/office/drawing/2014/main" xmlns="" val="1374207869"/>
                    </a:ext>
                  </a:extLst>
                </a:gridCol>
              </a:tblGrid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927856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70°,70°,40°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см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769220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см или 9 см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см и 29 см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064450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четыре угла по 150°, четыре других угла по 30°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656688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85° или 15°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 м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744713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 м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13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8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300" i="1" dirty="0">
                <a:solidFill>
                  <a:srgbClr val="FF0000"/>
                </a:solidFill>
              </a:rPr>
              <a:t>7. Подведение итогов,</a:t>
            </a:r>
            <a:br>
              <a:rPr lang="ru-RU" sz="4300" i="1" dirty="0">
                <a:solidFill>
                  <a:srgbClr val="FF0000"/>
                </a:solidFill>
              </a:rPr>
            </a:br>
            <a:r>
              <a:rPr lang="ru-RU" sz="4300" i="1" dirty="0">
                <a:solidFill>
                  <a:srgbClr val="FF0000"/>
                </a:solidFill>
              </a:rPr>
              <a:t>награждение победителей!</a:t>
            </a:r>
            <a:endParaRPr lang="ru-RU" dirty="0"/>
          </a:p>
        </p:txBody>
      </p:sp>
      <p:pic>
        <p:nvPicPr>
          <p:cNvPr id="1026" name="Picture 2" descr="http://www.playcast.ru/uploads/2016/02/29/175721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1" y="2272145"/>
            <a:ext cx="2048235" cy="20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ppy31.ru/upload/medialibrary/96b/96b99fc7d71277499ae3679374d1739b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66" y="1576787"/>
            <a:ext cx="5691043" cy="59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4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300" i="1" dirty="0">
                <a:solidFill>
                  <a:srgbClr val="FF0000"/>
                </a:solidFill>
              </a:rPr>
              <a:t>8. Домашнее задание: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Решите в тетрадях оставшиеся нерешенными задачи.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апишите все известные вам формулы для вычисления площадей различных геометрических фигур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6023" y="5195830"/>
            <a:ext cx="6927241" cy="1414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плохое, мне не интересно, ничего нового я не узнал</a:t>
            </a:r>
          </a:p>
          <a:p>
            <a:pPr algn="l" eaLnBrk="1" hangingPunct="1">
              <a:lnSpc>
                <a:spcPct val="90000"/>
              </a:lnSpc>
            </a:pPr>
            <a:endParaRPr lang="ru-RU" altLang="ru-RU" sz="2800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22848" y="118605"/>
            <a:ext cx="8893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i="1" dirty="0">
                <a:solidFill>
                  <a:srgbClr val="FF0000"/>
                </a:solidFill>
              </a:rPr>
              <a:t>Рефлексия настроения и эмоционального состояния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986023" y="3671867"/>
            <a:ext cx="7222689" cy="10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Настроение хорошее, но к происходившему на уроке я равнодушен</a:t>
            </a:r>
            <a:b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ru-RU" altLang="ru-RU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986023" y="1842652"/>
            <a:ext cx="6730000" cy="11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Настроение отличное, мне понравился урок, было интересно</a:t>
            </a:r>
          </a:p>
        </p:txBody>
      </p:sp>
      <p:sp>
        <p:nvSpPr>
          <p:cNvPr id="3" name="Улыбающееся лицо 2"/>
          <p:cNvSpPr/>
          <p:nvPr/>
        </p:nvSpPr>
        <p:spPr>
          <a:xfrm>
            <a:off x="1204457" y="1842652"/>
            <a:ext cx="1235751" cy="1265246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204457" y="3357561"/>
            <a:ext cx="1278614" cy="1329155"/>
          </a:xfrm>
          <a:prstGeom prst="smileyFace">
            <a:avLst>
              <a:gd name="adj" fmla="val 1428"/>
            </a:avLst>
          </a:prstGeom>
          <a:solidFill>
            <a:srgbClr val="FFFF00"/>
          </a:solidFill>
          <a:ln>
            <a:solidFill>
              <a:schemeClr val="tx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1204457" y="4936379"/>
            <a:ext cx="1278614" cy="1329155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15" grpId="0"/>
      <p:bldP spid="727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300" i="1" dirty="0">
                <a:solidFill>
                  <a:srgbClr val="FF0000"/>
                </a:solidFill>
              </a:rPr>
              <a:t>9. Литература:</a:t>
            </a:r>
            <a:endParaRPr lang="ru-RU" dirty="0"/>
          </a:p>
        </p:txBody>
      </p:sp>
      <p:pic>
        <p:nvPicPr>
          <p:cNvPr id="4" name="Picture 2" descr="http://cars-detal.ru/ppt/imgs/56081f6e447ae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55" y="660401"/>
            <a:ext cx="7143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9708" y="1604819"/>
            <a:ext cx="9601201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 7-9, учебник,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Атанасян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Г. и др., М. Просвещение, 2010 г.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Геометрия. Задачи на готовых чертежах для подготовки к ЕГЭ и ГИА. 7-9кл.,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Балаян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Э. Н., Ростов н/Д, Феникс, 2013 г.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Наглядная геометрия. Рабочая тетрадь №1. Смирнов В. А., М, МЦНМО, 2012 г.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ресурсы: Википедия.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4" y="809624"/>
            <a:ext cx="5987877" cy="3490913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«Геометрия полна приключений, </a:t>
            </a:r>
            <a:b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за каждой задачей </a:t>
            </a:r>
            <a:b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скрывается приключение мысли. </a:t>
            </a:r>
            <a:b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Решить задачу – это значит </a:t>
            </a:r>
            <a:b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пережить приключение».</a:t>
            </a:r>
            <a:r>
              <a:rPr lang="ru-RU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 Произволов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7262" y="4557713"/>
            <a:ext cx="8316739" cy="14836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3658196">
            <a:off x="2102120" y="3877649"/>
            <a:ext cx="1067943" cy="1703024"/>
          </a:xfrm>
          <a:custGeom>
            <a:avLst/>
            <a:gdLst>
              <a:gd name="connsiteX0" fmla="*/ 0 w 1067943"/>
              <a:gd name="connsiteY0" fmla="*/ 1703024 h 1703024"/>
              <a:gd name="connsiteX1" fmla="*/ 553750 w 1067943"/>
              <a:gd name="connsiteY1" fmla="*/ 0 h 1703024"/>
              <a:gd name="connsiteX2" fmla="*/ 1067943 w 1067943"/>
              <a:gd name="connsiteY2" fmla="*/ 1703024 h 1703024"/>
              <a:gd name="connsiteX3" fmla="*/ 0 w 1067943"/>
              <a:gd name="connsiteY3" fmla="*/ 1703024 h 1703024"/>
              <a:gd name="connsiteX0" fmla="*/ 0 w 1067943"/>
              <a:gd name="connsiteY0" fmla="*/ 1703024 h 1703024"/>
              <a:gd name="connsiteX1" fmla="*/ 553750 w 1067943"/>
              <a:gd name="connsiteY1" fmla="*/ 0 h 1703024"/>
              <a:gd name="connsiteX2" fmla="*/ 1067943 w 1067943"/>
              <a:gd name="connsiteY2" fmla="*/ 1703024 h 1703024"/>
              <a:gd name="connsiteX3" fmla="*/ 504977 w 1067943"/>
              <a:gd name="connsiteY3" fmla="*/ 1693727 h 1703024"/>
              <a:gd name="connsiteX4" fmla="*/ 0 w 1067943"/>
              <a:gd name="connsiteY4" fmla="*/ 1703024 h 1703024"/>
              <a:gd name="connsiteX0" fmla="*/ 0 w 1067943"/>
              <a:gd name="connsiteY0" fmla="*/ 1703024 h 1703024"/>
              <a:gd name="connsiteX1" fmla="*/ 140302 w 1067943"/>
              <a:gd name="connsiteY1" fmla="*/ 1226475 h 1703024"/>
              <a:gd name="connsiteX2" fmla="*/ 553750 w 1067943"/>
              <a:gd name="connsiteY2" fmla="*/ 0 h 1703024"/>
              <a:gd name="connsiteX3" fmla="*/ 1067943 w 1067943"/>
              <a:gd name="connsiteY3" fmla="*/ 1703024 h 1703024"/>
              <a:gd name="connsiteX4" fmla="*/ 504977 w 1067943"/>
              <a:gd name="connsiteY4" fmla="*/ 1693727 h 1703024"/>
              <a:gd name="connsiteX5" fmla="*/ 0 w 1067943"/>
              <a:gd name="connsiteY5" fmla="*/ 1703024 h 1703024"/>
              <a:gd name="connsiteX0" fmla="*/ 0 w 1067943"/>
              <a:gd name="connsiteY0" fmla="*/ 1703024 h 1703024"/>
              <a:gd name="connsiteX1" fmla="*/ 283446 w 1067943"/>
              <a:gd name="connsiteY1" fmla="*/ 1297370 h 1703024"/>
              <a:gd name="connsiteX2" fmla="*/ 553750 w 1067943"/>
              <a:gd name="connsiteY2" fmla="*/ 0 h 1703024"/>
              <a:gd name="connsiteX3" fmla="*/ 1067943 w 1067943"/>
              <a:gd name="connsiteY3" fmla="*/ 1703024 h 1703024"/>
              <a:gd name="connsiteX4" fmla="*/ 504977 w 1067943"/>
              <a:gd name="connsiteY4" fmla="*/ 1693727 h 1703024"/>
              <a:gd name="connsiteX5" fmla="*/ 0 w 1067943"/>
              <a:gd name="connsiteY5" fmla="*/ 1703024 h 1703024"/>
              <a:gd name="connsiteX0" fmla="*/ 0 w 1067943"/>
              <a:gd name="connsiteY0" fmla="*/ 1703024 h 1703024"/>
              <a:gd name="connsiteX1" fmla="*/ 283446 w 1067943"/>
              <a:gd name="connsiteY1" fmla="*/ 1297370 h 1703024"/>
              <a:gd name="connsiteX2" fmla="*/ 553750 w 1067943"/>
              <a:gd name="connsiteY2" fmla="*/ 0 h 1703024"/>
              <a:gd name="connsiteX3" fmla="*/ 931975 w 1067943"/>
              <a:gd name="connsiteY3" fmla="*/ 1263481 h 1703024"/>
              <a:gd name="connsiteX4" fmla="*/ 1067943 w 1067943"/>
              <a:gd name="connsiteY4" fmla="*/ 1703024 h 1703024"/>
              <a:gd name="connsiteX5" fmla="*/ 504977 w 1067943"/>
              <a:gd name="connsiteY5" fmla="*/ 1693727 h 1703024"/>
              <a:gd name="connsiteX6" fmla="*/ 0 w 1067943"/>
              <a:gd name="connsiteY6" fmla="*/ 1703024 h 1703024"/>
              <a:gd name="connsiteX0" fmla="*/ 0 w 1067943"/>
              <a:gd name="connsiteY0" fmla="*/ 1703024 h 1703024"/>
              <a:gd name="connsiteX1" fmla="*/ 283446 w 1067943"/>
              <a:gd name="connsiteY1" fmla="*/ 1297370 h 1703024"/>
              <a:gd name="connsiteX2" fmla="*/ 553750 w 1067943"/>
              <a:gd name="connsiteY2" fmla="*/ 0 h 1703024"/>
              <a:gd name="connsiteX3" fmla="*/ 769380 w 1067943"/>
              <a:gd name="connsiteY3" fmla="*/ 1338392 h 1703024"/>
              <a:gd name="connsiteX4" fmla="*/ 1067943 w 1067943"/>
              <a:gd name="connsiteY4" fmla="*/ 1703024 h 1703024"/>
              <a:gd name="connsiteX5" fmla="*/ 504977 w 1067943"/>
              <a:gd name="connsiteY5" fmla="*/ 1693727 h 1703024"/>
              <a:gd name="connsiteX6" fmla="*/ 0 w 1067943"/>
              <a:gd name="connsiteY6" fmla="*/ 1703024 h 1703024"/>
              <a:gd name="connsiteX0" fmla="*/ 0 w 1067943"/>
              <a:gd name="connsiteY0" fmla="*/ 1703024 h 1703024"/>
              <a:gd name="connsiteX1" fmla="*/ 283446 w 1067943"/>
              <a:gd name="connsiteY1" fmla="*/ 1297370 h 1703024"/>
              <a:gd name="connsiteX2" fmla="*/ 553750 w 1067943"/>
              <a:gd name="connsiteY2" fmla="*/ 0 h 1703024"/>
              <a:gd name="connsiteX3" fmla="*/ 752052 w 1067943"/>
              <a:gd name="connsiteY3" fmla="*/ 1289880 h 1703024"/>
              <a:gd name="connsiteX4" fmla="*/ 1067943 w 1067943"/>
              <a:gd name="connsiteY4" fmla="*/ 1703024 h 1703024"/>
              <a:gd name="connsiteX5" fmla="*/ 504977 w 1067943"/>
              <a:gd name="connsiteY5" fmla="*/ 1693727 h 1703024"/>
              <a:gd name="connsiteX6" fmla="*/ 0 w 1067943"/>
              <a:gd name="connsiteY6" fmla="*/ 1703024 h 170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943" h="1703024">
                <a:moveTo>
                  <a:pt x="0" y="1703024"/>
                </a:moveTo>
                <a:lnTo>
                  <a:pt x="283446" y="1297370"/>
                </a:lnTo>
                <a:lnTo>
                  <a:pt x="553750" y="0"/>
                </a:lnTo>
                <a:lnTo>
                  <a:pt x="752052" y="1289880"/>
                </a:lnTo>
                <a:lnTo>
                  <a:pt x="1067943" y="1703024"/>
                </a:lnTo>
                <a:lnTo>
                  <a:pt x="504977" y="1693727"/>
                </a:lnTo>
                <a:lnTo>
                  <a:pt x="0" y="17030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7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Маршрут.</a:t>
            </a:r>
            <a:r>
              <a:rPr lang="ru-RU" sz="5400" b="1" i="1" dirty="0"/>
              <a:t/>
            </a:r>
            <a:br>
              <a:rPr lang="ru-RU" sz="5400" b="1" i="1" dirty="0"/>
            </a:b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955" y="1711702"/>
            <a:ext cx="8596668" cy="4339963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      1. Разминка 3 мин.</a:t>
            </a:r>
          </a:p>
          <a:p>
            <a:r>
              <a:rPr lang="ru-RU" sz="2800" dirty="0"/>
              <a:t>      2. Решение задач по готовым чертежам 10 мин.</a:t>
            </a:r>
          </a:p>
          <a:p>
            <a:r>
              <a:rPr lang="ru-RU" sz="2800" dirty="0"/>
              <a:t>      3. «Дополни фразу» 5 мин. </a:t>
            </a:r>
          </a:p>
          <a:p>
            <a:r>
              <a:rPr lang="ru-RU" sz="2800" dirty="0"/>
              <a:t>      4. Решение задач 10 мин.</a:t>
            </a:r>
          </a:p>
          <a:p>
            <a:r>
              <a:rPr lang="ru-RU" sz="2800" dirty="0"/>
              <a:t>      5. Кроссворд 4 мин</a:t>
            </a:r>
          </a:p>
          <a:p>
            <a:r>
              <a:rPr lang="ru-RU" sz="2800" dirty="0"/>
              <a:t>      6. Выступление у доски 10 мин</a:t>
            </a:r>
          </a:p>
          <a:p>
            <a:r>
              <a:rPr lang="ru-RU" sz="2800" dirty="0"/>
              <a:t>      7. Подведение итогов 2 мин</a:t>
            </a:r>
          </a:p>
          <a:p>
            <a:r>
              <a:rPr lang="ru-RU" sz="2800" dirty="0"/>
              <a:t>      8. Домашнее задание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08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5393"/>
            <a:ext cx="8596668" cy="2244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1. Разминка</a:t>
            </a:r>
            <a:br>
              <a:rPr lang="ru-RU" sz="4800" b="1" i="1" dirty="0">
                <a:solidFill>
                  <a:srgbClr val="FF0000"/>
                </a:solidFill>
              </a:rPr>
            </a:br>
            <a:r>
              <a:rPr lang="ru-RU" sz="4800" b="1" i="1" dirty="0">
                <a:solidFill>
                  <a:srgbClr val="FF0000"/>
                </a:solidFill>
              </a:rPr>
              <a:t/>
            </a:r>
            <a:br>
              <a:rPr lang="ru-RU" sz="4800" b="1" i="1" dirty="0">
                <a:solidFill>
                  <a:srgbClr val="FF0000"/>
                </a:solidFill>
              </a:rPr>
            </a:br>
            <a:r>
              <a:rPr lang="ru-RU" sz="4800" i="1" u="sng" dirty="0">
                <a:solidFill>
                  <a:schemeClr val="accent2">
                    <a:lumMod val="75000"/>
                  </a:schemeClr>
                </a:solidFill>
              </a:rPr>
              <a:t>Терминологический диктант.</a:t>
            </a:r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70206"/>
            <a:ext cx="8596668" cy="38804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85B4"/>
                </a:solidFill>
              </a:rPr>
              <a:t>Проверь себя:</a:t>
            </a:r>
          </a:p>
          <a:p>
            <a:r>
              <a:rPr lang="ru-RU" sz="4000" dirty="0"/>
              <a:t>Параллельные, биссектриса, соответственные, медиана, перпендикуляр, хорда, гипотенуза, смежные, секущая, доказательство. </a:t>
            </a:r>
            <a:r>
              <a:rPr lang="ru-RU" b="1" i="1" dirty="0">
                <a:solidFill>
                  <a:srgbClr val="0085B4"/>
                </a:solidFill>
              </a:rPr>
              <a:t/>
            </a:r>
            <a:br>
              <a:rPr lang="ru-RU" b="1" i="1" dirty="0">
                <a:solidFill>
                  <a:srgbClr val="0085B4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6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2. Решение задач</a:t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> по готовым чертежам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68880"/>
            <a:ext cx="8596668" cy="357248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0085B4"/>
                </a:solidFill>
              </a:rPr>
              <a:t>Ответы: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93272"/>
              </p:ext>
            </p:extLst>
          </p:nvPr>
        </p:nvGraphicFramePr>
        <p:xfrm>
          <a:off x="911668" y="3513441"/>
          <a:ext cx="8127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3904701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937827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42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92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libri" panose="020F0502020204030204" pitchFamily="34" charset="0"/>
                        </a:rPr>
                        <a:t>∟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MNK=80°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ru-RU" sz="2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∟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NKM=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°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, ∟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KMN=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∟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АВС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0°, ∟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ВСА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0°,</a:t>
                      </a:r>
                      <a:endParaRPr lang="ru-RU" sz="280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</a:rPr>
                        <a:t>∟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САВ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ru-RU" sz="2800" dirty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0°</a:t>
                      </a:r>
                      <a:endParaRPr lang="ru-RU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76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ВС=6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АВ=72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064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libri" panose="020F0502020204030204" pitchFamily="34" charset="0"/>
                        </a:rPr>
                        <a:t>∟1=106°, ∟2=74°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Calibri" panose="020F0502020204030204" pitchFamily="34" charset="0"/>
                        </a:rPr>
                        <a:t>∟1=104°, ∟2=76°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65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4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3. «Дополни фразу»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00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981" y="0"/>
            <a:ext cx="8596668" cy="977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</a:rPr>
              <a:t>3. «Дополни фразу»  </a:t>
            </a:r>
            <a:br>
              <a:rPr lang="ru-RU" sz="3100" b="1" i="1" dirty="0">
                <a:solidFill>
                  <a:srgbClr val="FF0000"/>
                </a:solidFill>
              </a:rPr>
            </a:br>
            <a:r>
              <a:rPr lang="ru-RU" sz="3100" b="1" i="1" dirty="0">
                <a:solidFill>
                  <a:srgbClr val="0085B4"/>
                </a:solidFill>
              </a:rPr>
              <a:t>Проверь себя:</a:t>
            </a:r>
            <a:r>
              <a:rPr lang="ru-RU" b="1" i="1" dirty="0">
                <a:solidFill>
                  <a:srgbClr val="0085B4"/>
                </a:solidFill>
              </a:rPr>
              <a:t/>
            </a:r>
            <a:br>
              <a:rPr lang="ru-RU" b="1" i="1" dirty="0">
                <a:solidFill>
                  <a:srgbClr val="0085B4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47458"/>
              </p:ext>
            </p:extLst>
          </p:nvPr>
        </p:nvGraphicFramePr>
        <p:xfrm>
          <a:off x="363255" y="977030"/>
          <a:ext cx="11473842" cy="563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921">
                  <a:extLst>
                    <a:ext uri="{9D8B030D-6E8A-4147-A177-3AD203B41FA5}">
                      <a16:colId xmlns:a16="http://schemas.microsoft.com/office/drawing/2014/main" xmlns="" val="476533298"/>
                    </a:ext>
                  </a:extLst>
                </a:gridCol>
                <a:gridCol w="5736921">
                  <a:extLst>
                    <a:ext uri="{9D8B030D-6E8A-4147-A177-3AD203B41FA5}">
                      <a16:colId xmlns:a16="http://schemas.microsoft.com/office/drawing/2014/main" xmlns="" val="2991735619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вариант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2643308"/>
                  </a:ext>
                </a:extLst>
              </a:tr>
              <a:tr h="5107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Точка О делит прямую на два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Угол, меньший прямого угла,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тупым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две параллельные прямые пересечены секущей, то накрест лежащие углы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длин сторон треугольника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периметр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Перпендикуляр, проведенный из вершины треугольника к прямой, которая содержит противоположную сторону,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высотой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треугольника, опущенной из данной вершины.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две стороны и угол между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ними 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дного треугольника соответственного равны двум сторонам и углу между ними другого треугольника, то такие треугольники равны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Два угла называются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вертикальными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если стороны одного угла являются продолжением сторон другого.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Отрезки, соединяющие вершины треугольника, называются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сторонами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сторона и прилежащие к ней углы одного треугольника соответственного равны стороне и прилежащим к ней углам другого треугольника, то такие треугольники равны.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 любом треугольнике биссектрисы пересекаются в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одной точке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равнобедренном треугольнике медиана, проведенная к основанию, является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высотой и биссектрисой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Отрезок, соединяющий центр окружности с какой - либо точкой окружности,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радиусом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один из углов в треугольнике равен 90˚, то треугольник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прямоугольным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треугольнике против большей стороны лежит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больший у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Геометрическая фигура, состоящая из всех точек, расположенных на заданном расстоянии от данной точки, называется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катет прямоугольного треугольника равен половине гипотенузы, то угол, лежащий против этого катета, равен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9221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2" y="520618"/>
            <a:ext cx="8458200" cy="1479633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4. Решение задач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800101" y="2986088"/>
            <a:ext cx="1614487" cy="1500187"/>
          </a:xfrm>
          <a:prstGeom prst="smileyFace">
            <a:avLst/>
          </a:prstGeom>
          <a:solidFill>
            <a:srgbClr val="FFFF00"/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43263" y="2271713"/>
            <a:ext cx="6076020" cy="3609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0085B4"/>
                </a:solidFill>
              </a:rPr>
              <a:t>1. Внимательно прочитай условие.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85B4"/>
                </a:solidFill>
              </a:rPr>
              <a:t>2. Сделай краткую запись и рисунок.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85B4"/>
                </a:solidFill>
              </a:rPr>
              <a:t>3. Реши задачу, пояснения пиши обязательно!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85B4"/>
                </a:solidFill>
              </a:rPr>
              <a:t>4. Сделай проверку и запиши ответ.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7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77334" y="139700"/>
            <a:ext cx="8596668" cy="7239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7182" y="259463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5538" y="87047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1</a:t>
            </a:r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8189" y="872747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54917" y="872747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2</a:t>
            </a:r>
            <a:r>
              <a:rPr lang="ru-RU" b="1" dirty="0" smtClean="0">
                <a:solidFill>
                  <a:schemeClr val="tx2"/>
                </a:solidFill>
              </a:rPr>
              <a:t>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4916" y="130947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2642" y="174392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4917" y="2155636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5817" y="303794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93" y="348359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0367" y="389800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2642" y="432335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54916" y="474871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7191" y="521500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8612" y="87047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7616" y="872747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0696" y="872747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1072" y="87274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7800" y="87274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60451" y="87502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97179" y="87502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45000" dirty="0" smtClean="0">
                <a:solidFill>
                  <a:schemeClr val="tx2"/>
                </a:solidFill>
              </a:rPr>
              <a:t>5</a:t>
            </a:r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7997" y="259236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17001" y="259463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40081" y="259463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90457" y="259464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9</a:t>
            </a:r>
            <a:r>
              <a:rPr lang="ru-RU" b="1" dirty="0" smtClean="0">
                <a:solidFill>
                  <a:schemeClr val="tx2"/>
                </a:solidFill>
              </a:rPr>
              <a:t>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7185" y="2594641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66188" y="260121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16564" y="259691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95108" y="1732556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6</a:t>
            </a:r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34112" y="173483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95107" y="259236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50000" dirty="0" smtClean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43198" y="259463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97382" y="217155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99658" y="304728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01931" y="350424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90559" y="394989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2833" y="436429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95108" y="478965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97382" y="521500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99657" y="5681306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47758" y="521500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60655" y="521500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50" baseline="45000" dirty="0" smtClean="0">
                <a:solidFill>
                  <a:schemeClr val="tx2"/>
                </a:solidFill>
              </a:rPr>
              <a:t>14</a:t>
            </a:r>
            <a:r>
              <a:rPr lang="ru-RU" b="1" spc="-50" dirty="0" smtClean="0">
                <a:solidFill>
                  <a:schemeClr val="tx2"/>
                </a:solidFill>
              </a:rPr>
              <a:t>п</a:t>
            </a:r>
            <a:endParaRPr lang="ru-RU" b="1" spc="-50" dirty="0">
              <a:solidFill>
                <a:schemeClr val="tx2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5292" y="1732556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44296" y="173483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67376" y="173483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17752" y="1734831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84720" y="171890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baseline="45000" dirty="0" smtClean="0">
                <a:solidFill>
                  <a:schemeClr val="tx2"/>
                </a:solidFill>
              </a:rPr>
              <a:t>7</a:t>
            </a:r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23724" y="172118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6802" y="172118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97180" y="172118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14624" y="259464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82624" y="214426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82624" y="129810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497179" y="1298101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82624" y="303794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488079" y="216676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490355" y="261241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92629" y="302681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94904" y="345217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612348" y="346994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baseline="45000" dirty="0" smtClean="0">
                <a:solidFill>
                  <a:schemeClr val="tx2"/>
                </a:solidFill>
              </a:rPr>
              <a:t>10</a:t>
            </a:r>
            <a:r>
              <a:rPr lang="ru-RU" b="1" dirty="0" smtClean="0">
                <a:solidFill>
                  <a:schemeClr val="tx2"/>
                </a:solidFill>
              </a:rPr>
              <a:t>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614624" y="391559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16898" y="433000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19173" y="475535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501728" y="4336756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50" baseline="45000" dirty="0" smtClean="0">
                <a:solidFill>
                  <a:schemeClr val="tx2"/>
                </a:solidFill>
              </a:rPr>
              <a:t>13</a:t>
            </a:r>
            <a:r>
              <a:rPr lang="ru-RU" sz="1400" b="1" spc="-50" dirty="0" smtClean="0">
                <a:solidFill>
                  <a:schemeClr val="tx2"/>
                </a:solidFill>
              </a:rPr>
              <a:t>м</a:t>
            </a:r>
            <a:endParaRPr lang="ru-RU" sz="1400" b="1" spc="-50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504004" y="478240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506278" y="519681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08553" y="5622167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69549" y="519681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628272" y="561989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734344" y="519908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baseline="50000" dirty="0" smtClean="0">
                <a:solidFill>
                  <a:schemeClr val="tx2"/>
                </a:solidFill>
              </a:rPr>
              <a:t>15</a:t>
            </a:r>
            <a:r>
              <a:rPr lang="ru-RU" b="1" dirty="0" smtClean="0">
                <a:solidFill>
                  <a:schemeClr val="tx2"/>
                </a:solidFill>
              </a:rPr>
              <a:t>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186995" y="520136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23723" y="520136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895005" y="303794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897281" y="3483592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49179" y="389799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baseline="45000" dirty="0" smtClean="0">
                <a:solidFill>
                  <a:schemeClr val="tx2"/>
                </a:solidFill>
              </a:rPr>
              <a:t>11</a:t>
            </a:r>
            <a:r>
              <a:rPr lang="ru-RU" b="1" dirty="0" smtClean="0">
                <a:solidFill>
                  <a:schemeClr val="tx2"/>
                </a:solidFill>
              </a:rPr>
              <a:t>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593919" y="521501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05628" y="521728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456003" y="5217284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906379" y="521728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462827" y="563354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65102" y="605889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449179" y="4337003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50" baseline="45000" dirty="0" smtClean="0">
                <a:solidFill>
                  <a:schemeClr val="tx2"/>
                </a:solidFill>
              </a:rPr>
              <a:t>12</a:t>
            </a:r>
            <a:r>
              <a:rPr lang="ru-RU" b="1" spc="-50" dirty="0" smtClean="0">
                <a:solidFill>
                  <a:schemeClr val="tx2"/>
                </a:solidFill>
              </a:rPr>
              <a:t>р</a:t>
            </a:r>
            <a:endParaRPr lang="ru-RU" b="1" spc="-50" dirty="0">
              <a:solidFill>
                <a:schemeClr val="tx2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451454" y="4762358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870164" y="4327905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309168" y="433017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732248" y="4330179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182624" y="4330180"/>
            <a:ext cx="432000" cy="432000"/>
          </a:xfrm>
          <a:prstGeom prst="rect">
            <a:avLst/>
          </a:prstGeom>
          <a:gradFill>
            <a:gsLst>
              <a:gs pos="0">
                <a:srgbClr val="A2D1E6"/>
              </a:gs>
              <a:gs pos="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</TotalTime>
  <Words>746</Words>
  <Application>Microsoft Office PowerPoint</Application>
  <PresentationFormat>Произвольный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«Геометрические гонки»</vt:lpstr>
      <vt:lpstr> «Геометрия полна приключений,  потому что за каждой задачей  скрывается приключение мысли.  Решить задачу – это значит  пережить приключение».  В. Произволов</vt:lpstr>
      <vt:lpstr>Маршрут. </vt:lpstr>
      <vt:lpstr>1. Разминка  Терминологический диктант. </vt:lpstr>
      <vt:lpstr>2. Решение задач  по готовым чертежам </vt:lpstr>
      <vt:lpstr>Презентация PowerPoint</vt:lpstr>
      <vt:lpstr>3. «Дополни фразу»   Проверь себя: </vt:lpstr>
      <vt:lpstr>4. Решение задач</vt:lpstr>
      <vt:lpstr>Презентация PowerPoint</vt:lpstr>
      <vt:lpstr> 6. Выступление у доски</vt:lpstr>
      <vt:lpstr>Проверь себя: </vt:lpstr>
      <vt:lpstr>7. Подведение итогов, награждение победителей!</vt:lpstr>
      <vt:lpstr>8. Домашнее задание:</vt:lpstr>
      <vt:lpstr>Презентация PowerPoint</vt:lpstr>
      <vt:lpstr>9.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СветланаИванова</dc:creator>
  <cp:lastModifiedBy>16.41.12</cp:lastModifiedBy>
  <cp:revision>82</cp:revision>
  <dcterms:created xsi:type="dcterms:W3CDTF">2016-08-03T10:14:16Z</dcterms:created>
  <dcterms:modified xsi:type="dcterms:W3CDTF">2016-10-26T11:01:13Z</dcterms:modified>
</cp:coreProperties>
</file>